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712" r:id="rId5"/>
  </p:sldMasterIdLst>
  <p:notesMasterIdLst>
    <p:notesMasterId r:id="rId71"/>
  </p:notesMasterIdLst>
  <p:sldIdLst>
    <p:sldId id="324" r:id="rId6"/>
    <p:sldId id="321" r:id="rId7"/>
    <p:sldId id="32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25"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Lst>
  <p:sldSz cx="10285413" cy="1028541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73" userDrawn="1">
          <p15:clr>
            <a:srgbClr val="A4A3A4"/>
          </p15:clr>
        </p15:guide>
        <p15:guide id="2" pos="450" userDrawn="1">
          <p15:clr>
            <a:srgbClr val="A4A3A4"/>
          </p15:clr>
        </p15:guide>
        <p15:guide id="3" orient="horz" pos="5213" userDrawn="1">
          <p15:clr>
            <a:srgbClr val="A4A3A4"/>
          </p15:clr>
        </p15:guide>
      </p15:sldGuideLst>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2" roundtripDataSignature="AMtx7mh89azQn/wU3IykGunnZKRDtmOga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2B0504-4F10-3461-8534-EBEDA28B54C2}" name="Olivia Selbie" initials="" userId="S::olivia.selbie@dogandponystudios.com::c63cadcd-014f-4799-b7e5-22b987daa127" providerId="AD"/>
  <p188:author id="{AA7F31EA-3634-D062-FF6C-D16427DB4896}" name="Eliza Dutra" initials="ED" userId="9d73779d6d68427e" providerId="Windows Live"/>
  <p188:author id="{BCD28FFB-6591-ABA1-90BC-B67418F1918D}" name="Fernando, Marian (Associated)" initials="FM(" userId="S::marian.fernando@spglobal.com::eb1b8409-476c-4f9b-8b92-47db437fcd2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2A"/>
    <a:srgbClr val="C7DA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42081E-3436-BA2A-08AF-2FB691067251}" v="4" dt="2024-08-05T16:04:41.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05" autoAdjust="0"/>
    <p:restoredTop sz="96208"/>
  </p:normalViewPr>
  <p:slideViewPr>
    <p:cSldViewPr snapToGrid="0">
      <p:cViewPr varScale="1">
        <p:scale>
          <a:sx n="64" d="100"/>
          <a:sy n="64" d="100"/>
        </p:scale>
        <p:origin x="2490" y="90"/>
      </p:cViewPr>
      <p:guideLst>
        <p:guide orient="horz" pos="473"/>
        <p:guide pos="450"/>
        <p:guide orient="horz" pos="5213"/>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69" d="100"/>
          <a:sy n="169" d="100"/>
        </p:scale>
        <p:origin x="5200" y="1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16" Type="http://schemas.openxmlformats.org/officeDocument/2006/relationships/slide" Target="slides/slide1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viewProps" Target="viewProps.xml"/><Relationship Id="rId79"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microsoft.com/office/2016/11/relationships/changesInfo" Target="changesInfos/changesInfo1.xml"/><Relationship Id="rId8" Type="http://schemas.openxmlformats.org/officeDocument/2006/relationships/slide" Target="slides/slide3.xml"/><Relationship Id="rId51" Type="http://schemas.openxmlformats.org/officeDocument/2006/relationships/slide" Target="slides/slide46.xml"/><Relationship Id="rId72" Type="http://customschemas.google.com/relationships/presentationmetadata" Target="meta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dona, Sara (Associated)" userId="S::sara.cardona@spglobal.com::53b01e5d-1eb1-4a0d-b168-d6852262073f" providerId="AD" clId="Web-{AF42081E-3436-BA2A-08AF-2FB691067251}"/>
    <pc:docChg chg="modSld">
      <pc:chgData name="Cardona, Sara (Associated)" userId="S::sara.cardona@spglobal.com::53b01e5d-1eb1-4a0d-b168-d6852262073f" providerId="AD" clId="Web-{AF42081E-3436-BA2A-08AF-2FB691067251}" dt="2024-08-05T16:04:41.274" v="1" actId="20577"/>
      <pc:docMkLst>
        <pc:docMk/>
      </pc:docMkLst>
      <pc:sldChg chg="modSp">
        <pc:chgData name="Cardona, Sara (Associated)" userId="S::sara.cardona@spglobal.com::53b01e5d-1eb1-4a0d-b168-d6852262073f" providerId="AD" clId="Web-{AF42081E-3436-BA2A-08AF-2FB691067251}" dt="2024-08-05T16:04:41.274" v="1" actId="20577"/>
        <pc:sldMkLst>
          <pc:docMk/>
          <pc:sldMk cId="2060195238" sldId="324"/>
        </pc:sldMkLst>
        <pc:spChg chg="mod">
          <ac:chgData name="Cardona, Sara (Associated)" userId="S::sara.cardona@spglobal.com::53b01e5d-1eb1-4a0d-b168-d6852262073f" providerId="AD" clId="Web-{AF42081E-3436-BA2A-08AF-2FB691067251}" dt="2024-08-05T16:04:41.274" v="1" actId="20577"/>
          <ac:spMkLst>
            <pc:docMk/>
            <pc:sldMk cId="2060195238" sldId="324"/>
            <ac:spMk id="5" creationId="{F816F63B-0175-3EA8-DDED-B70758AA37B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37510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41458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7000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69468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06986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5658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548849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12205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76846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18657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3801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65038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725996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497268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229082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50117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7106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70439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471595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966061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539534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69399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311235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56014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93635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775206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954315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956850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60115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287289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614551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61075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18191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025319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096231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823625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45010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953334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405417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921005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453458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857325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956384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48504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563014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970928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7645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184177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9626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510449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5660048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97887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430605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0702971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39121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320050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9816242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8402567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735607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51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3454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71841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384615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lines">
    <p:bg>
      <p:bgPr>
        <a:solidFill>
          <a:schemeClr val="accent5"/>
        </a:solidFill>
        <a:effectLst/>
      </p:bgPr>
    </p:bg>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13322428-2431-BC83-37A8-7B2320EB1BF3}"/>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8" name="Google Shape;13;p4">
            <a:extLst>
              <a:ext uri="{FF2B5EF4-FFF2-40B4-BE49-F238E27FC236}">
                <a16:creationId xmlns:a16="http://schemas.microsoft.com/office/drawing/2014/main" id="{95516A4A-EFC7-C7AA-3981-354268F65283}"/>
              </a:ext>
            </a:extLst>
          </p:cNvPr>
          <p:cNvSpPr txBox="1">
            <a:spLocks noGrp="1"/>
          </p:cNvSpPr>
          <p:nvPr>
            <p:ph type="body" idx="1"/>
          </p:nvPr>
        </p:nvSpPr>
        <p:spPr>
          <a:xfrm>
            <a:off x="1235421" y="7465387"/>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Airlines</a:t>
            </a:r>
            <a:endParaRPr lang="en-CA" sz="3000" b="0" dirty="0">
              <a:solidFill>
                <a:schemeClr val="tx1"/>
              </a:solidFill>
            </a:endParaRPr>
          </a:p>
        </p:txBody>
      </p:sp>
      <p:sp>
        <p:nvSpPr>
          <p:cNvPr id="2" name="Google Shape;9;p4">
            <a:extLst>
              <a:ext uri="{FF2B5EF4-FFF2-40B4-BE49-F238E27FC236}">
                <a16:creationId xmlns:a16="http://schemas.microsoft.com/office/drawing/2014/main" id="{690C38FA-60BF-D705-1782-E183B3B5732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Tree>
    <p:extLst>
      <p:ext uri="{BB962C8B-B14F-4D97-AF65-F5344CB8AC3E}">
        <p14:creationId xmlns:p14="http://schemas.microsoft.com/office/powerpoint/2010/main" val="2680997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emica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Chemicals</a:t>
            </a:r>
            <a:endParaRPr lang="en-CA" sz="3000" b="0" dirty="0">
              <a:solidFill>
                <a:schemeClr val="tx1"/>
              </a:solidFill>
            </a:endParaRPr>
          </a:p>
        </p:txBody>
      </p:sp>
      <p:sp>
        <p:nvSpPr>
          <p:cNvPr id="2" name="Google Shape;9;p4">
            <a:extLst>
              <a:ext uri="{FF2B5EF4-FFF2-40B4-BE49-F238E27FC236}">
                <a16:creationId xmlns:a16="http://schemas.microsoft.com/office/drawing/2014/main" id="{E487E397-D187-6690-00E5-43C093A116F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86A0B694-D6F5-E287-9EE7-A0537C46D4D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1088A1BC-8B5C-9D55-8A1A-9D2207A9A45F}"/>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020374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munications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Communications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797236C4-AE11-F8F9-2BD3-2E7FF9D6097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4" name="Google Shape;13;p4">
            <a:extLst>
              <a:ext uri="{FF2B5EF4-FFF2-40B4-BE49-F238E27FC236}">
                <a16:creationId xmlns:a16="http://schemas.microsoft.com/office/drawing/2014/main" id="{E1178600-167E-A705-78A1-62CDEAFF4B3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Text Placeholder 1">
            <a:extLst>
              <a:ext uri="{FF2B5EF4-FFF2-40B4-BE49-F238E27FC236}">
                <a16:creationId xmlns:a16="http://schemas.microsoft.com/office/drawing/2014/main" id="{A7A12C89-0864-F4DB-AF0D-F58ECC0650B6}"/>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801102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sinos &amp; Gam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Casinos &amp; Gaming</a:t>
            </a:r>
            <a:endParaRPr lang="en-CA" sz="3000" b="0" dirty="0">
              <a:solidFill>
                <a:schemeClr val="tx1"/>
              </a:solidFill>
            </a:endParaRPr>
          </a:p>
        </p:txBody>
      </p:sp>
      <p:sp>
        <p:nvSpPr>
          <p:cNvPr id="2" name="Google Shape;9;p4">
            <a:extLst>
              <a:ext uri="{FF2B5EF4-FFF2-40B4-BE49-F238E27FC236}">
                <a16:creationId xmlns:a16="http://schemas.microsoft.com/office/drawing/2014/main" id="{EA7EAF89-5749-8A32-8EEE-31FD2F3D0CC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54300032-2D13-EB97-1EDE-411ED9F83CC2}"/>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4FBAD679-B451-AF43-661B-C45A42E43942}"/>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913451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al &amp; Consumable Fue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Coal &amp; Consumable Fuels</a:t>
            </a:r>
            <a:endParaRPr lang="en-CA" sz="3000" b="0" dirty="0">
              <a:solidFill>
                <a:schemeClr val="tx1"/>
              </a:solidFill>
            </a:endParaRPr>
          </a:p>
        </p:txBody>
      </p:sp>
      <p:sp>
        <p:nvSpPr>
          <p:cNvPr id="2" name="Google Shape;9;p4">
            <a:extLst>
              <a:ext uri="{FF2B5EF4-FFF2-40B4-BE49-F238E27FC236}">
                <a16:creationId xmlns:a16="http://schemas.microsoft.com/office/drawing/2014/main" id="{181F33D0-043C-C0CA-EB28-9B0D2E177DC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F42B13DC-62C3-8210-D93E-3278F3EFCE5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D3903B91-F466-BBA0-F8B1-5F38A925B001}"/>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961588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truction Materia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Construction Materials</a:t>
            </a:r>
            <a:endParaRPr lang="en-CA" sz="3000" b="0" dirty="0">
              <a:solidFill>
                <a:schemeClr val="tx1"/>
              </a:solidFill>
            </a:endParaRPr>
          </a:p>
        </p:txBody>
      </p:sp>
      <p:sp>
        <p:nvSpPr>
          <p:cNvPr id="2" name="Google Shape;9;p4">
            <a:extLst>
              <a:ext uri="{FF2B5EF4-FFF2-40B4-BE49-F238E27FC236}">
                <a16:creationId xmlns:a16="http://schemas.microsoft.com/office/drawing/2014/main" id="{E300E4E2-CF02-C06D-B292-1378186BFA6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305968DC-8DA5-9EC0-CA11-EA4AC3BC56C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92FDC8F1-65E3-5D51-B6D1-8AAB90579F80}"/>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659289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struction &amp; Engineer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Construction &amp; Engineering</a:t>
            </a:r>
            <a:endParaRPr lang="en-CA" sz="3000" b="0" dirty="0">
              <a:solidFill>
                <a:schemeClr val="tx1"/>
              </a:solidFill>
            </a:endParaRPr>
          </a:p>
        </p:txBody>
      </p:sp>
      <p:sp>
        <p:nvSpPr>
          <p:cNvPr id="2" name="Google Shape;9;p4">
            <a:extLst>
              <a:ext uri="{FF2B5EF4-FFF2-40B4-BE49-F238E27FC236}">
                <a16:creationId xmlns:a16="http://schemas.microsoft.com/office/drawing/2014/main" id="{4557FE46-B75C-6C3E-7464-C0648366A1A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8C5A7472-4A97-F026-E02C-CF38A2C7E47C}"/>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0E086203-A848-4ED0-802A-AF1A5886B4E0}"/>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8910445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ersonal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Personal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A3D4ED18-AC17-E7A9-3370-644CB9932CBC}"/>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4" name="Google Shape;13;p4">
            <a:extLst>
              <a:ext uri="{FF2B5EF4-FFF2-40B4-BE49-F238E27FC236}">
                <a16:creationId xmlns:a16="http://schemas.microsoft.com/office/drawing/2014/main" id="{D92CAC58-FB2C-0080-ECC9-CDACBCC5A3A8}"/>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Text Placeholder 1">
            <a:extLst>
              <a:ext uri="{FF2B5EF4-FFF2-40B4-BE49-F238E27FC236}">
                <a16:creationId xmlns:a16="http://schemas.microsoft.com/office/drawing/2014/main" id="{D853E00B-72BB-9E5F-31FC-0349797B19C8}"/>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213344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ersified Consumer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Diversified Consumer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4CE705DA-2636-6CC3-3E2D-A6853AE92DE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AC99C27E-0E41-9775-C8A6-502C67C65CD6}"/>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C9FA4419-3187-F015-BA73-D75EA2F399D9}"/>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553860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iners &amp; Packag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Containers &amp; Packaging</a:t>
            </a:r>
            <a:endParaRPr lang="en-CA" sz="3000" b="0" dirty="0">
              <a:solidFill>
                <a:schemeClr val="tx1"/>
              </a:solidFill>
            </a:endParaRPr>
          </a:p>
        </p:txBody>
      </p:sp>
      <p:sp>
        <p:nvSpPr>
          <p:cNvPr id="2" name="Google Shape;9;p4">
            <a:extLst>
              <a:ext uri="{FF2B5EF4-FFF2-40B4-BE49-F238E27FC236}">
                <a16:creationId xmlns:a16="http://schemas.microsoft.com/office/drawing/2014/main" id="{BFF1CA34-B948-5988-0559-8BC905266882}"/>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BB407418-931C-A21E-59DE-9828DEA50CF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8DEF02C5-0705-D3F9-DB02-27F6E2B2E996}"/>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481694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ousehold Durabl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Household Durables</a:t>
            </a:r>
            <a:endParaRPr lang="en-CA" sz="3000" b="0" dirty="0">
              <a:solidFill>
                <a:schemeClr val="tx1"/>
              </a:solidFill>
            </a:endParaRPr>
          </a:p>
        </p:txBody>
      </p:sp>
      <p:sp>
        <p:nvSpPr>
          <p:cNvPr id="6" name="Google Shape;9;p4">
            <a:extLst>
              <a:ext uri="{FF2B5EF4-FFF2-40B4-BE49-F238E27FC236}">
                <a16:creationId xmlns:a16="http://schemas.microsoft.com/office/drawing/2014/main" id="{C963F3D8-175F-C9C1-78D3-15935CDB34C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7" name="Google Shape;13;p4">
            <a:extLst>
              <a:ext uri="{FF2B5EF4-FFF2-40B4-BE49-F238E27FC236}">
                <a16:creationId xmlns:a16="http://schemas.microsoft.com/office/drawing/2014/main" id="{6AD0C5A9-672E-7B3B-E299-C24AB64DD7F5}"/>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2" name="Text Placeholder 1">
            <a:extLst>
              <a:ext uri="{FF2B5EF4-FFF2-40B4-BE49-F238E27FC236}">
                <a16:creationId xmlns:a16="http://schemas.microsoft.com/office/drawing/2014/main" id="{23821D55-D740-5D8A-5582-E89FEEA27A1C}"/>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505183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uminum">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Aluminum</a:t>
            </a:r>
            <a:endParaRPr lang="en-CA" sz="3000" b="0" dirty="0">
              <a:solidFill>
                <a:schemeClr val="tx1"/>
              </a:solidFill>
            </a:endParaRPr>
          </a:p>
        </p:txBody>
      </p:sp>
      <p:sp>
        <p:nvSpPr>
          <p:cNvPr id="16" name="Google Shape;13;p4">
            <a:extLst>
              <a:ext uri="{FF2B5EF4-FFF2-40B4-BE49-F238E27FC236}">
                <a16:creationId xmlns:a16="http://schemas.microsoft.com/office/drawing/2014/main" id="{65554215-D659-7D9E-B729-967C7659757B}"/>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2" name="Google Shape;9;p4">
            <a:extLst>
              <a:ext uri="{FF2B5EF4-FFF2-40B4-BE49-F238E27FC236}">
                <a16:creationId xmlns:a16="http://schemas.microsoft.com/office/drawing/2014/main" id="{329E7A25-589C-F939-B55F-A90ADC159E7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Text Placeholder 1">
            <a:extLst>
              <a:ext uri="{FF2B5EF4-FFF2-40B4-BE49-F238E27FC236}">
                <a16:creationId xmlns:a16="http://schemas.microsoft.com/office/drawing/2014/main" id="{9AFAB150-ADF8-3982-BAD6-154AA0090B34}"/>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7197914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armaceutical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Pharmaceuticals</a:t>
            </a:r>
            <a:endParaRPr lang="en-CA" sz="3000" b="0" dirty="0">
              <a:solidFill>
                <a:schemeClr val="tx1"/>
              </a:solidFill>
            </a:endParaRPr>
          </a:p>
        </p:txBody>
      </p:sp>
      <p:sp>
        <p:nvSpPr>
          <p:cNvPr id="2" name="Google Shape;9;p4">
            <a:extLst>
              <a:ext uri="{FF2B5EF4-FFF2-40B4-BE49-F238E27FC236}">
                <a16:creationId xmlns:a16="http://schemas.microsoft.com/office/drawing/2014/main" id="{6568951B-F7D7-DE66-7062-343F5190C82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6" name="Google Shape;13;p4">
            <a:extLst>
              <a:ext uri="{FF2B5EF4-FFF2-40B4-BE49-F238E27FC236}">
                <a16:creationId xmlns:a16="http://schemas.microsoft.com/office/drawing/2014/main" id="{C2AB4579-0683-0234-298D-6BF20BDDBA8B}"/>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Text Placeholder 1">
            <a:extLst>
              <a:ext uri="{FF2B5EF4-FFF2-40B4-BE49-F238E27FC236}">
                <a16:creationId xmlns:a16="http://schemas.microsoft.com/office/drawing/2014/main" id="{D2456617-11A8-1569-16CE-F1A256BE338D}"/>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481489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lectric Ut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Electric Utilities</a:t>
            </a:r>
            <a:endParaRPr lang="en-CA" sz="3000" b="0" dirty="0">
              <a:solidFill>
                <a:schemeClr val="tx1"/>
              </a:solidFill>
            </a:endParaRPr>
          </a:p>
        </p:txBody>
      </p:sp>
      <p:sp>
        <p:nvSpPr>
          <p:cNvPr id="2" name="Google Shape;9;p4">
            <a:extLst>
              <a:ext uri="{FF2B5EF4-FFF2-40B4-BE49-F238E27FC236}">
                <a16:creationId xmlns:a16="http://schemas.microsoft.com/office/drawing/2014/main" id="{1E1B83C4-4FF2-18F2-BB7A-A5F6A7F416B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C881EDD9-8906-D323-CE4D-06D4BC0B50C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F2461C60-FBA7-99C3-D152-468FD465FDC3}"/>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4371280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lectrical Components &amp;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Electrical Components &amp;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79D55752-A54D-7078-DEB0-D3D815E4904E}"/>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2FF17D6A-7849-C3DF-B8A4-0D6A4CCF346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2159995E-ABD3-F65C-1BD1-F2018869CF6F}"/>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5295208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ersified Financial Services and Capital Marke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Diversified Financial Services and Capital Markets</a:t>
            </a:r>
            <a:endParaRPr lang="en-CA" sz="3000" b="0" dirty="0">
              <a:solidFill>
                <a:schemeClr val="tx1"/>
              </a:solidFill>
            </a:endParaRPr>
          </a:p>
        </p:txBody>
      </p:sp>
      <p:sp>
        <p:nvSpPr>
          <p:cNvPr id="2" name="Google Shape;9;p4">
            <a:extLst>
              <a:ext uri="{FF2B5EF4-FFF2-40B4-BE49-F238E27FC236}">
                <a16:creationId xmlns:a16="http://schemas.microsoft.com/office/drawing/2014/main" id="{E55B704C-C55D-FA00-8B9F-E279203BF65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5D904417-797E-758A-9470-53242222E04D}"/>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36D57AA6-BBDF-54EB-375F-F24C31B2DC58}"/>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2201597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od &amp; Staples Retail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Food &amp; Staples Retailing</a:t>
            </a:r>
            <a:endParaRPr lang="en-CA" sz="3000" b="0" dirty="0">
              <a:solidFill>
                <a:schemeClr val="tx1"/>
              </a:solidFill>
            </a:endParaRPr>
          </a:p>
        </p:txBody>
      </p:sp>
      <p:sp>
        <p:nvSpPr>
          <p:cNvPr id="2" name="Google Shape;9;p4">
            <a:extLst>
              <a:ext uri="{FF2B5EF4-FFF2-40B4-BE49-F238E27FC236}">
                <a16:creationId xmlns:a16="http://schemas.microsoft.com/office/drawing/2014/main" id="{5293D4D3-61E7-7224-9CE6-52E345B8421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D59BF600-DEE5-E610-24B4-D59139E2D24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0556ACB3-E702-54EC-34EA-2C44140C05B9}"/>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8203411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od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Food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923BFC4F-C2C1-AF86-9766-019580CF1B3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B3B43131-A29C-BD9A-BF50-C00D5F41B58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A3DB73D2-44BB-5DFA-9CFA-9C4C56DB3175}"/>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644710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aper &amp; Forest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Paper &amp; Forest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B7408877-D932-5C9F-EDA7-89BB583B833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54D93953-B29D-D923-C988-0033543E5FD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348747B3-ED12-CCAA-085B-E84B116F7B1E}"/>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5519080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Gas Ut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Gas Utilities</a:t>
            </a:r>
            <a:endParaRPr lang="en-CA" sz="3000" b="0" dirty="0">
              <a:solidFill>
                <a:schemeClr val="tx1"/>
              </a:solidFill>
            </a:endParaRPr>
          </a:p>
        </p:txBody>
      </p:sp>
      <p:sp>
        <p:nvSpPr>
          <p:cNvPr id="2" name="Google Shape;9;p4">
            <a:extLst>
              <a:ext uri="{FF2B5EF4-FFF2-40B4-BE49-F238E27FC236}">
                <a16:creationId xmlns:a16="http://schemas.microsoft.com/office/drawing/2014/main" id="{AC0056D7-BE5B-A253-7F19-1C997369DB7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7281D49C-1826-433B-26EB-65FACC28C21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TextBox 5">
            <a:extLst>
              <a:ext uri="{FF2B5EF4-FFF2-40B4-BE49-F238E27FC236}">
                <a16:creationId xmlns:a16="http://schemas.microsoft.com/office/drawing/2014/main" id="{B679E6C2-D80F-CAB7-A327-D969EB4A6DD8}"/>
              </a:ext>
            </a:extLst>
          </p:cNvPr>
          <p:cNvSpPr txBox="1"/>
          <p:nvPr userDrawn="1"/>
        </p:nvSpPr>
        <p:spPr>
          <a:xfrm>
            <a:off x="605911" y="7864144"/>
            <a:ext cx="9448801" cy="1077218"/>
          </a:xfrm>
          <a:prstGeom prst="rect">
            <a:avLst/>
          </a:prstGeom>
          <a:solidFill>
            <a:srgbClr val="C7DAE0"/>
          </a:solidFill>
        </p:spPr>
        <p:txBody>
          <a:bodyPr wrap="square" rtlCol="0">
            <a:spAutoFit/>
          </a:bodyPr>
          <a:lstStyle/>
          <a:p>
            <a:r>
              <a:rPr lang="en-GB" sz="1600" dirty="0">
                <a:solidFill>
                  <a:schemeClr val="tx1"/>
                </a:solidFill>
              </a:rPr>
              <a:t>The S&amp;P Global Corporate Sustainability Assessment (CSA) Score is the S&amp;P Global ESG Score without the inclusion of any modelling approaches. S&amp;P Global ESG Scores cannot be compared across industries. They measure a company’s sustainability performance relative to industry counterparts. Learn more at </a:t>
            </a:r>
            <a:r>
              <a:rPr lang="en-GB" sz="1600" u="none" dirty="0">
                <a:solidFill>
                  <a:schemeClr val="tx1"/>
                </a:solidFill>
              </a:rPr>
              <a:t>spglobal.com/esg/scores </a:t>
            </a:r>
            <a:endParaRPr lang="en-US" sz="1600" u="none" dirty="0">
              <a:solidFill>
                <a:schemeClr val="tx1"/>
              </a:solidFill>
            </a:endParaRPr>
          </a:p>
        </p:txBody>
      </p:sp>
      <p:sp>
        <p:nvSpPr>
          <p:cNvPr id="7" name="Text Placeholder 1">
            <a:extLst>
              <a:ext uri="{FF2B5EF4-FFF2-40B4-BE49-F238E27FC236}">
                <a16:creationId xmlns:a16="http://schemas.microsoft.com/office/drawing/2014/main" id="{C7CB8833-4FDD-70FB-555E-FB3A08C56E8B}"/>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6806753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lth Care Providers &amp;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Health Care Providers &amp;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3B1AE4DF-0A0A-000E-7552-D85738C725F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9504F30A-EEC2-3A32-76C9-56261C7D5266}"/>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F7FD7D0A-7422-9AD1-955D-3C830962B355}"/>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7606582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omebuild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Homebuilding</a:t>
            </a:r>
            <a:endParaRPr lang="en-CA" sz="3000" b="0" dirty="0">
              <a:solidFill>
                <a:schemeClr val="tx1"/>
              </a:solidFill>
            </a:endParaRPr>
          </a:p>
        </p:txBody>
      </p:sp>
      <p:sp>
        <p:nvSpPr>
          <p:cNvPr id="2" name="Google Shape;9;p4">
            <a:extLst>
              <a:ext uri="{FF2B5EF4-FFF2-40B4-BE49-F238E27FC236}">
                <a16:creationId xmlns:a16="http://schemas.microsoft.com/office/drawing/2014/main" id="{5B9D042D-D988-5BB3-CF73-E78F02708D7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79BF250A-122E-E35A-DE52-999EF80EFD2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67B42046-3C6C-CF24-0684-3C5647C4B3A3}"/>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462784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erospace &amp; Defens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Aerospace &amp; Defense</a:t>
            </a:r>
            <a:endParaRPr lang="en-CA" sz="3000" b="0" dirty="0">
              <a:solidFill>
                <a:schemeClr val="tx1"/>
              </a:solidFill>
            </a:endParaRPr>
          </a:p>
        </p:txBody>
      </p:sp>
      <p:sp>
        <p:nvSpPr>
          <p:cNvPr id="16" name="Google Shape;13;p4">
            <a:extLst>
              <a:ext uri="{FF2B5EF4-FFF2-40B4-BE49-F238E27FC236}">
                <a16:creationId xmlns:a16="http://schemas.microsoft.com/office/drawing/2014/main" id="{0DE4CB9E-A914-6DF5-7BF9-5D79AF2FD77C}"/>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2" name="Google Shape;9;p4">
            <a:extLst>
              <a:ext uri="{FF2B5EF4-FFF2-40B4-BE49-F238E27FC236}">
                <a16:creationId xmlns:a16="http://schemas.microsoft.com/office/drawing/2014/main" id="{704024BA-F805-A4E2-7B91-F755C12175A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4" name="Text Placeholder 1">
            <a:extLst>
              <a:ext uri="{FF2B5EF4-FFF2-40B4-BE49-F238E27FC236}">
                <a16:creationId xmlns:a16="http://schemas.microsoft.com/office/drawing/2014/main" id="{EBDBB8CE-2368-2F83-1D66-9B2DB4539677}"/>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9922217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ousehold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Household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333ED4A9-E194-467E-6B22-C8FDF60A066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FE52ED68-9B4F-9711-D1CF-5278A48F79F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83C23DB0-FBBC-C52D-FA36-A8C40057D0D8}"/>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3541044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mercial Services &amp; Suppl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Commercial Services &amp; Supplies</a:t>
            </a:r>
            <a:endParaRPr lang="en-CA" sz="3000" b="0" dirty="0">
              <a:solidFill>
                <a:schemeClr val="tx1"/>
              </a:solidFill>
            </a:endParaRPr>
          </a:p>
        </p:txBody>
      </p:sp>
      <p:sp>
        <p:nvSpPr>
          <p:cNvPr id="2" name="Google Shape;9;p4">
            <a:extLst>
              <a:ext uri="{FF2B5EF4-FFF2-40B4-BE49-F238E27FC236}">
                <a16:creationId xmlns:a16="http://schemas.microsoft.com/office/drawing/2014/main" id="{D2DFB6CD-DF99-CB23-E6BE-2B53E37DB09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5" name="Google Shape;13;p4">
            <a:extLst>
              <a:ext uri="{FF2B5EF4-FFF2-40B4-BE49-F238E27FC236}">
                <a16:creationId xmlns:a16="http://schemas.microsoft.com/office/drawing/2014/main" id="{AFC953D2-D3A0-7C89-4B82-328D5BE486F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Text Placeholder 1">
            <a:extLst>
              <a:ext uri="{FF2B5EF4-FFF2-40B4-BE49-F238E27FC236}">
                <a16:creationId xmlns:a16="http://schemas.microsoft.com/office/drawing/2014/main" id="{F2B2FF50-F1E3-94E1-B8DC-C39627331C46}"/>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6105691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ndustrial Conglomerat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Industrial Conglomerates</a:t>
            </a:r>
            <a:endParaRPr lang="en-CA" sz="3000" b="0" dirty="0">
              <a:solidFill>
                <a:schemeClr val="tx1"/>
              </a:solidFill>
            </a:endParaRPr>
          </a:p>
        </p:txBody>
      </p:sp>
      <p:sp>
        <p:nvSpPr>
          <p:cNvPr id="2" name="Google Shape;9;p4">
            <a:extLst>
              <a:ext uri="{FF2B5EF4-FFF2-40B4-BE49-F238E27FC236}">
                <a16:creationId xmlns:a16="http://schemas.microsoft.com/office/drawing/2014/main" id="{F83FF604-8F4E-9CE8-CE12-37B7BB119DC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B531C06E-B89B-43FF-5658-047030B231F7}"/>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4D97CC62-AD31-68A8-2FC5-DF39EAE088F6}"/>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9017494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Machinery and Electrical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Machinery and Electrical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B2F51EDD-9B78-1817-79BD-E2290A14341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FE98EC1E-885A-58D2-12C0-2810B19FEDA7}"/>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85441EFC-7965-2FDD-167A-0CB70A7865D5}"/>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9655530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nteractive Media, Services &amp; Home Entertain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Interactive Media, Services &amp; Home Entertainment</a:t>
            </a:r>
            <a:endParaRPr lang="en-CA" sz="3000" b="0" dirty="0">
              <a:solidFill>
                <a:schemeClr val="tx1"/>
              </a:solidFill>
            </a:endParaRPr>
          </a:p>
        </p:txBody>
      </p:sp>
      <p:sp>
        <p:nvSpPr>
          <p:cNvPr id="2" name="Google Shape;9;p4">
            <a:extLst>
              <a:ext uri="{FF2B5EF4-FFF2-40B4-BE49-F238E27FC236}">
                <a16:creationId xmlns:a16="http://schemas.microsoft.com/office/drawing/2014/main" id="{13A5B219-3D88-D5EA-2061-28DD8EC9499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F84D8125-2A04-38FB-395D-1F4DCFD7EF5D}"/>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2616942B-F10B-1D5A-2A41-F0618D1A0729}"/>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2777841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nsuranc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Insurance</a:t>
            </a:r>
            <a:endParaRPr lang="en-CA" sz="3000" b="0" dirty="0">
              <a:solidFill>
                <a:schemeClr val="tx1"/>
              </a:solidFill>
            </a:endParaRPr>
          </a:p>
        </p:txBody>
      </p:sp>
      <p:sp>
        <p:nvSpPr>
          <p:cNvPr id="2" name="Google Shape;9;p4">
            <a:extLst>
              <a:ext uri="{FF2B5EF4-FFF2-40B4-BE49-F238E27FC236}">
                <a16:creationId xmlns:a16="http://schemas.microsoft.com/office/drawing/2014/main" id="{046E56DC-D59A-318D-2E7E-CDBFD6FBC08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A79AF135-ACA9-CF65-C7BE-2532B582E279}"/>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D581ECB8-1134-9549-37A1-5794720F804F}"/>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40985930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lectronic Equipment, Instruments &amp; Componen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Electronic Equipment, Instruments &amp; Components</a:t>
            </a:r>
            <a:endParaRPr lang="en-CA" sz="3000" b="0" dirty="0">
              <a:solidFill>
                <a:schemeClr val="tx1"/>
              </a:solidFill>
            </a:endParaRPr>
          </a:p>
        </p:txBody>
      </p:sp>
      <p:sp>
        <p:nvSpPr>
          <p:cNvPr id="2" name="Google Shape;9;p4">
            <a:extLst>
              <a:ext uri="{FF2B5EF4-FFF2-40B4-BE49-F238E27FC236}">
                <a16:creationId xmlns:a16="http://schemas.microsoft.com/office/drawing/2014/main" id="{41CDE8B1-7B70-34CE-25CA-925710AEE61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A33253AB-19C4-D15C-78E2-4308379BEDF6}"/>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14" name="Text Placeholder 1">
            <a:extLst>
              <a:ext uri="{FF2B5EF4-FFF2-40B4-BE49-F238E27FC236}">
                <a16:creationId xmlns:a16="http://schemas.microsoft.com/office/drawing/2014/main" id="{F0A28EF9-DF70-D815-0624-E3D2453DA0E0}"/>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3868584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eisure Equipment &amp; Products and Consumer Electronic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0" y="1070876"/>
            <a:ext cx="10228887"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800" b="0" i="0" u="none" strike="noStrike" cap="none" dirty="0">
                <a:solidFill>
                  <a:schemeClr val="tx1"/>
                </a:solidFill>
                <a:latin typeface="Arial"/>
                <a:ea typeface="Arial"/>
                <a:cs typeface="Arial"/>
                <a:sym typeface="Arial"/>
              </a:rPr>
              <a:t>Leisure Equipment &amp; Products and Consumer Electronics</a:t>
            </a:r>
            <a:endParaRPr lang="en-CA" sz="2800" b="0" dirty="0">
              <a:solidFill>
                <a:schemeClr val="tx1"/>
              </a:solidFill>
            </a:endParaRPr>
          </a:p>
        </p:txBody>
      </p:sp>
      <p:sp>
        <p:nvSpPr>
          <p:cNvPr id="2" name="Google Shape;9;p4">
            <a:extLst>
              <a:ext uri="{FF2B5EF4-FFF2-40B4-BE49-F238E27FC236}">
                <a16:creationId xmlns:a16="http://schemas.microsoft.com/office/drawing/2014/main" id="{9F1FA2C4-C41D-FF3E-BC27-D266FD09450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EBA56029-6C35-6421-C7C2-108FF62C843F}"/>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3309EDE9-6305-43F9-4039-C2553ABB9AF5}"/>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4677960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ife Sciences Tools &amp;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Life Sciences Tools &amp;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E593C950-14E2-ABFC-766E-59FB702B256B}"/>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D91EFBF6-3A40-6F61-E8F1-FD3396CE811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9B240AEC-C228-4D1C-4FF5-88A7484B5AC4}"/>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8781364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etals &amp; Min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Metals &amp; Mining</a:t>
            </a:r>
            <a:endParaRPr lang="en-CA" sz="3000" b="0" dirty="0">
              <a:solidFill>
                <a:schemeClr val="tx1"/>
              </a:solidFill>
            </a:endParaRPr>
          </a:p>
        </p:txBody>
      </p:sp>
      <p:sp>
        <p:nvSpPr>
          <p:cNvPr id="2" name="Google Shape;9;p4">
            <a:extLst>
              <a:ext uri="{FF2B5EF4-FFF2-40B4-BE49-F238E27FC236}">
                <a16:creationId xmlns:a16="http://schemas.microsoft.com/office/drawing/2014/main" id="{7DD8835A-25C5-269C-B434-4C864360020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90188AA1-5657-02F7-326C-D0BCB5824E5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B0AEC6F7-DE44-BF3B-1FC0-2226272BA1EF}"/>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418640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uto Componen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Auto Components</a:t>
            </a:r>
            <a:endParaRPr lang="en-CA" sz="3000" b="0" dirty="0">
              <a:solidFill>
                <a:schemeClr val="tx1"/>
              </a:solidFill>
            </a:endParaRPr>
          </a:p>
        </p:txBody>
      </p:sp>
      <p:sp>
        <p:nvSpPr>
          <p:cNvPr id="2" name="Google Shape;9;p4">
            <a:extLst>
              <a:ext uri="{FF2B5EF4-FFF2-40B4-BE49-F238E27FC236}">
                <a16:creationId xmlns:a16="http://schemas.microsoft.com/office/drawing/2014/main" id="{90FCF654-8A02-C543-F79C-BFB791B9906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FCB57B81-F84B-60ED-5FDD-1B32D44DB225}"/>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FEEC1D46-60CD-6B49-EBE7-5A0EE8042D6B}"/>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95395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ealth Care Equipment &amp; Suppl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Health Care Equipment &amp; Supplies</a:t>
            </a:r>
            <a:endParaRPr lang="en-CA" sz="3000" b="0" dirty="0">
              <a:solidFill>
                <a:schemeClr val="tx1"/>
              </a:solidFill>
            </a:endParaRPr>
          </a:p>
        </p:txBody>
      </p:sp>
      <p:sp>
        <p:nvSpPr>
          <p:cNvPr id="2" name="Google Shape;9;p4">
            <a:extLst>
              <a:ext uri="{FF2B5EF4-FFF2-40B4-BE49-F238E27FC236}">
                <a16:creationId xmlns:a16="http://schemas.microsoft.com/office/drawing/2014/main" id="{588F521E-BD68-B972-9315-CFD7904E230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ADC5C7D8-8924-89EE-06FB-770B3461E75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B88C15B6-4154-3A41-6C15-9B82D9294CD3}"/>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40658253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Multi and Water Ut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Multi and Water Utilities</a:t>
            </a:r>
            <a:endParaRPr lang="en-CA" sz="3000" b="0" dirty="0">
              <a:solidFill>
                <a:schemeClr val="tx1"/>
              </a:solidFill>
            </a:endParaRPr>
          </a:p>
        </p:txBody>
      </p:sp>
      <p:sp>
        <p:nvSpPr>
          <p:cNvPr id="2" name="Google Shape;9;p4">
            <a:extLst>
              <a:ext uri="{FF2B5EF4-FFF2-40B4-BE49-F238E27FC236}">
                <a16:creationId xmlns:a16="http://schemas.microsoft.com/office/drawing/2014/main" id="{5A0E7E33-011F-AE91-BC2B-85F92EE9D44E}"/>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2C44C021-B9A5-7261-4DB2-EAF26AF4C51D}"/>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11946222-0484-A59D-22D0-7ABCA9D87C83}"/>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3389509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il &amp; Gas Refining &amp; Market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Oil &amp; Gas Refining &amp; Marketing</a:t>
            </a:r>
            <a:endParaRPr lang="en-CA" sz="3000" b="0" dirty="0">
              <a:solidFill>
                <a:schemeClr val="tx1"/>
              </a:solidFill>
            </a:endParaRPr>
          </a:p>
        </p:txBody>
      </p:sp>
      <p:sp>
        <p:nvSpPr>
          <p:cNvPr id="2" name="Google Shape;9;p4">
            <a:extLst>
              <a:ext uri="{FF2B5EF4-FFF2-40B4-BE49-F238E27FC236}">
                <a16:creationId xmlns:a16="http://schemas.microsoft.com/office/drawing/2014/main" id="{D3521BC2-8C05-F207-A164-A3A67E6A0F3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1AB80D6B-B0D0-5865-0235-BB6875BFFF5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98DA1789-82F0-D1F4-5B16-D1344C0C522D}"/>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7223746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Oil &amp; Gas Upstream &amp; Integrated">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Oil &amp; Gas Upstream &amp; Integrated</a:t>
            </a:r>
            <a:endParaRPr lang="en-CA" sz="3000" b="0" dirty="0">
              <a:solidFill>
                <a:schemeClr val="tx1"/>
              </a:solidFill>
            </a:endParaRPr>
          </a:p>
        </p:txBody>
      </p:sp>
      <p:sp>
        <p:nvSpPr>
          <p:cNvPr id="2" name="Google Shape;9;p4">
            <a:extLst>
              <a:ext uri="{FF2B5EF4-FFF2-40B4-BE49-F238E27FC236}">
                <a16:creationId xmlns:a16="http://schemas.microsoft.com/office/drawing/2014/main" id="{6F1ECE39-87AD-1D18-7EA6-3C4375B1ED3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D89243E3-DC09-058A-2E91-5AE3456C9AB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7F3534A8-8B8C-2D5F-1AA1-3AC70B28582C}"/>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8571067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nergy Equipment &amp;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Energy Equipment &amp;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EFC277FD-6F0C-DBAB-9312-79A49A93100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C19FA72A-02D4-49B4-3409-251FB18F5A74}"/>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13D817EA-602A-5476-2654-C2AB3BA739F8}"/>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8282060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Oil &amp; Gas Storage &amp; Transportation">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Oil &amp; Gas Storage &amp; Transportation</a:t>
            </a:r>
            <a:endParaRPr lang="en-CA" sz="3000" b="0" dirty="0">
              <a:solidFill>
                <a:schemeClr val="tx1"/>
              </a:solidFill>
            </a:endParaRPr>
          </a:p>
        </p:txBody>
      </p:sp>
      <p:sp>
        <p:nvSpPr>
          <p:cNvPr id="2" name="Google Shape;9;p4">
            <a:extLst>
              <a:ext uri="{FF2B5EF4-FFF2-40B4-BE49-F238E27FC236}">
                <a16:creationId xmlns:a16="http://schemas.microsoft.com/office/drawing/2014/main" id="{863982A0-68FF-8E29-53F9-46CAA4873F62}"/>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EFF1CA37-BC99-D79E-7347-CE10BD0E7FF8}"/>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53A7A503-841B-7847-0504-D30E27A08A82}"/>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9447027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fessional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Professional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1F1BCBD5-72F6-6213-AF56-0581F400965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77B47816-FE5D-095E-C134-AFD4CAE9AF6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14" name="Text Placeholder 1">
            <a:extLst>
              <a:ext uri="{FF2B5EF4-FFF2-40B4-BE49-F238E27FC236}">
                <a16:creationId xmlns:a16="http://schemas.microsoft.com/office/drawing/2014/main" id="{E355FE1B-2179-0E83-1FA0-65473A4D776B}"/>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1893228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edia, Movies &amp; Entertain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Media, Movies &amp; Entertainment</a:t>
            </a:r>
            <a:endParaRPr lang="en-CA" sz="3000" b="0" dirty="0">
              <a:solidFill>
                <a:schemeClr val="tx1"/>
              </a:solidFill>
            </a:endParaRPr>
          </a:p>
        </p:txBody>
      </p:sp>
      <p:sp>
        <p:nvSpPr>
          <p:cNvPr id="2" name="Google Shape;9;p4">
            <a:extLst>
              <a:ext uri="{FF2B5EF4-FFF2-40B4-BE49-F238E27FC236}">
                <a16:creationId xmlns:a16="http://schemas.microsoft.com/office/drawing/2014/main" id="{2298F995-919C-8C2E-A738-0DE4BD89685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6B7A530F-DD82-E07D-03D6-A33CCE02781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DECE67AA-9789-8E89-A928-A504C319B3E1}"/>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8135249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Real Estat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Equity Real Estate Investment Trust</a:t>
            </a:r>
            <a:endParaRPr lang="en-CA" sz="3000" b="0" dirty="0">
              <a:solidFill>
                <a:schemeClr val="tx1"/>
              </a:solidFill>
            </a:endParaRPr>
          </a:p>
        </p:txBody>
      </p:sp>
      <p:sp>
        <p:nvSpPr>
          <p:cNvPr id="2" name="Google Shape;9;p4">
            <a:extLst>
              <a:ext uri="{FF2B5EF4-FFF2-40B4-BE49-F238E27FC236}">
                <a16:creationId xmlns:a16="http://schemas.microsoft.com/office/drawing/2014/main" id="{C59525DC-01B7-4863-A081-D201234C8E0B}"/>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5" name="Google Shape;13;p4">
            <a:extLst>
              <a:ext uri="{FF2B5EF4-FFF2-40B4-BE49-F238E27FC236}">
                <a16:creationId xmlns:a16="http://schemas.microsoft.com/office/drawing/2014/main" id="{2B83D28B-008C-6E82-81D6-7E6E52C4467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Text Placeholder 1">
            <a:extLst>
              <a:ext uri="{FF2B5EF4-FFF2-40B4-BE49-F238E27FC236}">
                <a16:creationId xmlns:a16="http://schemas.microsoft.com/office/drawing/2014/main" id="{A1BB80DB-D145-4A5D-05EE-5AD4A197B9B3}"/>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3616799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Real Estat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Real Estate Management &amp; Development</a:t>
            </a:r>
            <a:endParaRPr lang="en-CA" sz="3000" b="0" dirty="0">
              <a:solidFill>
                <a:schemeClr val="tx1"/>
              </a:solidFill>
            </a:endParaRPr>
          </a:p>
        </p:txBody>
      </p:sp>
      <p:sp>
        <p:nvSpPr>
          <p:cNvPr id="2" name="Google Shape;9;p4">
            <a:extLst>
              <a:ext uri="{FF2B5EF4-FFF2-40B4-BE49-F238E27FC236}">
                <a16:creationId xmlns:a16="http://schemas.microsoft.com/office/drawing/2014/main" id="{65D8B54E-8A39-A18D-0447-2EF021A35E50}"/>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5" name="Google Shape;13;p4">
            <a:extLst>
              <a:ext uri="{FF2B5EF4-FFF2-40B4-BE49-F238E27FC236}">
                <a16:creationId xmlns:a16="http://schemas.microsoft.com/office/drawing/2014/main" id="{C347A3FE-A810-6F9E-4432-38F819682585}"/>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Text Placeholder 1">
            <a:extLst>
              <a:ext uri="{FF2B5EF4-FFF2-40B4-BE49-F238E27FC236}">
                <a16:creationId xmlns:a16="http://schemas.microsoft.com/office/drawing/2014/main" id="{53C13FBC-0D7A-A58A-9199-DEC1BE3CFD45}"/>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604892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utomobil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cs typeface="Arial"/>
                <a:sym typeface="Arial"/>
              </a:rPr>
              <a:t>Automobiles</a:t>
            </a:r>
            <a:endParaRPr lang="en-CA" sz="3000" b="0" dirty="0">
              <a:solidFill>
                <a:schemeClr val="tx1"/>
              </a:solidFill>
            </a:endParaRPr>
          </a:p>
        </p:txBody>
      </p:sp>
      <p:sp>
        <p:nvSpPr>
          <p:cNvPr id="2" name="Google Shape;9;p4">
            <a:extLst>
              <a:ext uri="{FF2B5EF4-FFF2-40B4-BE49-F238E27FC236}">
                <a16:creationId xmlns:a16="http://schemas.microsoft.com/office/drawing/2014/main" id="{2BF9B502-D3E8-C8FB-9375-BEE4A2FF126D}"/>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C6CA2465-BB29-B00F-17CB-E4D4D36BE73A}"/>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504312FE-DBA7-D6DC-F5D6-4F8DA89F1BED}"/>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806629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estaurants &amp; Leisure Faciliti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Restaurants &amp; Leisure Facilities</a:t>
            </a:r>
            <a:endParaRPr lang="en-CA" sz="3000" b="0" dirty="0">
              <a:solidFill>
                <a:schemeClr val="tx1"/>
              </a:solidFill>
            </a:endParaRPr>
          </a:p>
        </p:txBody>
      </p:sp>
      <p:sp>
        <p:nvSpPr>
          <p:cNvPr id="2" name="Google Shape;9;p4">
            <a:extLst>
              <a:ext uri="{FF2B5EF4-FFF2-40B4-BE49-F238E27FC236}">
                <a16:creationId xmlns:a16="http://schemas.microsoft.com/office/drawing/2014/main" id="{537AC4DE-B377-8F37-A9EB-9B877EB67E4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15" name="Google Shape;13;p4">
            <a:extLst>
              <a:ext uri="{FF2B5EF4-FFF2-40B4-BE49-F238E27FC236}">
                <a16:creationId xmlns:a16="http://schemas.microsoft.com/office/drawing/2014/main" id="{BC7C645A-1DC6-EF29-DC1D-6F19B1C169E3}"/>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Text Placeholder 1">
            <a:extLst>
              <a:ext uri="{FF2B5EF4-FFF2-40B4-BE49-F238E27FC236}">
                <a16:creationId xmlns:a16="http://schemas.microsoft.com/office/drawing/2014/main" id="{11AD6F33-3EDF-3832-1535-CD48DE56D1FD}"/>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4558350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Retailing">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Retailing</a:t>
            </a:r>
            <a:endParaRPr lang="en-CA" sz="3000" b="0" dirty="0">
              <a:solidFill>
                <a:schemeClr val="tx1"/>
              </a:solidFill>
            </a:endParaRPr>
          </a:p>
        </p:txBody>
      </p:sp>
      <p:sp>
        <p:nvSpPr>
          <p:cNvPr id="2" name="Google Shape;9;p4">
            <a:extLst>
              <a:ext uri="{FF2B5EF4-FFF2-40B4-BE49-F238E27FC236}">
                <a16:creationId xmlns:a16="http://schemas.microsoft.com/office/drawing/2014/main" id="{044F0E55-8EAD-EDB3-F119-C696FC00839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D1082632-31DA-063E-BA2D-EDE865CF682A}"/>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0FC56CCD-6C6E-59F1-5466-9B1A5E538077}"/>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6783585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miconductors &amp; Semiconductor Equipment">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Semiconductors &amp; Semiconductor Equipment</a:t>
            </a:r>
            <a:endParaRPr lang="en-CA" sz="3000" b="0" dirty="0">
              <a:solidFill>
                <a:schemeClr val="tx1"/>
              </a:solidFill>
            </a:endParaRPr>
          </a:p>
        </p:txBody>
      </p:sp>
      <p:sp>
        <p:nvSpPr>
          <p:cNvPr id="2" name="Google Shape;9;p4">
            <a:extLst>
              <a:ext uri="{FF2B5EF4-FFF2-40B4-BE49-F238E27FC236}">
                <a16:creationId xmlns:a16="http://schemas.microsoft.com/office/drawing/2014/main" id="{3D4E9DFF-D8C7-A980-99D0-4B0D4F6C994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D463C417-322C-F83B-E9F3-FF63A9166EC7}"/>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105FF976-66D3-A4B7-9806-8DE1B278A382}"/>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4240851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oftwar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Software</a:t>
            </a:r>
            <a:endParaRPr lang="en-CA" sz="3000" b="0" dirty="0">
              <a:solidFill>
                <a:schemeClr val="tx1"/>
              </a:solidFill>
            </a:endParaRPr>
          </a:p>
        </p:txBody>
      </p:sp>
      <p:sp>
        <p:nvSpPr>
          <p:cNvPr id="2" name="Google Shape;9;p4">
            <a:extLst>
              <a:ext uri="{FF2B5EF4-FFF2-40B4-BE49-F238E27FC236}">
                <a16:creationId xmlns:a16="http://schemas.microsoft.com/office/drawing/2014/main" id="{05A90747-F10E-73C6-FC8E-6B0D156E23A6}"/>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AEB95A1F-3768-E634-B58B-BC8D45BDEF8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A6D5B603-41F0-D05E-C8B6-C7BE77B130F6}"/>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25768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teel">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Steel</a:t>
            </a:r>
            <a:endParaRPr lang="en-CA" sz="3000" b="0" dirty="0">
              <a:solidFill>
                <a:schemeClr val="tx1"/>
              </a:solidFill>
            </a:endParaRPr>
          </a:p>
        </p:txBody>
      </p:sp>
      <p:sp>
        <p:nvSpPr>
          <p:cNvPr id="2" name="Google Shape;9;p4">
            <a:extLst>
              <a:ext uri="{FF2B5EF4-FFF2-40B4-BE49-F238E27FC236}">
                <a16:creationId xmlns:a16="http://schemas.microsoft.com/office/drawing/2014/main" id="{4B72FBE7-0A62-DB72-FD0C-F4674607383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AA7C752E-0C04-1E7F-BB71-CB16BD640F4B}"/>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1F9D394A-5F29-8499-6AB3-BF164E0FCF5D}"/>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7954274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rading Companies &amp; Distributor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Trading Companies &amp; Distributors</a:t>
            </a:r>
            <a:endParaRPr lang="en-CA" sz="3000" b="0" dirty="0">
              <a:solidFill>
                <a:schemeClr val="tx1"/>
              </a:solidFill>
            </a:endParaRPr>
          </a:p>
        </p:txBody>
      </p:sp>
      <p:sp>
        <p:nvSpPr>
          <p:cNvPr id="2" name="Google Shape;9;p4">
            <a:extLst>
              <a:ext uri="{FF2B5EF4-FFF2-40B4-BE49-F238E27FC236}">
                <a16:creationId xmlns:a16="http://schemas.microsoft.com/office/drawing/2014/main" id="{7BFD7E87-E83A-9844-33CE-CA8BD541EA22}"/>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546EC1AE-E128-E5BE-6D42-CA844C8E774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4FF8CFB2-2958-5F22-C9E2-181BD7F527E8}"/>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0914757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iles, Apparel &amp; Luxury Good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Textiles, Apparel &amp; Luxury Goods</a:t>
            </a:r>
            <a:endParaRPr lang="en-CA" sz="3000" b="0" dirty="0">
              <a:solidFill>
                <a:schemeClr val="tx1"/>
              </a:solidFill>
            </a:endParaRPr>
          </a:p>
        </p:txBody>
      </p:sp>
      <p:sp>
        <p:nvSpPr>
          <p:cNvPr id="2" name="Google Shape;9;p4">
            <a:extLst>
              <a:ext uri="{FF2B5EF4-FFF2-40B4-BE49-F238E27FC236}">
                <a16:creationId xmlns:a16="http://schemas.microsoft.com/office/drawing/2014/main" id="{786AB810-477C-2F09-06D1-BD3E6840EE8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A86B6314-6997-A2C4-9437-88C66304117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8EABE0D9-7D28-FEB3-57CC-CFC6714F1BF9}"/>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5989185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mputers &amp; Peripherals and Office Electronic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Computers &amp; Peripherals and Office Electronics</a:t>
            </a:r>
            <a:endParaRPr lang="en-CA" sz="3000" b="0" dirty="0">
              <a:solidFill>
                <a:schemeClr val="tx1"/>
              </a:solidFill>
            </a:endParaRPr>
          </a:p>
        </p:txBody>
      </p:sp>
      <p:sp>
        <p:nvSpPr>
          <p:cNvPr id="2" name="Google Shape;9;p4">
            <a:extLst>
              <a:ext uri="{FF2B5EF4-FFF2-40B4-BE49-F238E27FC236}">
                <a16:creationId xmlns:a16="http://schemas.microsoft.com/office/drawing/2014/main" id="{A38236A7-4FDF-572E-A39C-5C5A19C66E05}"/>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DC24ADA8-2066-14EC-648A-5FFE5719424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BDE17E38-F6F5-BC55-CB31-CA3ABB6A43A1}"/>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6058829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lecommunication Servic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Telecommunication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E679F558-492B-F0AA-95FD-6CC1B8CE926E}"/>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7EFC5C1F-B229-700D-40CC-14674AB18FA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7B6D0E82-FADB-FD4F-1480-7AE437F4EF33}"/>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13626042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obacco">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3000" b="0" i="0" u="none" strike="noStrike" cap="none" dirty="0">
                <a:solidFill>
                  <a:schemeClr val="tx1"/>
                </a:solidFill>
                <a:latin typeface="Arial"/>
                <a:ea typeface="Arial"/>
                <a:cs typeface="Arial"/>
                <a:sym typeface="Arial"/>
              </a:rPr>
              <a:t>Tobacco</a:t>
            </a:r>
            <a:endParaRPr lang="en-CA" sz="3000" b="0" dirty="0">
              <a:solidFill>
                <a:schemeClr val="tx1"/>
              </a:solidFill>
            </a:endParaRPr>
          </a:p>
        </p:txBody>
      </p:sp>
      <p:sp>
        <p:nvSpPr>
          <p:cNvPr id="2" name="Google Shape;9;p4">
            <a:extLst>
              <a:ext uri="{FF2B5EF4-FFF2-40B4-BE49-F238E27FC236}">
                <a16:creationId xmlns:a16="http://schemas.microsoft.com/office/drawing/2014/main" id="{586C9059-BC55-B7C2-CCEE-0F4F43AEE5D9}"/>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D01B3F81-B446-2462-C2EA-EDCB20D45279}"/>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6AE1E770-6AEF-1AB0-0A04-7ED8FE73B6DF}"/>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787745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ilding Product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C5D38313-E8D8-74F2-3532-9F73A1BDF8E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DAA9E518-5118-AAE7-8848-F636273A47C7}"/>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9F3A73A7-1CC8-492A-E9BD-6923E075A42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715AB790-3FDE-007A-5B1F-C6B43FACC0D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B6478B8E-C660-B9A8-BCD9-447D5D43743B}"/>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F1B7B580-6944-9865-AFA8-FF4AF97D0B75}"/>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EF39F1D8-17B6-B9E4-7244-EDE950903ABD}"/>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Building Products</a:t>
            </a:r>
            <a:endParaRPr lang="en-CA" sz="3000" b="0" dirty="0">
              <a:solidFill>
                <a:schemeClr val="tx1"/>
              </a:solidFill>
            </a:endParaRPr>
          </a:p>
        </p:txBody>
      </p:sp>
      <p:sp>
        <p:nvSpPr>
          <p:cNvPr id="2" name="Google Shape;9;p4">
            <a:extLst>
              <a:ext uri="{FF2B5EF4-FFF2-40B4-BE49-F238E27FC236}">
                <a16:creationId xmlns:a16="http://schemas.microsoft.com/office/drawing/2014/main" id="{5C6E734D-C641-6F8D-6A1D-2C6B2601937A}"/>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63394ABB-B3F4-AB3B-114F-FF10B5233441}"/>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34EF5609-A534-B96E-6D7E-E790BF06F1FF}"/>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18460081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ransportation and Transportation Infrastructure">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Transportation and Transportation Infrastructure</a:t>
            </a:r>
            <a:endParaRPr lang="en-CA" sz="3000" b="0" dirty="0">
              <a:solidFill>
                <a:schemeClr val="tx1"/>
              </a:solidFill>
            </a:endParaRPr>
          </a:p>
        </p:txBody>
      </p:sp>
      <p:sp>
        <p:nvSpPr>
          <p:cNvPr id="2" name="Google Shape;9;p4">
            <a:extLst>
              <a:ext uri="{FF2B5EF4-FFF2-40B4-BE49-F238E27FC236}">
                <a16:creationId xmlns:a16="http://schemas.microsoft.com/office/drawing/2014/main" id="{9E3907BB-A5DE-0C1C-2B8A-AAED7111B224}"/>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7" name="Google Shape;13;p4">
            <a:extLst>
              <a:ext uri="{FF2B5EF4-FFF2-40B4-BE49-F238E27FC236}">
                <a16:creationId xmlns:a16="http://schemas.microsoft.com/office/drawing/2014/main" id="{8EB29538-660A-DFF6-CF02-99C307306DF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8" name="Text Placeholder 1">
            <a:extLst>
              <a:ext uri="{FF2B5EF4-FFF2-40B4-BE49-F238E27FC236}">
                <a16:creationId xmlns:a16="http://schemas.microsoft.com/office/drawing/2014/main" id="{D14D091D-77E7-06AA-7564-C1B3E577CBA7}"/>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40616191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otels, Resorts &amp; Cruise Lin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Hotels, Resorts &amp; Cruise Lines</a:t>
            </a:r>
            <a:endParaRPr lang="en-CA" sz="3000" b="0" dirty="0">
              <a:solidFill>
                <a:schemeClr val="tx1"/>
              </a:solidFill>
            </a:endParaRPr>
          </a:p>
        </p:txBody>
      </p:sp>
      <p:sp>
        <p:nvSpPr>
          <p:cNvPr id="2" name="Google Shape;9;p4">
            <a:extLst>
              <a:ext uri="{FF2B5EF4-FFF2-40B4-BE49-F238E27FC236}">
                <a16:creationId xmlns:a16="http://schemas.microsoft.com/office/drawing/2014/main" id="{2E4F4BCF-7002-1D62-92BF-88C6F32FF02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7" name="Google Shape;13;p4">
            <a:extLst>
              <a:ext uri="{FF2B5EF4-FFF2-40B4-BE49-F238E27FC236}">
                <a16:creationId xmlns:a16="http://schemas.microsoft.com/office/drawing/2014/main" id="{E34AF2F8-1AAA-79B3-AD7D-36F2396A56F9}"/>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8" name="Text Placeholder 1">
            <a:extLst>
              <a:ext uri="{FF2B5EF4-FFF2-40B4-BE49-F238E27FC236}">
                <a16:creationId xmlns:a16="http://schemas.microsoft.com/office/drawing/2014/main" id="{099E2B1E-E8D6-FF1C-496C-35235AAD9CA8}"/>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4326409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T services">
    <p:bg>
      <p:bgPr>
        <a:solidFill>
          <a:srgbClr val="C7DAE0"/>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IT services</a:t>
            </a:r>
            <a:endParaRPr lang="en-CA" sz="3000" b="0" dirty="0">
              <a:solidFill>
                <a:schemeClr val="tx1"/>
              </a:solidFill>
            </a:endParaRPr>
          </a:p>
        </p:txBody>
      </p:sp>
      <p:sp>
        <p:nvSpPr>
          <p:cNvPr id="2" name="Google Shape;9;p4">
            <a:extLst>
              <a:ext uri="{FF2B5EF4-FFF2-40B4-BE49-F238E27FC236}">
                <a16:creationId xmlns:a16="http://schemas.microsoft.com/office/drawing/2014/main" id="{D2541EE9-B15F-0037-F2F3-AEFE850F16B8}"/>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3F5E18B0-5F2A-FC97-D14C-9F31FE757740}"/>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7FC29995-E220-87BC-7E65-87A10684CCE0}"/>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8954243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C7DAE0"/>
        </a:solidFill>
        <a:effectLst/>
      </p:bgPr>
    </p:bg>
    <p:spTree>
      <p:nvGrpSpPr>
        <p:cNvPr id="1" name=""/>
        <p:cNvGrpSpPr/>
        <p:nvPr/>
      </p:nvGrpSpPr>
      <p:grpSpPr>
        <a:xfrm>
          <a:off x="0" y="0"/>
          <a:ext cx="0" cy="0"/>
          <a:chOff x="0" y="0"/>
          <a:chExt cx="0" cy="0"/>
        </a:xfrm>
      </p:grpSpPr>
      <p:pic>
        <p:nvPicPr>
          <p:cNvPr id="7" name="Google Shape;8;p4">
            <a:extLst>
              <a:ext uri="{FF2B5EF4-FFF2-40B4-BE49-F238E27FC236}">
                <a16:creationId xmlns:a16="http://schemas.microsoft.com/office/drawing/2014/main" id="{CC60CD41-F946-33B6-FD3E-F995D2FADAB6}"/>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9" name="Google Shape;16;p4">
            <a:extLst>
              <a:ext uri="{FF2B5EF4-FFF2-40B4-BE49-F238E27FC236}">
                <a16:creationId xmlns:a16="http://schemas.microsoft.com/office/drawing/2014/main" id="{38B3FDD2-D930-83CE-EC7E-FE173AB30724}"/>
              </a:ext>
            </a:extLst>
          </p:cNvPr>
          <p:cNvSpPr txBox="1">
            <a:spLocks noGrp="1"/>
          </p:cNvSpPr>
          <p:nvPr>
            <p:ph type="body" idx="3"/>
          </p:nvPr>
        </p:nvSpPr>
        <p:spPr>
          <a:xfrm>
            <a:off x="683400" y="1567694"/>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0" name="Google Shape;17;p4" descr="Shape&#10;&#10;Description automatically generated with medium confidence">
            <a:extLst>
              <a:ext uri="{FF2B5EF4-FFF2-40B4-BE49-F238E27FC236}">
                <a16:creationId xmlns:a16="http://schemas.microsoft.com/office/drawing/2014/main" id="{F6E9A334-611C-DBB2-6175-3956F80EC5BC}"/>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2" name="Google Shape;9;p4">
            <a:extLst>
              <a:ext uri="{FF2B5EF4-FFF2-40B4-BE49-F238E27FC236}">
                <a16:creationId xmlns:a16="http://schemas.microsoft.com/office/drawing/2014/main" id="{C711A195-4279-2CB2-DD3B-EAE9D4A1A28C}"/>
              </a:ext>
            </a:extLst>
          </p:cNvPr>
          <p:cNvSpPr txBox="1"/>
          <p:nvPr userDrawn="1"/>
        </p:nvSpPr>
        <p:spPr>
          <a:xfrm>
            <a:off x="683400" y="602131"/>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5000" b="1" i="0" u="none" strike="noStrike" cap="none" dirty="0">
                <a:solidFill>
                  <a:schemeClr val="dk1"/>
                </a:solidFill>
                <a:latin typeface="Arial"/>
                <a:ea typeface="Arial"/>
                <a:cs typeface="Arial"/>
                <a:sym typeface="Arial"/>
              </a:rPr>
              <a:t>S&amp;P Global CSA Score 2024</a:t>
            </a:r>
            <a:endParaRPr sz="5000" dirty="0"/>
          </a:p>
        </p:txBody>
      </p:sp>
      <p:sp>
        <p:nvSpPr>
          <p:cNvPr id="4" name="Google Shape;13;p4">
            <a:extLst>
              <a:ext uri="{FF2B5EF4-FFF2-40B4-BE49-F238E27FC236}">
                <a16:creationId xmlns:a16="http://schemas.microsoft.com/office/drawing/2014/main" id="{F23B0F9B-F411-2C51-592C-9A3502BC3AC5}"/>
              </a:ext>
            </a:extLst>
          </p:cNvPr>
          <p:cNvSpPr txBox="1">
            <a:spLocks noGrp="1"/>
          </p:cNvSpPr>
          <p:nvPr>
            <p:ph type="body" idx="12" hasCustomPrompt="1"/>
          </p:nvPr>
        </p:nvSpPr>
        <p:spPr>
          <a:xfrm>
            <a:off x="5408909" y="2447736"/>
            <a:ext cx="4231038" cy="6070374"/>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lang="en-CA" sz="1800" kern="1200" dirty="0">
                <a:solidFill>
                  <a:schemeClr val="tx1"/>
                </a:solidFill>
                <a:uFill>
                  <a:solidFill>
                    <a:schemeClr val="tx1"/>
                  </a:solidFill>
                </a:uFill>
                <a:latin typeface="+mn-lt"/>
                <a:ea typeface="+mn-ea"/>
                <a:cs typeface="+mn-cs"/>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pPr marL="14288" marR="0" lvl="0" indent="0" algn="l" defTabSz="914400" rtl="0" eaLnBrk="1" fontAlgn="auto" latinLnBrk="0" hangingPunct="1">
              <a:lnSpc>
                <a:spcPct val="90000"/>
              </a:lnSpc>
              <a:spcBef>
                <a:spcPts val="435"/>
              </a:spcBef>
              <a:spcAft>
                <a:spcPts val="0"/>
              </a:spcAft>
              <a:buClr>
                <a:schemeClr val="dk1"/>
              </a:buClr>
              <a:buSzPts val="2400"/>
              <a:buFont typeface="Arial"/>
              <a:buNone/>
              <a:tabLst/>
              <a:defRPr/>
            </a:pPr>
            <a:r>
              <a:rPr lang="en-CA" dirty="0"/>
              <a:t>Airlines</a:t>
            </a:r>
            <a:br>
              <a:rPr lang="en-CA" dirty="0"/>
            </a:br>
            <a:r>
              <a:rPr lang="en-CA" dirty="0"/>
              <a:t>Aluminum</a:t>
            </a:r>
            <a:br>
              <a:rPr lang="en-CA" dirty="0"/>
            </a:br>
            <a:r>
              <a:rPr lang="en-CA" dirty="0"/>
              <a:t>Aerospace &amp; Defense</a:t>
            </a:r>
            <a:br>
              <a:rPr lang="en-CA" dirty="0"/>
            </a:br>
            <a:r>
              <a:rPr lang="en-CA" dirty="0"/>
              <a:t>Auto Components</a:t>
            </a:r>
            <a:br>
              <a:rPr lang="en-CA" dirty="0"/>
            </a:br>
            <a:r>
              <a:rPr lang="en-CA" dirty="0"/>
              <a:t>Automobiles</a:t>
            </a:r>
            <a:br>
              <a:rPr lang="en-CA" dirty="0"/>
            </a:br>
            <a:r>
              <a:rPr lang="en-CA" dirty="0"/>
              <a:t>Building Products</a:t>
            </a:r>
            <a:br>
              <a:rPr lang="en-CA" dirty="0"/>
            </a:br>
            <a:r>
              <a:rPr lang="en-CA" dirty="0"/>
              <a:t>Banks</a:t>
            </a:r>
            <a:br>
              <a:rPr lang="en-CA" dirty="0"/>
            </a:br>
            <a:r>
              <a:rPr lang="en-CA" dirty="0"/>
              <a:t>Biotechnology</a:t>
            </a:r>
            <a:br>
              <a:rPr lang="en-CA" dirty="0"/>
            </a:br>
            <a:r>
              <a:rPr lang="en-CA" dirty="0"/>
              <a:t>Beverages</a:t>
            </a:r>
            <a:br>
              <a:rPr lang="en-CA" dirty="0"/>
            </a:br>
            <a:r>
              <a:rPr lang="en-CA" dirty="0"/>
              <a:t>Chemicals</a:t>
            </a:r>
            <a:br>
              <a:rPr lang="en-CA" dirty="0"/>
            </a:br>
            <a:r>
              <a:rPr lang="en-CA" dirty="0"/>
              <a:t>Communications Equipment</a:t>
            </a:r>
            <a:br>
              <a:rPr lang="en-CA" dirty="0"/>
            </a:br>
            <a:r>
              <a:rPr lang="en-CA" dirty="0"/>
              <a:t>Casinos &amp; Gaming</a:t>
            </a:r>
            <a:br>
              <a:rPr lang="en-CA" dirty="0"/>
            </a:br>
            <a:r>
              <a:rPr lang="en-CA" dirty="0"/>
              <a:t>Coal &amp; Consumable Fuels</a:t>
            </a:r>
            <a:br>
              <a:rPr lang="en-CA" dirty="0"/>
            </a:br>
            <a:r>
              <a:rPr lang="en-CA" dirty="0"/>
              <a:t>Construction Materials</a:t>
            </a:r>
            <a:br>
              <a:rPr lang="en-CA" dirty="0"/>
            </a:br>
            <a:r>
              <a:rPr lang="en-CA" dirty="0"/>
              <a:t>Construction &amp; Engineering</a:t>
            </a:r>
            <a:br>
              <a:rPr lang="en-CA" dirty="0"/>
            </a:br>
            <a:r>
              <a:rPr lang="en-CA" dirty="0"/>
              <a:t>Personal Products</a:t>
            </a:r>
            <a:br>
              <a:rPr lang="en-CA" dirty="0"/>
            </a:br>
            <a:r>
              <a:rPr lang="en-CA" dirty="0"/>
              <a:t>Diversified Consumer Services</a:t>
            </a:r>
            <a:br>
              <a:rPr lang="en-CA" dirty="0"/>
            </a:br>
            <a:r>
              <a:rPr lang="en-CA" dirty="0"/>
              <a:t>Containers &amp; Packaging</a:t>
            </a:r>
            <a:br>
              <a:rPr lang="en-CA" dirty="0"/>
            </a:br>
            <a:r>
              <a:rPr lang="en-CA" dirty="0"/>
              <a:t>Household Durables</a:t>
            </a:r>
            <a:br>
              <a:rPr lang="en-CA" dirty="0"/>
            </a:br>
            <a:r>
              <a:rPr lang="en-CA" dirty="0"/>
              <a:t>Pharmaceuticals</a:t>
            </a:r>
            <a:br>
              <a:rPr lang="en-CA" dirty="0"/>
            </a:br>
            <a:r>
              <a:rPr lang="en-CA" dirty="0"/>
              <a:t>Electric Utilities</a:t>
            </a:r>
            <a:br>
              <a:rPr lang="en-CA" dirty="0"/>
            </a:br>
            <a:r>
              <a:rPr lang="en-CA" dirty="0"/>
              <a:t>Electrical Components &amp; Equipment</a:t>
            </a:r>
            <a:br>
              <a:rPr lang="en-CA" dirty="0"/>
            </a:br>
            <a:r>
              <a:rPr lang="en-CA" dirty="0"/>
              <a:t>Diversified Financial Services and Capital Markets</a:t>
            </a:r>
            <a:br>
              <a:rPr lang="en-CA" dirty="0"/>
            </a:br>
            <a:r>
              <a:rPr lang="en-CA" dirty="0"/>
              <a:t>Food &amp; Staples Retailing</a:t>
            </a:r>
          </a:p>
          <a:p>
            <a:endParaRPr dirty="0"/>
          </a:p>
        </p:txBody>
      </p:sp>
      <p:sp>
        <p:nvSpPr>
          <p:cNvPr id="5" name="Google Shape;13;p4">
            <a:extLst>
              <a:ext uri="{FF2B5EF4-FFF2-40B4-BE49-F238E27FC236}">
                <a16:creationId xmlns:a16="http://schemas.microsoft.com/office/drawing/2014/main" id="{C25B9438-1740-F00C-CFAD-1C77E2B12427}"/>
              </a:ext>
            </a:extLst>
          </p:cNvPr>
          <p:cNvSpPr txBox="1">
            <a:spLocks noGrp="1"/>
          </p:cNvSpPr>
          <p:nvPr>
            <p:ph type="body" idx="13" hasCustomPrompt="1"/>
          </p:nvPr>
        </p:nvSpPr>
        <p:spPr>
          <a:xfrm>
            <a:off x="681926" y="2447736"/>
            <a:ext cx="4231038" cy="6070374"/>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lang="en-CA" sz="1800" kern="1200" dirty="0">
                <a:solidFill>
                  <a:schemeClr val="tx1"/>
                </a:solidFill>
                <a:uFill>
                  <a:solidFill>
                    <a:schemeClr val="tx1"/>
                  </a:solidFill>
                </a:uFill>
                <a:latin typeface="+mn-lt"/>
                <a:ea typeface="+mn-ea"/>
                <a:cs typeface="+mn-cs"/>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pPr marL="14288" marR="0" lvl="0" indent="0" algn="l" defTabSz="914400" rtl="0" eaLnBrk="1" fontAlgn="auto" latinLnBrk="0" hangingPunct="1">
              <a:lnSpc>
                <a:spcPct val="90000"/>
              </a:lnSpc>
              <a:spcBef>
                <a:spcPts val="435"/>
              </a:spcBef>
              <a:spcAft>
                <a:spcPts val="0"/>
              </a:spcAft>
              <a:buClr>
                <a:schemeClr val="dk1"/>
              </a:buClr>
              <a:buSzPts val="2400"/>
              <a:buFont typeface="Arial"/>
              <a:buNone/>
              <a:tabLst/>
              <a:defRPr/>
            </a:pPr>
            <a:r>
              <a:rPr lang="en-CA" dirty="0"/>
              <a:t>Airlines</a:t>
            </a:r>
            <a:br>
              <a:rPr lang="en-CA" dirty="0"/>
            </a:br>
            <a:r>
              <a:rPr lang="en-CA" dirty="0"/>
              <a:t>Aluminum</a:t>
            </a:r>
            <a:br>
              <a:rPr lang="en-CA" dirty="0"/>
            </a:br>
            <a:r>
              <a:rPr lang="en-CA" dirty="0"/>
              <a:t>Aerospace &amp; Defense</a:t>
            </a:r>
            <a:br>
              <a:rPr lang="en-CA" dirty="0"/>
            </a:br>
            <a:r>
              <a:rPr lang="en-CA" dirty="0"/>
              <a:t>Auto Components</a:t>
            </a:r>
            <a:br>
              <a:rPr lang="en-CA" dirty="0"/>
            </a:br>
            <a:r>
              <a:rPr lang="en-CA" dirty="0"/>
              <a:t>Automobiles</a:t>
            </a:r>
            <a:br>
              <a:rPr lang="en-CA" dirty="0"/>
            </a:br>
            <a:r>
              <a:rPr lang="en-CA" dirty="0"/>
              <a:t>Building Products</a:t>
            </a:r>
            <a:br>
              <a:rPr lang="en-CA" dirty="0"/>
            </a:br>
            <a:r>
              <a:rPr lang="en-CA" dirty="0"/>
              <a:t>Banks</a:t>
            </a:r>
            <a:br>
              <a:rPr lang="en-CA" dirty="0"/>
            </a:br>
            <a:r>
              <a:rPr lang="en-CA" dirty="0"/>
              <a:t>Biotechnology</a:t>
            </a:r>
            <a:br>
              <a:rPr lang="en-CA" dirty="0"/>
            </a:br>
            <a:r>
              <a:rPr lang="en-CA" dirty="0"/>
              <a:t>Beverages</a:t>
            </a:r>
            <a:br>
              <a:rPr lang="en-CA" dirty="0"/>
            </a:br>
            <a:r>
              <a:rPr lang="en-CA" dirty="0"/>
              <a:t>Chemicals</a:t>
            </a:r>
            <a:br>
              <a:rPr lang="en-CA" dirty="0"/>
            </a:br>
            <a:r>
              <a:rPr lang="en-CA" dirty="0"/>
              <a:t>Communications Equipment</a:t>
            </a:r>
            <a:br>
              <a:rPr lang="en-CA" dirty="0"/>
            </a:br>
            <a:r>
              <a:rPr lang="en-CA" dirty="0"/>
              <a:t>Casinos &amp; Gaming</a:t>
            </a:r>
            <a:br>
              <a:rPr lang="en-CA" dirty="0"/>
            </a:br>
            <a:r>
              <a:rPr lang="en-CA" dirty="0"/>
              <a:t>Coal &amp; Consumable Fuels</a:t>
            </a:r>
            <a:br>
              <a:rPr lang="en-CA" dirty="0"/>
            </a:br>
            <a:r>
              <a:rPr lang="en-CA" dirty="0"/>
              <a:t>Construction Materials</a:t>
            </a:r>
            <a:br>
              <a:rPr lang="en-CA" dirty="0"/>
            </a:br>
            <a:r>
              <a:rPr lang="en-CA" dirty="0"/>
              <a:t>Construction &amp; Engineering</a:t>
            </a:r>
            <a:br>
              <a:rPr lang="en-CA" dirty="0"/>
            </a:br>
            <a:r>
              <a:rPr lang="en-CA" dirty="0"/>
              <a:t>Personal Products</a:t>
            </a:r>
            <a:br>
              <a:rPr lang="en-CA" dirty="0"/>
            </a:br>
            <a:r>
              <a:rPr lang="en-CA" dirty="0"/>
              <a:t>Diversified Consumer Services</a:t>
            </a:r>
            <a:br>
              <a:rPr lang="en-CA" dirty="0"/>
            </a:br>
            <a:r>
              <a:rPr lang="en-CA" dirty="0"/>
              <a:t>Containers &amp; Packaging</a:t>
            </a:r>
            <a:br>
              <a:rPr lang="en-CA" dirty="0"/>
            </a:br>
            <a:r>
              <a:rPr lang="en-CA" dirty="0"/>
              <a:t>Household Durables</a:t>
            </a:r>
            <a:br>
              <a:rPr lang="en-CA" dirty="0"/>
            </a:br>
            <a:r>
              <a:rPr lang="en-CA" dirty="0"/>
              <a:t>Pharmaceuticals</a:t>
            </a:r>
            <a:br>
              <a:rPr lang="en-CA" dirty="0"/>
            </a:br>
            <a:r>
              <a:rPr lang="en-CA" dirty="0"/>
              <a:t>Electric Utilities</a:t>
            </a:r>
            <a:br>
              <a:rPr lang="en-CA" dirty="0"/>
            </a:br>
            <a:r>
              <a:rPr lang="en-CA" dirty="0"/>
              <a:t>Electrical Components &amp; Equipment</a:t>
            </a:r>
            <a:br>
              <a:rPr lang="en-CA" dirty="0"/>
            </a:br>
            <a:r>
              <a:rPr lang="en-CA" dirty="0"/>
              <a:t>Diversified Financial Services and Capital Markets</a:t>
            </a:r>
            <a:br>
              <a:rPr lang="en-CA" dirty="0"/>
            </a:br>
            <a:r>
              <a:rPr lang="en-CA" dirty="0"/>
              <a:t>Food &amp; Staples Retailing</a:t>
            </a:r>
          </a:p>
          <a:p>
            <a:endParaRPr dirty="0"/>
          </a:p>
        </p:txBody>
      </p:sp>
    </p:spTree>
    <p:extLst>
      <p:ext uri="{BB962C8B-B14F-4D97-AF65-F5344CB8AC3E}">
        <p14:creationId xmlns:p14="http://schemas.microsoft.com/office/powerpoint/2010/main" val="1971058460"/>
      </p:ext>
    </p:extLst>
  </p:cSld>
  <p:clrMapOvr>
    <a:masterClrMapping/>
  </p:clrMapOvr>
  <p:extLst>
    <p:ext uri="{DCECCB84-F9BA-43D5-87BE-67443E8EF086}">
      <p15:sldGuideLst xmlns:p15="http://schemas.microsoft.com/office/powerpoint/2012/main">
        <p15:guide id="1" orient="horz" pos="3239" userDrawn="1">
          <p15:clr>
            <a:srgbClr val="FBAE40"/>
          </p15:clr>
        </p15:guide>
        <p15:guide id="2" pos="3239"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able">
    <p:bg>
      <p:bgPr>
        <a:solidFill>
          <a:srgbClr val="C7DAE0"/>
        </a:solidFill>
        <a:effectLst/>
      </p:bgPr>
    </p:bg>
    <p:spTree>
      <p:nvGrpSpPr>
        <p:cNvPr id="1" name=""/>
        <p:cNvGrpSpPr/>
        <p:nvPr/>
      </p:nvGrpSpPr>
      <p:grpSpPr>
        <a:xfrm>
          <a:off x="0" y="0"/>
          <a:ext cx="0" cy="0"/>
          <a:chOff x="0" y="0"/>
          <a:chExt cx="0" cy="0"/>
        </a:xfrm>
      </p:grpSpPr>
      <p:pic>
        <p:nvPicPr>
          <p:cNvPr id="7" name="Google Shape;8;p4">
            <a:extLst>
              <a:ext uri="{FF2B5EF4-FFF2-40B4-BE49-F238E27FC236}">
                <a16:creationId xmlns:a16="http://schemas.microsoft.com/office/drawing/2014/main" id="{CC60CD41-F946-33B6-FD3E-F995D2FADAB6}"/>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8" name="Google Shape;13;p4">
            <a:extLst>
              <a:ext uri="{FF2B5EF4-FFF2-40B4-BE49-F238E27FC236}">
                <a16:creationId xmlns:a16="http://schemas.microsoft.com/office/drawing/2014/main" id="{B1E62AAA-03C7-D894-4BC1-56A1ECCB7CA8}"/>
              </a:ext>
            </a:extLst>
          </p:cNvPr>
          <p:cNvSpPr txBox="1">
            <a:spLocks noGrp="1"/>
          </p:cNvSpPr>
          <p:nvPr>
            <p:ph type="body" idx="10" hasCustomPrompt="1"/>
          </p:nvPr>
        </p:nvSpPr>
        <p:spPr>
          <a:xfrm>
            <a:off x="593031" y="3451783"/>
            <a:ext cx="5292000" cy="4403348"/>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22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pPr marL="14288" marR="0" lvl="0" indent="0" algn="l" defTabSz="914400" rtl="0" eaLnBrk="1" fontAlgn="auto" latinLnBrk="0" hangingPunct="1">
              <a:lnSpc>
                <a:spcPct val="90000"/>
              </a:lnSpc>
              <a:spcBef>
                <a:spcPts val="435"/>
              </a:spcBef>
              <a:spcAft>
                <a:spcPts val="0"/>
              </a:spcAft>
              <a:buClr>
                <a:schemeClr val="dk1"/>
              </a:buClr>
              <a:buSzPts val="2400"/>
              <a:buFont typeface="Arial"/>
              <a:buNone/>
              <a:tabLst/>
              <a:defRPr/>
            </a:pPr>
            <a:r>
              <a:rPr lang="en-CA" dirty="0"/>
              <a:t>Airlines</a:t>
            </a:r>
            <a:br>
              <a:rPr lang="en-CA" dirty="0"/>
            </a:br>
            <a:r>
              <a:rPr lang="en-CA" dirty="0"/>
              <a:t>Aluminum</a:t>
            </a:r>
            <a:br>
              <a:rPr lang="en-CA" dirty="0"/>
            </a:br>
            <a:r>
              <a:rPr lang="en-CA" dirty="0"/>
              <a:t>Aerospace &amp; Defense</a:t>
            </a:r>
            <a:br>
              <a:rPr lang="en-CA" dirty="0"/>
            </a:br>
            <a:r>
              <a:rPr lang="en-CA" dirty="0"/>
              <a:t>Auto Components</a:t>
            </a:r>
            <a:br>
              <a:rPr lang="en-CA" dirty="0"/>
            </a:br>
            <a:endParaRPr dirty="0"/>
          </a:p>
        </p:txBody>
      </p:sp>
      <p:sp>
        <p:nvSpPr>
          <p:cNvPr id="9" name="Google Shape;16;p4">
            <a:extLst>
              <a:ext uri="{FF2B5EF4-FFF2-40B4-BE49-F238E27FC236}">
                <a16:creationId xmlns:a16="http://schemas.microsoft.com/office/drawing/2014/main" id="{38B3FDD2-D930-83CE-EC7E-FE173AB30724}"/>
              </a:ext>
            </a:extLst>
          </p:cNvPr>
          <p:cNvSpPr txBox="1">
            <a:spLocks noGrp="1"/>
          </p:cNvSpPr>
          <p:nvPr>
            <p:ph type="body" idx="3"/>
          </p:nvPr>
        </p:nvSpPr>
        <p:spPr>
          <a:xfrm>
            <a:off x="683400" y="1567694"/>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0" name="Google Shape;17;p4" descr="Shape&#10;&#10;Description automatically generated with medium confidence">
            <a:extLst>
              <a:ext uri="{FF2B5EF4-FFF2-40B4-BE49-F238E27FC236}">
                <a16:creationId xmlns:a16="http://schemas.microsoft.com/office/drawing/2014/main" id="{F6E9A334-611C-DBB2-6175-3956F80EC5BC}"/>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2" name="Google Shape;16;p4">
            <a:extLst>
              <a:ext uri="{FF2B5EF4-FFF2-40B4-BE49-F238E27FC236}">
                <a16:creationId xmlns:a16="http://schemas.microsoft.com/office/drawing/2014/main" id="{F35999EE-28EA-5DD6-4111-7036071A3E60}"/>
              </a:ext>
            </a:extLst>
          </p:cNvPr>
          <p:cNvSpPr txBox="1">
            <a:spLocks noGrp="1"/>
          </p:cNvSpPr>
          <p:nvPr>
            <p:ph type="body" idx="11"/>
          </p:nvPr>
        </p:nvSpPr>
        <p:spPr>
          <a:xfrm>
            <a:off x="683400" y="74344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5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Tree>
    <p:extLst>
      <p:ext uri="{BB962C8B-B14F-4D97-AF65-F5344CB8AC3E}">
        <p14:creationId xmlns:p14="http://schemas.microsoft.com/office/powerpoint/2010/main" val="1354629323"/>
      </p:ext>
    </p:extLst>
  </p:cSld>
  <p:clrMapOvr>
    <a:masterClrMapping/>
  </p:clrMapOvr>
  <p:extLst>
    <p:ext uri="{DCECCB84-F9BA-43D5-87BE-67443E8EF086}">
      <p15:sldGuideLst xmlns:p15="http://schemas.microsoft.com/office/powerpoint/2012/main">
        <p15:guide id="1" orient="horz" pos="3239" userDrawn="1">
          <p15:clr>
            <a:srgbClr val="FBAE40"/>
          </p15:clr>
        </p15:guide>
        <p15:guide id="2" pos="3239"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k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Banks</a:t>
            </a:r>
            <a:endParaRPr lang="en-CA" sz="3000" b="0" dirty="0">
              <a:solidFill>
                <a:schemeClr val="tx1"/>
              </a:solidFill>
            </a:endParaRPr>
          </a:p>
        </p:txBody>
      </p:sp>
      <p:sp>
        <p:nvSpPr>
          <p:cNvPr id="2" name="Google Shape;9;p4">
            <a:extLst>
              <a:ext uri="{FF2B5EF4-FFF2-40B4-BE49-F238E27FC236}">
                <a16:creationId xmlns:a16="http://schemas.microsoft.com/office/drawing/2014/main" id="{566B8562-152D-2642-4629-B50971AE543F}"/>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2448A920-3522-A213-0B90-C7B401278448}"/>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68905EEB-D59B-E6E9-3072-9F1D4143C5C6}"/>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2116534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otechnology">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BE84DF40-C033-7229-94F2-509F41B40E0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F97EAE0A-455C-E20E-155F-7B8F9360C42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F466DAA8-1A50-BE43-E15C-E02499002CE3}"/>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1ACA9858-B8F1-1111-31BE-334AEC437E11}"/>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1C71016F-9CBF-D74E-EE89-8F6FBC79A32E}"/>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8D518773-98AA-F928-24B8-05C78B5DF8F0}"/>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A8B31868-E597-1315-7FC1-8FBA670AF360}"/>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Biotechnology</a:t>
            </a:r>
            <a:endParaRPr lang="en-CA" sz="3000" b="0" dirty="0">
              <a:solidFill>
                <a:schemeClr val="tx1"/>
              </a:solidFill>
            </a:endParaRPr>
          </a:p>
        </p:txBody>
      </p:sp>
      <p:sp>
        <p:nvSpPr>
          <p:cNvPr id="2" name="Google Shape;9;p4">
            <a:extLst>
              <a:ext uri="{FF2B5EF4-FFF2-40B4-BE49-F238E27FC236}">
                <a16:creationId xmlns:a16="http://schemas.microsoft.com/office/drawing/2014/main" id="{C6C6EDE1-E2FE-5BF9-CFFD-2423ACC64F6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9E31193D-95E9-0140-5CB0-55B203A463DF}"/>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2E4C4279-AD47-A89E-E72D-774FDCE110CE}"/>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468513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verages">
    <p:bg>
      <p:bgPr>
        <a:solidFill>
          <a:schemeClr val="accent5"/>
        </a:solidFill>
        <a:effectLst/>
      </p:bgPr>
    </p:bg>
    <p:spTree>
      <p:nvGrpSpPr>
        <p:cNvPr id="1" name=""/>
        <p:cNvGrpSpPr/>
        <p:nvPr/>
      </p:nvGrpSpPr>
      <p:grpSpPr>
        <a:xfrm>
          <a:off x="0" y="0"/>
          <a:ext cx="0" cy="0"/>
          <a:chOff x="0" y="0"/>
          <a:chExt cx="0" cy="0"/>
        </a:xfrm>
      </p:grpSpPr>
      <p:pic>
        <p:nvPicPr>
          <p:cNvPr id="3" name="Google Shape;8;p4">
            <a:extLst>
              <a:ext uri="{FF2B5EF4-FFF2-40B4-BE49-F238E27FC236}">
                <a16:creationId xmlns:a16="http://schemas.microsoft.com/office/drawing/2014/main" id="{A762F934-360D-2894-31D2-1D2FF9794075}"/>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sp>
        <p:nvSpPr>
          <p:cNvPr id="5" name="Google Shape;10;p4">
            <a:extLst>
              <a:ext uri="{FF2B5EF4-FFF2-40B4-BE49-F238E27FC236}">
                <a16:creationId xmlns:a16="http://schemas.microsoft.com/office/drawing/2014/main" id="{687D8C81-C805-48E6-E606-A572BD53A494}"/>
              </a:ext>
            </a:extLst>
          </p:cNvPr>
          <p:cNvSpPr/>
          <p:nvPr userDrawn="1"/>
        </p:nvSpPr>
        <p:spPr>
          <a:xfrm>
            <a:off x="698900" y="3525644"/>
            <a:ext cx="3656123" cy="3656123"/>
          </a:xfrm>
          <a:prstGeom prst="rect">
            <a:avLst/>
          </a:prstGeom>
          <a:noFill/>
          <a:ln w="508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4253" b="0" i="0" u="none" strike="noStrike" cap="none">
              <a:solidFill>
                <a:schemeClr val="lt1"/>
              </a:solidFill>
              <a:latin typeface="Arial"/>
              <a:ea typeface="Arial"/>
              <a:cs typeface="Arial"/>
              <a:sym typeface="Arial"/>
            </a:endParaRPr>
          </a:p>
        </p:txBody>
      </p:sp>
      <p:sp>
        <p:nvSpPr>
          <p:cNvPr id="9" name="Google Shape;14;p4">
            <a:extLst>
              <a:ext uri="{FF2B5EF4-FFF2-40B4-BE49-F238E27FC236}">
                <a16:creationId xmlns:a16="http://schemas.microsoft.com/office/drawing/2014/main" id="{695E6FB6-AB42-1999-FFDC-2EB5CBF6D380}"/>
              </a:ext>
            </a:extLst>
          </p:cNvPr>
          <p:cNvSpPr txBox="1">
            <a:spLocks noGrp="1"/>
          </p:cNvSpPr>
          <p:nvPr>
            <p:ph type="body" idx="2" hasCustomPrompt="1"/>
          </p:nvPr>
        </p:nvSpPr>
        <p:spPr>
          <a:xfrm>
            <a:off x="605911" y="3952737"/>
            <a:ext cx="3656124" cy="3114675"/>
          </a:xfrm>
          <a:prstGeom prst="rect">
            <a:avLst/>
          </a:prstGeom>
          <a:noFill/>
          <a:ln>
            <a:noFill/>
          </a:ln>
        </p:spPr>
        <p:txBody>
          <a:bodyPr spcFirstLastPara="1" wrap="square" lIns="0" tIns="0" rIns="0" bIns="0" anchor="t" anchorCtr="0">
            <a:noAutofit/>
          </a:bodyPr>
          <a:lstStyle>
            <a:lvl1pPr marL="457200" marR="0" lvl="0" indent="-228600" algn="ctr" rtl="0">
              <a:lnSpc>
                <a:spcPct val="90000"/>
              </a:lnSpc>
              <a:spcBef>
                <a:spcPts val="435"/>
              </a:spcBef>
              <a:spcAft>
                <a:spcPts val="0"/>
              </a:spcAft>
              <a:buClr>
                <a:schemeClr val="dk1"/>
              </a:buClr>
              <a:buSzPts val="22000"/>
              <a:buFont typeface="Arial"/>
              <a:buNone/>
              <a:defRPr sz="22000" b="0" i="0" u="none" strike="noStrike" cap="none">
                <a:solidFill>
                  <a:schemeClr val="dk1"/>
                </a:solidFill>
                <a:latin typeface="Arial"/>
                <a:ea typeface="Arial"/>
                <a:cs typeface="Arial"/>
                <a:sym typeface="Arial"/>
              </a:defRPr>
            </a:lvl1pPr>
            <a:lvl2pPr marL="914400" marR="0" lvl="1"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2pPr>
            <a:lvl3pPr marL="1371600" marR="0" lvl="2"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3pPr>
            <a:lvl4pPr marL="1828800" marR="0" lvl="3"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4pPr>
            <a:lvl5pPr marL="2286000" marR="0" lvl="4" indent="-368300" algn="l" rtl="0">
              <a:lnSpc>
                <a:spcPct val="90000"/>
              </a:lnSpc>
              <a:spcBef>
                <a:spcPts val="218"/>
              </a:spcBef>
              <a:spcAft>
                <a:spcPts val="0"/>
              </a:spcAft>
              <a:buClr>
                <a:schemeClr val="lt1"/>
              </a:buClr>
              <a:buSzPts val="2200"/>
              <a:buFont typeface="Arial"/>
              <a:buChar char="•"/>
              <a:defRPr sz="22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t>
            </a:r>
            <a:endParaRPr/>
          </a:p>
        </p:txBody>
      </p:sp>
      <p:sp>
        <p:nvSpPr>
          <p:cNvPr id="10" name="Google Shape;15;p4">
            <a:extLst>
              <a:ext uri="{FF2B5EF4-FFF2-40B4-BE49-F238E27FC236}">
                <a16:creationId xmlns:a16="http://schemas.microsoft.com/office/drawing/2014/main" id="{A7679618-A1E5-5315-6DFC-0951067E0A69}"/>
              </a:ext>
            </a:extLst>
          </p:cNvPr>
          <p:cNvSpPr txBox="1"/>
          <p:nvPr userDrawn="1"/>
        </p:nvSpPr>
        <p:spPr>
          <a:xfrm>
            <a:off x="4666744" y="4921314"/>
            <a:ext cx="3954742" cy="160542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11000" b="0">
                <a:solidFill>
                  <a:schemeClr val="dk1"/>
                </a:solidFill>
                <a:latin typeface="Arial"/>
                <a:ea typeface="Arial"/>
                <a:cs typeface="Arial"/>
                <a:sym typeface="Arial"/>
              </a:rPr>
              <a:t>/100</a:t>
            </a:r>
            <a:endParaRPr sz="11000" b="0">
              <a:solidFill>
                <a:schemeClr val="dk1"/>
              </a:solidFill>
              <a:latin typeface="Arial"/>
              <a:ea typeface="Arial"/>
              <a:cs typeface="Arial"/>
              <a:sym typeface="Arial"/>
            </a:endParaRPr>
          </a:p>
        </p:txBody>
      </p:sp>
      <p:sp>
        <p:nvSpPr>
          <p:cNvPr id="11" name="Google Shape;16;p4">
            <a:extLst>
              <a:ext uri="{FF2B5EF4-FFF2-40B4-BE49-F238E27FC236}">
                <a16:creationId xmlns:a16="http://schemas.microsoft.com/office/drawing/2014/main" id="{29B01C14-6395-159B-F317-BBBBA8F7C08A}"/>
              </a:ext>
            </a:extLst>
          </p:cNvPr>
          <p:cNvSpPr txBox="1">
            <a:spLocks noGrp="1"/>
          </p:cNvSpPr>
          <p:nvPr>
            <p:ph type="body" idx="3"/>
          </p:nvPr>
        </p:nvSpPr>
        <p:spPr>
          <a:xfrm>
            <a:off x="683400" y="583626"/>
            <a:ext cx="8918611" cy="720000"/>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6000" marR="0" lvl="4" indent="-228600"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12" name="Google Shape;17;p4" descr="Shape&#10;&#10;Description automatically generated with medium confidence">
            <a:extLst>
              <a:ext uri="{FF2B5EF4-FFF2-40B4-BE49-F238E27FC236}">
                <a16:creationId xmlns:a16="http://schemas.microsoft.com/office/drawing/2014/main" id="{9C5EAB70-AD1A-B243-C591-CBEE7A2884CA}"/>
              </a:ext>
            </a:extLst>
          </p:cNvPr>
          <p:cNvPicPr preferRelativeResize="0"/>
          <p:nvPr userDrawn="1"/>
        </p:nvPicPr>
        <p:blipFill rotWithShape="1">
          <a:blip r:embed="rId3">
            <a:alphaModFix/>
          </a:blip>
          <a:srcRect l="7420" t="17439" r="7872" b="18266"/>
          <a:stretch/>
        </p:blipFill>
        <p:spPr>
          <a:xfrm>
            <a:off x="6083401" y="8945238"/>
            <a:ext cx="3511522" cy="881085"/>
          </a:xfrm>
          <a:prstGeom prst="rect">
            <a:avLst/>
          </a:prstGeom>
          <a:noFill/>
          <a:ln>
            <a:noFill/>
          </a:ln>
        </p:spPr>
      </p:pic>
      <p:sp>
        <p:nvSpPr>
          <p:cNvPr id="13" name="Google Shape;9;p4">
            <a:extLst>
              <a:ext uri="{FF2B5EF4-FFF2-40B4-BE49-F238E27FC236}">
                <a16:creationId xmlns:a16="http://schemas.microsoft.com/office/drawing/2014/main" id="{2A3B99D3-F142-4BBD-A319-D0D37D796E79}"/>
              </a:ext>
            </a:extLst>
          </p:cNvPr>
          <p:cNvSpPr txBox="1"/>
          <p:nvPr userDrawn="1"/>
        </p:nvSpPr>
        <p:spPr>
          <a:xfrm>
            <a:off x="683401" y="1070876"/>
            <a:ext cx="8887610" cy="1102099"/>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CA" sz="3000" b="0" i="0" u="none" strike="noStrike" cap="none" dirty="0">
                <a:solidFill>
                  <a:schemeClr val="tx1"/>
                </a:solidFill>
                <a:latin typeface="Arial"/>
                <a:ea typeface="Arial"/>
                <a:cs typeface="Arial"/>
                <a:sym typeface="Arial"/>
              </a:rPr>
              <a:t>Beverages</a:t>
            </a:r>
            <a:endParaRPr lang="en-CA" sz="3000" b="0" dirty="0">
              <a:solidFill>
                <a:schemeClr val="tx1"/>
              </a:solidFill>
            </a:endParaRPr>
          </a:p>
        </p:txBody>
      </p:sp>
      <p:sp>
        <p:nvSpPr>
          <p:cNvPr id="2" name="Google Shape;9;p4">
            <a:extLst>
              <a:ext uri="{FF2B5EF4-FFF2-40B4-BE49-F238E27FC236}">
                <a16:creationId xmlns:a16="http://schemas.microsoft.com/office/drawing/2014/main" id="{046C7023-6833-5B9C-C62B-47CA1CED8001}"/>
              </a:ext>
            </a:extLst>
          </p:cNvPr>
          <p:cNvSpPr txBox="1"/>
          <p:nvPr userDrawn="1"/>
        </p:nvSpPr>
        <p:spPr>
          <a:xfrm>
            <a:off x="683400" y="2248051"/>
            <a:ext cx="8887610" cy="1102099"/>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5000" b="1" i="0" u="none" strike="noStrike" cap="none" dirty="0">
                <a:solidFill>
                  <a:schemeClr val="dk1"/>
                </a:solidFill>
                <a:latin typeface="Arial"/>
                <a:ea typeface="Arial"/>
                <a:cs typeface="Arial"/>
                <a:sym typeface="Arial"/>
              </a:rPr>
              <a:t>S&amp;P Global CSA Score 2024</a:t>
            </a:r>
            <a:br>
              <a:rPr lang="en-CA" sz="5000" b="1" i="0" u="none" strike="noStrike" cap="none" dirty="0">
                <a:solidFill>
                  <a:schemeClr val="dk1"/>
                </a:solidFill>
                <a:latin typeface="Arial"/>
                <a:ea typeface="Arial"/>
                <a:cs typeface="Arial"/>
                <a:sym typeface="Arial"/>
              </a:rPr>
            </a:br>
            <a:r>
              <a:rPr lang="en-US" sz="2000" b="1" dirty="0"/>
              <a:t>A key component of the S&amp;P Global ESG Score</a:t>
            </a:r>
            <a:endParaRPr lang="en-US" sz="2000" dirty="0"/>
          </a:p>
          <a:p>
            <a:pPr marL="0" marR="0" lvl="0" indent="0" algn="l" rtl="0">
              <a:spcBef>
                <a:spcPts val="0"/>
              </a:spcBef>
              <a:spcAft>
                <a:spcPts val="0"/>
              </a:spcAft>
              <a:buNone/>
            </a:pPr>
            <a:endParaRPr sz="5000" dirty="0"/>
          </a:p>
        </p:txBody>
      </p:sp>
      <p:sp>
        <p:nvSpPr>
          <p:cNvPr id="8" name="Google Shape;13;p4">
            <a:extLst>
              <a:ext uri="{FF2B5EF4-FFF2-40B4-BE49-F238E27FC236}">
                <a16:creationId xmlns:a16="http://schemas.microsoft.com/office/drawing/2014/main" id="{3BA40691-14C5-D222-DB7C-24BDDFC75A8E}"/>
              </a:ext>
            </a:extLst>
          </p:cNvPr>
          <p:cNvSpPr txBox="1">
            <a:spLocks noGrp="1"/>
          </p:cNvSpPr>
          <p:nvPr>
            <p:ph type="body" idx="1"/>
          </p:nvPr>
        </p:nvSpPr>
        <p:spPr>
          <a:xfrm>
            <a:off x="1350352" y="7483852"/>
            <a:ext cx="5292000" cy="380292"/>
          </a:xfrm>
          <a:prstGeom prst="rect">
            <a:avLst/>
          </a:prstGeom>
          <a:noFill/>
          <a:ln>
            <a:noFill/>
          </a:ln>
        </p:spPr>
        <p:txBody>
          <a:bodyPr spcFirstLastPara="1" wrap="square" lIns="0" tIns="0" rIns="0" bIns="0" anchor="t" anchorCtr="0">
            <a:noAutofit/>
          </a:bodyPr>
          <a:lstStyle>
            <a:lvl1pPr marL="14288" marR="0" lvl="0" indent="0" algn="l" rtl="0">
              <a:lnSpc>
                <a:spcPct val="90000"/>
              </a:lnSpc>
              <a:spcBef>
                <a:spcPts val="435"/>
              </a:spcBef>
              <a:spcAft>
                <a:spcPts val="0"/>
              </a:spcAft>
              <a:buClr>
                <a:schemeClr val="dk1"/>
              </a:buClr>
              <a:buSzPts val="2400"/>
              <a:buFont typeface="Arial"/>
              <a:buNone/>
              <a:tabLst/>
              <a:defRPr sz="1800" b="0" i="0" u="none" strike="noStrike" cap="none">
                <a:solidFill>
                  <a:schemeClr val="dk1"/>
                </a:solidFill>
                <a:latin typeface="Arial"/>
                <a:ea typeface="Arial"/>
                <a:cs typeface="Arial"/>
                <a:sym typeface="Arial"/>
              </a:defRPr>
            </a:lvl1pPr>
            <a:lvl2pPr marL="914400" marR="0" lvl="1"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rtl="0">
              <a:lnSpc>
                <a:spcPct val="90000"/>
              </a:lnSpc>
              <a:spcBef>
                <a:spcPts val="218"/>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5pPr>
            <a:lvl6pPr marL="2743200" marR="0" lvl="5"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400" marR="0" lvl="6" indent="-278383"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600" marR="0" lvl="7"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800" marR="0" lvl="8" indent="-278384"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Text Placeholder 1">
            <a:extLst>
              <a:ext uri="{FF2B5EF4-FFF2-40B4-BE49-F238E27FC236}">
                <a16:creationId xmlns:a16="http://schemas.microsoft.com/office/drawing/2014/main" id="{6FD5FB40-4A88-E6F0-471E-EF2301766B39}"/>
              </a:ext>
            </a:extLst>
          </p:cNvPr>
          <p:cNvSpPr txBox="1">
            <a:spLocks/>
          </p:cNvSpPr>
          <p:nvPr userDrawn="1"/>
        </p:nvSpPr>
        <p:spPr>
          <a:xfrm>
            <a:off x="605911"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As of</a:t>
            </a:r>
          </a:p>
        </p:txBody>
      </p:sp>
    </p:spTree>
    <p:extLst>
      <p:ext uri="{BB962C8B-B14F-4D97-AF65-F5344CB8AC3E}">
        <p14:creationId xmlns:p14="http://schemas.microsoft.com/office/powerpoint/2010/main" val="350795618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4.xml"/><Relationship Id="rId1"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3" name="TextBox 2">
            <a:extLst>
              <a:ext uri="{FF2B5EF4-FFF2-40B4-BE49-F238E27FC236}">
                <a16:creationId xmlns:a16="http://schemas.microsoft.com/office/drawing/2014/main" id="{CC549D1A-3C67-5426-E61D-E3FEE8A2A034}"/>
              </a:ext>
            </a:extLst>
          </p:cNvPr>
          <p:cNvSpPr txBox="1"/>
          <p:nvPr userDrawn="1"/>
        </p:nvSpPr>
        <p:spPr>
          <a:xfrm>
            <a:off x="605911" y="7864144"/>
            <a:ext cx="9448801" cy="1077218"/>
          </a:xfrm>
          <a:prstGeom prst="rect">
            <a:avLst/>
          </a:prstGeom>
          <a:solidFill>
            <a:srgbClr val="C7DAE0"/>
          </a:solidFill>
        </p:spPr>
        <p:txBody>
          <a:bodyPr wrap="square" rtlCol="0">
            <a:spAutoFit/>
          </a:bodyPr>
          <a:lstStyle/>
          <a:p>
            <a:r>
              <a:rPr lang="en-GB" sz="1600" dirty="0">
                <a:solidFill>
                  <a:schemeClr val="tx1"/>
                </a:solidFill>
              </a:rPr>
              <a:t>The S&amp;P Global Corporate Sustainability Assessment (CSA) Score is the S&amp;P Global ESG Score without the inclusion of any modelling approaches. S&amp;P Global ESG Scores cannot be compared across industries. They measure a company’s sustainability performance relative to industry counterparts. Learn more at </a:t>
            </a:r>
            <a:r>
              <a:rPr lang="en-GB" sz="1600" u="none" dirty="0">
                <a:solidFill>
                  <a:schemeClr val="tx1"/>
                </a:solidFill>
              </a:rPr>
              <a:t>spglobal.com/esg/scores </a:t>
            </a:r>
            <a:endParaRPr lang="en-US" sz="1600" u="none" dirty="0">
              <a:solidFill>
                <a:schemeClr val="tx1"/>
              </a:solidFill>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 id="2147483684" r:id="rId35"/>
    <p:sldLayoutId id="2147483685" r:id="rId36"/>
    <p:sldLayoutId id="2147483686" r:id="rId37"/>
    <p:sldLayoutId id="2147483687" r:id="rId38"/>
    <p:sldLayoutId id="2147483688" r:id="rId39"/>
    <p:sldLayoutId id="2147483689" r:id="rId40"/>
    <p:sldLayoutId id="2147483690" r:id="rId41"/>
    <p:sldLayoutId id="2147483691" r:id="rId42"/>
    <p:sldLayoutId id="2147483692" r:id="rId43"/>
    <p:sldLayoutId id="2147483693" r:id="rId44"/>
    <p:sldLayoutId id="2147483694" r:id="rId45"/>
    <p:sldLayoutId id="2147483695" r:id="rId46"/>
    <p:sldLayoutId id="2147483696" r:id="rId47"/>
    <p:sldLayoutId id="2147483697" r:id="rId48"/>
    <p:sldLayoutId id="2147483715" r:id="rId49"/>
    <p:sldLayoutId id="2147483698" r:id="rId50"/>
    <p:sldLayoutId id="2147483699" r:id="rId51"/>
    <p:sldLayoutId id="2147483700" r:id="rId52"/>
    <p:sldLayoutId id="2147483702" r:id="rId53"/>
    <p:sldLayoutId id="2147483703" r:id="rId54"/>
    <p:sldLayoutId id="2147483704" r:id="rId55"/>
    <p:sldLayoutId id="2147483705" r:id="rId56"/>
    <p:sldLayoutId id="2147483706" r:id="rId57"/>
    <p:sldLayoutId id="2147483707" r:id="rId58"/>
    <p:sldLayoutId id="2147483708" r:id="rId59"/>
    <p:sldLayoutId id="2147483709" r:id="rId60"/>
    <p:sldLayoutId id="2147483710" r:id="rId61"/>
    <p:sldLayoutId id="2147483711" r:id="rId6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239" userDrawn="1">
          <p15:clr>
            <a:srgbClr val="F26B43"/>
          </p15:clr>
        </p15:guide>
        <p15:guide id="2" pos="32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8391D0-516F-CC38-CAA6-82ABF6ABEC97}"/>
              </a:ext>
            </a:extLst>
          </p:cNvPr>
          <p:cNvSpPr>
            <a:spLocks noGrp="1"/>
          </p:cNvSpPr>
          <p:nvPr>
            <p:ph type="title"/>
          </p:nvPr>
        </p:nvSpPr>
        <p:spPr>
          <a:xfrm>
            <a:off x="706438" y="547688"/>
            <a:ext cx="8872537" cy="19875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DC6141-3399-6126-62D2-FCF9B2A562F2}"/>
              </a:ext>
            </a:extLst>
          </p:cNvPr>
          <p:cNvSpPr>
            <a:spLocks noGrp="1"/>
          </p:cNvSpPr>
          <p:nvPr>
            <p:ph type="body" idx="1"/>
          </p:nvPr>
        </p:nvSpPr>
        <p:spPr>
          <a:xfrm>
            <a:off x="706438" y="2738438"/>
            <a:ext cx="8872537" cy="65262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EF0251-FF5F-ACBB-C566-1337D7C5810E}"/>
              </a:ext>
            </a:extLst>
          </p:cNvPr>
          <p:cNvSpPr>
            <a:spLocks noGrp="1"/>
          </p:cNvSpPr>
          <p:nvPr>
            <p:ph type="dt" sz="half" idx="2"/>
          </p:nvPr>
        </p:nvSpPr>
        <p:spPr>
          <a:xfrm>
            <a:off x="706438" y="9532938"/>
            <a:ext cx="2314575" cy="547687"/>
          </a:xfrm>
          <a:prstGeom prst="rect">
            <a:avLst/>
          </a:prstGeom>
        </p:spPr>
        <p:txBody>
          <a:bodyPr vert="horz" lIns="91440" tIns="45720" rIns="91440" bIns="45720" rtlCol="0" anchor="ctr"/>
          <a:lstStyle>
            <a:lvl1pPr algn="l">
              <a:defRPr sz="1200">
                <a:solidFill>
                  <a:schemeClr val="tx1">
                    <a:tint val="75000"/>
                  </a:schemeClr>
                </a:solidFill>
              </a:defRPr>
            </a:lvl1pPr>
          </a:lstStyle>
          <a:p>
            <a:fld id="{F850F945-D6D3-F64C-AACD-70DDE65AC476}" type="datetimeFigureOut">
              <a:rPr lang="en-US" smtClean="0"/>
              <a:t>8/5/2024</a:t>
            </a:fld>
            <a:endParaRPr lang="en-US"/>
          </a:p>
        </p:txBody>
      </p:sp>
      <p:sp>
        <p:nvSpPr>
          <p:cNvPr id="5" name="Footer Placeholder 4">
            <a:extLst>
              <a:ext uri="{FF2B5EF4-FFF2-40B4-BE49-F238E27FC236}">
                <a16:creationId xmlns:a16="http://schemas.microsoft.com/office/drawing/2014/main" id="{21078506-3778-E4F6-25ED-C1079697705C}"/>
              </a:ext>
            </a:extLst>
          </p:cNvPr>
          <p:cNvSpPr>
            <a:spLocks noGrp="1"/>
          </p:cNvSpPr>
          <p:nvPr>
            <p:ph type="ftr" sz="quarter" idx="3"/>
          </p:nvPr>
        </p:nvSpPr>
        <p:spPr>
          <a:xfrm>
            <a:off x="3406775" y="9532938"/>
            <a:ext cx="3471863" cy="5476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077DC2-FF85-6345-4F5E-09ECDDC97EBD}"/>
              </a:ext>
            </a:extLst>
          </p:cNvPr>
          <p:cNvSpPr>
            <a:spLocks noGrp="1"/>
          </p:cNvSpPr>
          <p:nvPr>
            <p:ph type="sldNum" sz="quarter" idx="4"/>
          </p:nvPr>
        </p:nvSpPr>
        <p:spPr>
          <a:xfrm>
            <a:off x="7264400" y="9532938"/>
            <a:ext cx="2314575" cy="547687"/>
          </a:xfrm>
          <a:prstGeom prst="rect">
            <a:avLst/>
          </a:prstGeom>
        </p:spPr>
        <p:txBody>
          <a:bodyPr vert="horz" lIns="91440" tIns="45720" rIns="91440" bIns="45720" rtlCol="0" anchor="ctr"/>
          <a:lstStyle>
            <a:lvl1pPr algn="r">
              <a:defRPr sz="1200">
                <a:solidFill>
                  <a:schemeClr val="tx1">
                    <a:tint val="75000"/>
                  </a:schemeClr>
                </a:solidFill>
              </a:defRPr>
            </a:lvl1pPr>
          </a:lstStyle>
          <a:p>
            <a:fld id="{5E0922E5-0A07-2A4B-B5FA-1AE7A089903F}" type="slidenum">
              <a:rPr lang="en-US" smtClean="0"/>
              <a:t>‹#›</a:t>
            </a:fld>
            <a:endParaRPr lang="en-US"/>
          </a:p>
        </p:txBody>
      </p:sp>
    </p:spTree>
    <p:extLst>
      <p:ext uri="{BB962C8B-B14F-4D97-AF65-F5344CB8AC3E}">
        <p14:creationId xmlns:p14="http://schemas.microsoft.com/office/powerpoint/2010/main" val="111504918"/>
      </p:ext>
    </p:extLst>
  </p:cSld>
  <p:clrMap bg1="lt1" tx1="dk1" bg2="lt2" tx2="dk2" accent1="accent1" accent2="accent2" accent3="accent3" accent4="accent4" accent5="accent5" accent6="accent6" hlink="hlink" folHlink="folHlink"/>
  <p:sldLayoutIdLst>
    <p:sldLayoutId id="2147483713" r:id="rId1"/>
    <p:sldLayoutId id="214748371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portal.s1.spglobal.com/survey/documents/2024%20SPS1%20CSA%20Score%20Logo%20Guidelines.pdf" TargetMode="External"/><Relationship Id="rId1" Type="http://schemas.openxmlformats.org/officeDocument/2006/relationships/slideLayout" Target="../slideLayouts/slideLayout6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3" Type="http://schemas.openxmlformats.org/officeDocument/2006/relationships/slide" Target="slide14.xml"/><Relationship Id="rId18" Type="http://schemas.openxmlformats.org/officeDocument/2006/relationships/slide" Target="slide19.xml"/><Relationship Id="rId26" Type="http://schemas.openxmlformats.org/officeDocument/2006/relationships/slide" Target="slide27.xml"/><Relationship Id="rId3" Type="http://schemas.openxmlformats.org/officeDocument/2006/relationships/slide" Target="slide4.xml"/><Relationship Id="rId21" Type="http://schemas.openxmlformats.org/officeDocument/2006/relationships/slide" Target="slide22.xml"/><Relationship Id="rId34" Type="http://schemas.openxmlformats.org/officeDocument/2006/relationships/slide" Target="slide35.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5" Type="http://schemas.openxmlformats.org/officeDocument/2006/relationships/slide" Target="slide26.xml"/><Relationship Id="rId33" Type="http://schemas.openxmlformats.org/officeDocument/2006/relationships/slide" Target="slide34.xml"/><Relationship Id="rId2" Type="http://schemas.openxmlformats.org/officeDocument/2006/relationships/notesSlide" Target="../notesSlides/notesSlide1.xml"/><Relationship Id="rId16" Type="http://schemas.openxmlformats.org/officeDocument/2006/relationships/slide" Target="slide17.xml"/><Relationship Id="rId20" Type="http://schemas.openxmlformats.org/officeDocument/2006/relationships/slide" Target="slide21.xml"/><Relationship Id="rId29" Type="http://schemas.openxmlformats.org/officeDocument/2006/relationships/slide" Target="slide30.xml"/><Relationship Id="rId1" Type="http://schemas.openxmlformats.org/officeDocument/2006/relationships/slideLayout" Target="../slideLayouts/slideLayout63.xml"/><Relationship Id="rId6" Type="http://schemas.openxmlformats.org/officeDocument/2006/relationships/slide" Target="slide7.xml"/><Relationship Id="rId11" Type="http://schemas.openxmlformats.org/officeDocument/2006/relationships/slide" Target="slide12.xml"/><Relationship Id="rId24" Type="http://schemas.openxmlformats.org/officeDocument/2006/relationships/slide" Target="slide25.xml"/><Relationship Id="rId32" Type="http://schemas.openxmlformats.org/officeDocument/2006/relationships/slide" Target="slide33.xml"/><Relationship Id="rId5" Type="http://schemas.openxmlformats.org/officeDocument/2006/relationships/slide" Target="slide6.xml"/><Relationship Id="rId15" Type="http://schemas.openxmlformats.org/officeDocument/2006/relationships/slide" Target="slide16.xml"/><Relationship Id="rId23" Type="http://schemas.openxmlformats.org/officeDocument/2006/relationships/slide" Target="slide24.xml"/><Relationship Id="rId28" Type="http://schemas.openxmlformats.org/officeDocument/2006/relationships/slide" Target="slide29.xml"/><Relationship Id="rId10" Type="http://schemas.openxmlformats.org/officeDocument/2006/relationships/slide" Target="slide11.xml"/><Relationship Id="rId19" Type="http://schemas.openxmlformats.org/officeDocument/2006/relationships/slide" Target="slide20.xml"/><Relationship Id="rId31" Type="http://schemas.openxmlformats.org/officeDocument/2006/relationships/slide" Target="slide32.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 Id="rId22" Type="http://schemas.openxmlformats.org/officeDocument/2006/relationships/slide" Target="slide23.xml"/><Relationship Id="rId27" Type="http://schemas.openxmlformats.org/officeDocument/2006/relationships/slide" Target="slide28.xml"/><Relationship Id="rId30" Type="http://schemas.openxmlformats.org/officeDocument/2006/relationships/slide" Target="slide31.xml"/><Relationship Id="rId35" Type="http://schemas.openxmlformats.org/officeDocument/2006/relationships/slide" Target="slide36.xml"/><Relationship Id="rId8" Type="http://schemas.openxmlformats.org/officeDocument/2006/relationships/slide" Target="slide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8" Type="http://schemas.openxmlformats.org/officeDocument/2006/relationships/slide" Target="slide57.xml"/><Relationship Id="rId13" Type="http://schemas.openxmlformats.org/officeDocument/2006/relationships/slide" Target="slide62.xml"/><Relationship Id="rId18" Type="http://schemas.openxmlformats.org/officeDocument/2006/relationships/slide" Target="slide38.xml"/><Relationship Id="rId26" Type="http://schemas.openxmlformats.org/officeDocument/2006/relationships/slide" Target="slide46.xml"/><Relationship Id="rId3" Type="http://schemas.openxmlformats.org/officeDocument/2006/relationships/slide" Target="slide52.xml"/><Relationship Id="rId21" Type="http://schemas.openxmlformats.org/officeDocument/2006/relationships/slide" Target="slide41.xml"/><Relationship Id="rId7" Type="http://schemas.openxmlformats.org/officeDocument/2006/relationships/slide" Target="slide56.xml"/><Relationship Id="rId12" Type="http://schemas.openxmlformats.org/officeDocument/2006/relationships/slide" Target="slide61.xml"/><Relationship Id="rId17" Type="http://schemas.openxmlformats.org/officeDocument/2006/relationships/slide" Target="slide37.xml"/><Relationship Id="rId25" Type="http://schemas.openxmlformats.org/officeDocument/2006/relationships/slide" Target="slide45.xml"/><Relationship Id="rId2" Type="http://schemas.openxmlformats.org/officeDocument/2006/relationships/notesSlide" Target="../notesSlides/notesSlide2.xml"/><Relationship Id="rId16" Type="http://schemas.openxmlformats.org/officeDocument/2006/relationships/slide" Target="slide65.xml"/><Relationship Id="rId20" Type="http://schemas.openxmlformats.org/officeDocument/2006/relationships/slide" Target="slide40.xml"/><Relationship Id="rId29" Type="http://schemas.openxmlformats.org/officeDocument/2006/relationships/slide" Target="slide49.xml"/><Relationship Id="rId1" Type="http://schemas.openxmlformats.org/officeDocument/2006/relationships/slideLayout" Target="../slideLayouts/slideLayout63.xml"/><Relationship Id="rId6" Type="http://schemas.openxmlformats.org/officeDocument/2006/relationships/slide" Target="slide55.xml"/><Relationship Id="rId11" Type="http://schemas.openxmlformats.org/officeDocument/2006/relationships/slide" Target="slide60.xml"/><Relationship Id="rId24" Type="http://schemas.openxmlformats.org/officeDocument/2006/relationships/slide" Target="slide44.xml"/><Relationship Id="rId5" Type="http://schemas.openxmlformats.org/officeDocument/2006/relationships/slide" Target="slide54.xml"/><Relationship Id="rId15" Type="http://schemas.openxmlformats.org/officeDocument/2006/relationships/slide" Target="slide64.xml"/><Relationship Id="rId23" Type="http://schemas.openxmlformats.org/officeDocument/2006/relationships/slide" Target="slide43.xml"/><Relationship Id="rId28" Type="http://schemas.openxmlformats.org/officeDocument/2006/relationships/slide" Target="slide48.xml"/><Relationship Id="rId10" Type="http://schemas.openxmlformats.org/officeDocument/2006/relationships/slide" Target="slide59.xml"/><Relationship Id="rId19" Type="http://schemas.openxmlformats.org/officeDocument/2006/relationships/slide" Target="slide39.xml"/><Relationship Id="rId31" Type="http://schemas.openxmlformats.org/officeDocument/2006/relationships/slide" Target="slide51.xml"/><Relationship Id="rId4" Type="http://schemas.openxmlformats.org/officeDocument/2006/relationships/slide" Target="slide53.xml"/><Relationship Id="rId9" Type="http://schemas.openxmlformats.org/officeDocument/2006/relationships/slide" Target="slide58.xml"/><Relationship Id="rId14" Type="http://schemas.openxmlformats.org/officeDocument/2006/relationships/slide" Target="slide63.xml"/><Relationship Id="rId22" Type="http://schemas.openxmlformats.org/officeDocument/2006/relationships/slide" Target="slide42.xml"/><Relationship Id="rId27" Type="http://schemas.openxmlformats.org/officeDocument/2006/relationships/slide" Target="slide47.xml"/><Relationship Id="rId30" Type="http://schemas.openxmlformats.org/officeDocument/2006/relationships/slide" Target="slide5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BD39297-3FB6-401B-4986-57648210E5F0}"/>
              </a:ext>
            </a:extLst>
          </p:cNvPr>
          <p:cNvSpPr>
            <a:spLocks noGrp="1"/>
          </p:cNvSpPr>
          <p:nvPr>
            <p:ph type="body" idx="3"/>
          </p:nvPr>
        </p:nvSpPr>
        <p:spPr>
          <a:xfrm>
            <a:off x="683400" y="2277377"/>
            <a:ext cx="8918611" cy="720000"/>
          </a:xfrm>
        </p:spPr>
        <p:txBody>
          <a:bodyPr/>
          <a:lstStyle/>
          <a:p>
            <a:r>
              <a:rPr lang="en-BR" sz="2400" dirty="0"/>
              <a:t>To create your company’s S&amp;P Global CSA Score graphic:</a:t>
            </a:r>
          </a:p>
        </p:txBody>
      </p:sp>
      <p:sp>
        <p:nvSpPr>
          <p:cNvPr id="4" name="Text Placeholder 3">
            <a:extLst>
              <a:ext uri="{FF2B5EF4-FFF2-40B4-BE49-F238E27FC236}">
                <a16:creationId xmlns:a16="http://schemas.microsoft.com/office/drawing/2014/main" id="{EBCA8FDD-9C06-3108-A341-A4B2434B3DF2}"/>
              </a:ext>
            </a:extLst>
          </p:cNvPr>
          <p:cNvSpPr>
            <a:spLocks noGrp="1"/>
          </p:cNvSpPr>
          <p:nvPr>
            <p:ph type="body" idx="11"/>
          </p:nvPr>
        </p:nvSpPr>
        <p:spPr>
          <a:xfrm>
            <a:off x="683400" y="655352"/>
            <a:ext cx="8918611" cy="720000"/>
          </a:xfrm>
        </p:spPr>
        <p:txBody>
          <a:bodyPr/>
          <a:lstStyle/>
          <a:p>
            <a:r>
              <a:rPr lang="en-BR" sz="4000" dirty="0"/>
              <a:t>S&amp;P Global Corporate Sustainability Assessment (CSA) Score 2024</a:t>
            </a:r>
          </a:p>
        </p:txBody>
      </p:sp>
      <p:sp>
        <p:nvSpPr>
          <p:cNvPr id="5" name="TextBox 4">
            <a:extLst>
              <a:ext uri="{FF2B5EF4-FFF2-40B4-BE49-F238E27FC236}">
                <a16:creationId xmlns:a16="http://schemas.microsoft.com/office/drawing/2014/main" id="{F816F63B-0175-3EA8-DDED-B70758AA37B2}"/>
              </a:ext>
            </a:extLst>
          </p:cNvPr>
          <p:cNvSpPr txBox="1"/>
          <p:nvPr/>
        </p:nvSpPr>
        <p:spPr>
          <a:xfrm>
            <a:off x="683400" y="2840319"/>
            <a:ext cx="8918610" cy="4767972"/>
          </a:xfrm>
          <a:prstGeom prst="rect">
            <a:avLst/>
          </a:prstGeom>
          <a:noFill/>
        </p:spPr>
        <p:txBody>
          <a:bodyPr wrap="square" lIns="91440" tIns="45720" rIns="91440" bIns="45720" anchor="t">
            <a:spAutoFit/>
          </a:bodyPr>
          <a:lstStyle/>
          <a:p>
            <a:pPr marL="356870"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Navigate to the slide that includes your company’s industry by locating the industry on slides 2 or 3 of this presentation. Then, enter presentation mode by navigating to Slide Show and clicking From Beginning. You can then select your company’s industry, and you will be directed to the CSA Score slide for your industry.</a:t>
            </a:r>
            <a:endParaRPr lang="en-US"/>
          </a:p>
          <a:p>
            <a:pPr marL="356870"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You can also navigate to your industry’s CSA Score slide by locating your industry, finding the slide number after the industry, and scrolling to that slide number.</a:t>
            </a:r>
            <a:endParaRPr lang="en-CA" sz="1800" dirty="0">
              <a:solidFill>
                <a:schemeClr val="tx1"/>
              </a:solidFill>
              <a:uFill>
                <a:solidFill>
                  <a:srgbClr val="000000"/>
                </a:solidFill>
              </a:uFill>
            </a:endParaRPr>
          </a:p>
          <a:p>
            <a:pPr marL="356870"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Replace the placeholder text with your company’s name, your company’s S&amp;P Global CSA Score, and the date of the CSA Score. The date included should be the date of your company’s CSA Score release.</a:t>
            </a:r>
            <a:endParaRPr lang="en-CA" sz="1800" dirty="0">
              <a:solidFill>
                <a:schemeClr val="tx1"/>
              </a:solidFill>
              <a:uFill>
                <a:solidFill>
                  <a:srgbClr val="000000"/>
                </a:solidFill>
              </a:uFill>
            </a:endParaRPr>
          </a:p>
          <a:p>
            <a:pPr marL="356870"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Navigate to File, then click Save As, and select PNG Portable Network Graphics (*.png).</a:t>
            </a:r>
            <a:endParaRPr lang="en-CA" sz="1800" dirty="0">
              <a:solidFill>
                <a:schemeClr val="tx1"/>
              </a:solidFill>
              <a:uFill>
                <a:solidFill>
                  <a:srgbClr val="000000"/>
                </a:solidFill>
              </a:uFill>
            </a:endParaRPr>
          </a:p>
          <a:p>
            <a:pPr marL="356870" indent="-342900">
              <a:lnSpc>
                <a:spcPts val="2160"/>
              </a:lnSpc>
              <a:spcBef>
                <a:spcPts val="0"/>
              </a:spcBef>
              <a:spcAft>
                <a:spcPts val="600"/>
              </a:spcAft>
              <a:buSzPct val="100000"/>
              <a:buAutoNum type="arabicPeriod"/>
            </a:pPr>
            <a:r>
              <a:rPr lang="en-CA" sz="1800" dirty="0">
                <a:solidFill>
                  <a:schemeClr val="tx1"/>
                </a:solidFill>
                <a:uFill>
                  <a:solidFill>
                    <a:schemeClr val="tx1"/>
                  </a:solidFill>
                </a:uFill>
              </a:rPr>
              <a:t>Your S&amp;P Global CSA Score Graphic is now available for display. </a:t>
            </a:r>
            <a:endParaRPr lang="en-CA" sz="1800" dirty="0">
              <a:solidFill>
                <a:schemeClr val="tx1"/>
              </a:solidFill>
              <a:uFill>
                <a:solidFill>
                  <a:srgbClr val="000000"/>
                </a:solidFill>
              </a:uFill>
            </a:endParaRPr>
          </a:p>
          <a:p>
            <a:pPr marL="356870" indent="-342900">
              <a:lnSpc>
                <a:spcPts val="2160"/>
              </a:lnSpc>
              <a:spcBef>
                <a:spcPts val="0"/>
              </a:spcBef>
              <a:spcAft>
                <a:spcPts val="600"/>
              </a:spcAft>
              <a:buSzPct val="100000"/>
              <a:buAutoNum type="arabicPeriod"/>
            </a:pPr>
            <a:endParaRPr lang="en-CA" b="1" dirty="0">
              <a:solidFill>
                <a:srgbClr val="C00000"/>
              </a:solidFill>
              <a:uFill>
                <a:solidFill>
                  <a:srgbClr val="000000"/>
                </a:solidFill>
              </a:uFill>
            </a:endParaRPr>
          </a:p>
          <a:p>
            <a:pPr marL="13970">
              <a:lnSpc>
                <a:spcPts val="2160"/>
              </a:lnSpc>
              <a:spcBef>
                <a:spcPts val="0"/>
              </a:spcBef>
              <a:spcAft>
                <a:spcPts val="600"/>
              </a:spcAft>
              <a:buSzPct val="100000"/>
            </a:pPr>
            <a:r>
              <a:rPr lang="en-CA" sz="1800" b="1">
                <a:solidFill>
                  <a:schemeClr val="accent1"/>
                </a:solidFill>
                <a:uFill>
                  <a:solidFill>
                    <a:schemeClr val="tx1"/>
                  </a:solidFill>
                </a:uFill>
              </a:rPr>
              <a:t>IMPORTANT: By using the S&amp;P Global CSA Score Graphic you agree to comply with the </a:t>
            </a:r>
            <a:r>
              <a:rPr lang="en-US" sz="1800" b="1" dirty="0">
                <a:solidFill>
                  <a:schemeClr val="accent1"/>
                </a:solidFill>
                <a:hlinkClick r:id="rId2">
                  <a:extLst>
                    <a:ext uri="{A12FA001-AC4F-418D-AE19-62706E023703}">
                      <ahyp:hlinkClr xmlns:ahyp="http://schemas.microsoft.com/office/drawing/2018/hyperlinkcolor" val="tx"/>
                    </a:ext>
                  </a:extLst>
                </a:hlinkClick>
              </a:rPr>
              <a:t>S&amp;P Global Logo Guidelines with CSA Score Inclusion</a:t>
            </a:r>
            <a:r>
              <a:rPr lang="en-US" sz="1800" b="1">
                <a:solidFill>
                  <a:schemeClr val="accent1"/>
                </a:solidFill>
              </a:rPr>
              <a:t>.</a:t>
            </a:r>
            <a:endParaRPr lang="en-CA" sz="1800" b="1">
              <a:solidFill>
                <a:schemeClr val="accent1"/>
              </a:solidFill>
              <a:uFill>
                <a:solidFill>
                  <a:srgbClr val="000000"/>
                </a:solidFill>
              </a:uFill>
            </a:endParaRPr>
          </a:p>
        </p:txBody>
      </p:sp>
    </p:spTree>
    <p:extLst>
      <p:ext uri="{BB962C8B-B14F-4D97-AF65-F5344CB8AC3E}">
        <p14:creationId xmlns:p14="http://schemas.microsoft.com/office/powerpoint/2010/main" val="2060195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AB81CAA6-021D-6EE6-0C46-D82AA3416FED}"/>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54721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E9CE23A9-4625-6BBA-14D5-445C32337896}"/>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338432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565EDB1B-F0FF-1850-5337-13D0D9AF5543}"/>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459769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32452683-463D-AE85-742B-8B3E1EDF871C}"/>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339994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F0759534-C7DA-928E-DA2D-9FBC0238A26B}"/>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319215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5" name="Text Placeholder 1">
            <a:extLst>
              <a:ext uri="{FF2B5EF4-FFF2-40B4-BE49-F238E27FC236}">
                <a16:creationId xmlns:a16="http://schemas.microsoft.com/office/drawing/2014/main" id="{FFB8FA6C-DBC4-CF87-CDF3-180E7B4316C7}"/>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159339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72467988-89AF-316B-84D2-0C76595A274F}"/>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000188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02CBC331-169B-0C97-43DE-8C014A55DE06}"/>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143564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8AF379EB-9292-BCB3-ED8D-130D7FB27557}"/>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993281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FB7221B1-CC03-BA2D-69A0-01F7F6A0E562}"/>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105085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7118090-B0A3-F824-2DA1-287A9F3BFC83}"/>
              </a:ext>
            </a:extLst>
          </p:cNvPr>
          <p:cNvSpPr>
            <a:spLocks noGrp="1"/>
          </p:cNvSpPr>
          <p:nvPr>
            <p:ph type="body" idx="4294967295"/>
          </p:nvPr>
        </p:nvSpPr>
        <p:spPr>
          <a:xfrm>
            <a:off x="608009" y="2137674"/>
            <a:ext cx="4648999" cy="6385832"/>
          </a:xfrm>
        </p:spPr>
        <p:txBody>
          <a:bodyPr wrap="square" numCol="1">
            <a:noAutofit/>
          </a:bodyPr>
          <a:lstStyle/>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3" action="ppaction://hlinksldjump">
                  <a:extLst>
                    <a:ext uri="{A12FA001-AC4F-418D-AE19-62706E023703}">
                      <ahyp:hlinkClr xmlns:ahyp="http://schemas.microsoft.com/office/drawing/2018/hyperlinkcolor" val="tx"/>
                    </a:ext>
                  </a:extLst>
                </a:hlinkClick>
              </a:rPr>
              <a:t>AIR Airlines</a:t>
            </a:r>
            <a:r>
              <a:rPr lang="en-CA" sz="1800" dirty="0">
                <a:solidFill>
                  <a:schemeClr val="tx1"/>
                </a:solidFill>
                <a:uFill>
                  <a:solidFill>
                    <a:schemeClr val="tx1"/>
                  </a:solidFill>
                </a:uFill>
              </a:rPr>
              <a:t> 4</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4" action="ppaction://hlinksldjump">
                  <a:extLst>
                    <a:ext uri="{A12FA001-AC4F-418D-AE19-62706E023703}">
                      <ahyp:hlinkClr xmlns:ahyp="http://schemas.microsoft.com/office/drawing/2018/hyperlinkcolor" val="tx"/>
                    </a:ext>
                  </a:extLst>
                </a:hlinkClick>
              </a:rPr>
              <a:t>ALU Aluminum</a:t>
            </a:r>
            <a:r>
              <a:rPr lang="en-CA" sz="1800" dirty="0">
                <a:solidFill>
                  <a:schemeClr val="tx1"/>
                </a:solidFill>
                <a:uFill>
                  <a:solidFill>
                    <a:schemeClr val="tx1"/>
                  </a:solidFill>
                </a:uFill>
              </a:rPr>
              <a:t> 5</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5" action="ppaction://hlinksldjump">
                  <a:extLst>
                    <a:ext uri="{A12FA001-AC4F-418D-AE19-62706E023703}">
                      <ahyp:hlinkClr xmlns:ahyp="http://schemas.microsoft.com/office/drawing/2018/hyperlinkcolor" val="tx"/>
                    </a:ext>
                  </a:extLst>
                </a:hlinkClick>
              </a:rPr>
              <a:t>ARO Aerospace &amp; Defense</a:t>
            </a:r>
            <a:r>
              <a:rPr lang="en-CA" sz="1800" dirty="0">
                <a:solidFill>
                  <a:schemeClr val="tx1"/>
                </a:solidFill>
                <a:uFill>
                  <a:solidFill>
                    <a:schemeClr val="tx1"/>
                  </a:solidFill>
                </a:uFill>
              </a:rPr>
              <a:t> 6</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6" action="ppaction://hlinksldjump">
                  <a:extLst>
                    <a:ext uri="{A12FA001-AC4F-418D-AE19-62706E023703}">
                      <ahyp:hlinkClr xmlns:ahyp="http://schemas.microsoft.com/office/drawing/2018/hyperlinkcolor" val="tx"/>
                    </a:ext>
                  </a:extLst>
                </a:hlinkClick>
              </a:rPr>
              <a:t>ATX Auto Components</a:t>
            </a:r>
            <a:r>
              <a:rPr lang="en-CA" sz="1800" dirty="0">
                <a:solidFill>
                  <a:schemeClr val="tx1"/>
                </a:solidFill>
                <a:uFill>
                  <a:solidFill>
                    <a:schemeClr val="tx1"/>
                  </a:solidFill>
                </a:uFill>
              </a:rPr>
              <a:t> 7</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7" action="ppaction://hlinksldjump">
                  <a:extLst>
                    <a:ext uri="{A12FA001-AC4F-418D-AE19-62706E023703}">
                      <ahyp:hlinkClr xmlns:ahyp="http://schemas.microsoft.com/office/drawing/2018/hyperlinkcolor" val="tx"/>
                    </a:ext>
                  </a:extLst>
                </a:hlinkClick>
              </a:rPr>
              <a:t>AUT Automobiles</a:t>
            </a:r>
            <a:r>
              <a:rPr lang="en-CA" sz="1800" dirty="0">
                <a:solidFill>
                  <a:schemeClr val="tx1"/>
                </a:solidFill>
                <a:uFill>
                  <a:solidFill>
                    <a:schemeClr val="tx1"/>
                  </a:solidFill>
                </a:uFill>
              </a:rPr>
              <a:t> 8</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8" action="ppaction://hlinksldjump">
                  <a:extLst>
                    <a:ext uri="{A12FA001-AC4F-418D-AE19-62706E023703}">
                      <ahyp:hlinkClr xmlns:ahyp="http://schemas.microsoft.com/office/drawing/2018/hyperlinkcolor" val="tx"/>
                    </a:ext>
                  </a:extLst>
                </a:hlinkClick>
              </a:rPr>
              <a:t>BLD Building Products</a:t>
            </a:r>
            <a:r>
              <a:rPr lang="en-CA" sz="1800" dirty="0">
                <a:solidFill>
                  <a:schemeClr val="tx1"/>
                </a:solidFill>
                <a:uFill>
                  <a:solidFill>
                    <a:schemeClr val="tx1"/>
                  </a:solidFill>
                </a:uFill>
              </a:rPr>
              <a:t> 9</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9" action="ppaction://hlinksldjump">
                  <a:extLst>
                    <a:ext uri="{A12FA001-AC4F-418D-AE19-62706E023703}">
                      <ahyp:hlinkClr xmlns:ahyp="http://schemas.microsoft.com/office/drawing/2018/hyperlinkcolor" val="tx"/>
                    </a:ext>
                  </a:extLst>
                </a:hlinkClick>
              </a:rPr>
              <a:t>BNK Banks</a:t>
            </a:r>
            <a:r>
              <a:rPr lang="en-CA" sz="1800" dirty="0">
                <a:solidFill>
                  <a:schemeClr val="tx1"/>
                </a:solidFill>
                <a:uFill>
                  <a:solidFill>
                    <a:schemeClr val="tx1"/>
                  </a:solidFill>
                </a:uFill>
              </a:rPr>
              <a:t> 10</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0" action="ppaction://hlinksldjump">
                  <a:extLst>
                    <a:ext uri="{A12FA001-AC4F-418D-AE19-62706E023703}">
                      <ahyp:hlinkClr xmlns:ahyp="http://schemas.microsoft.com/office/drawing/2018/hyperlinkcolor" val="tx"/>
                    </a:ext>
                  </a:extLst>
                </a:hlinkClick>
              </a:rPr>
              <a:t>BTC Biotechnology</a:t>
            </a:r>
            <a:r>
              <a:rPr lang="en-CA" sz="1800" dirty="0">
                <a:solidFill>
                  <a:schemeClr val="tx1"/>
                </a:solidFill>
                <a:uFill>
                  <a:solidFill>
                    <a:schemeClr val="tx1"/>
                  </a:solidFill>
                </a:uFill>
              </a:rPr>
              <a:t> 11</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1" action="ppaction://hlinksldjump">
                  <a:extLst>
                    <a:ext uri="{A12FA001-AC4F-418D-AE19-62706E023703}">
                      <ahyp:hlinkClr xmlns:ahyp="http://schemas.microsoft.com/office/drawing/2018/hyperlinkcolor" val="tx"/>
                    </a:ext>
                  </a:extLst>
                </a:hlinkClick>
              </a:rPr>
              <a:t>BVG Beverages</a:t>
            </a:r>
            <a:r>
              <a:rPr lang="en-CA" sz="1800" dirty="0">
                <a:solidFill>
                  <a:schemeClr val="tx1"/>
                </a:solidFill>
                <a:uFill>
                  <a:solidFill>
                    <a:schemeClr val="tx1"/>
                  </a:solidFill>
                </a:uFill>
              </a:rPr>
              <a:t> 12</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2" action="ppaction://hlinksldjump">
                  <a:extLst>
                    <a:ext uri="{A12FA001-AC4F-418D-AE19-62706E023703}">
                      <ahyp:hlinkClr xmlns:ahyp="http://schemas.microsoft.com/office/drawing/2018/hyperlinkcolor" val="tx"/>
                    </a:ext>
                  </a:extLst>
                </a:hlinkClick>
              </a:rPr>
              <a:t>CHM Chemical</a:t>
            </a:r>
            <a:r>
              <a:rPr lang="en-CA" sz="1800" dirty="0">
                <a:solidFill>
                  <a:schemeClr val="tx1"/>
                </a:solidFill>
                <a:uFill>
                  <a:solidFill>
                    <a:schemeClr val="tx1"/>
                  </a:solidFill>
                </a:uFill>
                <a:hlinkClick r:id="rId11" action="ppaction://hlinksldjump">
                  <a:extLst>
                    <a:ext uri="{A12FA001-AC4F-418D-AE19-62706E023703}">
                      <ahyp:hlinkClr xmlns:ahyp="http://schemas.microsoft.com/office/drawing/2018/hyperlinkcolor" val="tx"/>
                    </a:ext>
                  </a:extLst>
                </a:hlinkClick>
              </a:rPr>
              <a:t>s</a:t>
            </a:r>
            <a:r>
              <a:rPr lang="en-CA" sz="1800" dirty="0">
                <a:solidFill>
                  <a:schemeClr val="tx1"/>
                </a:solidFill>
                <a:uFill>
                  <a:solidFill>
                    <a:schemeClr val="tx1"/>
                  </a:solidFill>
                </a:uFill>
              </a:rPr>
              <a:t> 13</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3" action="ppaction://hlinksldjump">
                  <a:extLst>
                    <a:ext uri="{A12FA001-AC4F-418D-AE19-62706E023703}">
                      <ahyp:hlinkClr xmlns:ahyp="http://schemas.microsoft.com/office/drawing/2018/hyperlinkcolor" val="tx"/>
                    </a:ext>
                  </a:extLst>
                </a:hlinkClick>
              </a:rPr>
              <a:t>CMT Communications Equipment</a:t>
            </a:r>
            <a:r>
              <a:rPr lang="en-CA" sz="1800" dirty="0">
                <a:solidFill>
                  <a:schemeClr val="tx1"/>
                </a:solidFill>
                <a:uFill>
                  <a:solidFill>
                    <a:schemeClr val="tx1"/>
                  </a:solidFill>
                </a:uFill>
              </a:rPr>
              <a:t> 14</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4" action="ppaction://hlinksldjump">
                  <a:extLst>
                    <a:ext uri="{A12FA001-AC4F-418D-AE19-62706E023703}">
                      <ahyp:hlinkClr xmlns:ahyp="http://schemas.microsoft.com/office/drawing/2018/hyperlinkcolor" val="tx"/>
                    </a:ext>
                  </a:extLst>
                </a:hlinkClick>
              </a:rPr>
              <a:t>CNO Casinos &amp; Gaming</a:t>
            </a:r>
            <a:r>
              <a:rPr lang="en-CA" sz="1800" dirty="0">
                <a:solidFill>
                  <a:schemeClr val="tx1"/>
                </a:solidFill>
                <a:uFill>
                  <a:solidFill>
                    <a:schemeClr val="tx1"/>
                  </a:solidFill>
                </a:uFill>
              </a:rPr>
              <a:t> 15</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5" action="ppaction://hlinksldjump">
                  <a:extLst>
                    <a:ext uri="{A12FA001-AC4F-418D-AE19-62706E023703}">
                      <ahyp:hlinkClr xmlns:ahyp="http://schemas.microsoft.com/office/drawing/2018/hyperlinkcolor" val="tx"/>
                    </a:ext>
                  </a:extLst>
                </a:hlinkClick>
              </a:rPr>
              <a:t>COL Coal &amp; Consumable Fuels</a:t>
            </a:r>
            <a:r>
              <a:rPr lang="en-CA" sz="1800" dirty="0">
                <a:solidFill>
                  <a:schemeClr val="tx1"/>
                </a:solidFill>
                <a:uFill>
                  <a:solidFill>
                    <a:schemeClr val="tx1"/>
                  </a:solidFill>
                </a:uFill>
              </a:rPr>
              <a:t> 16</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6" action="ppaction://hlinksldjump">
                  <a:extLst>
                    <a:ext uri="{A12FA001-AC4F-418D-AE19-62706E023703}">
                      <ahyp:hlinkClr xmlns:ahyp="http://schemas.microsoft.com/office/drawing/2018/hyperlinkcolor" val="tx"/>
                    </a:ext>
                  </a:extLst>
                </a:hlinkClick>
              </a:rPr>
              <a:t>COM Construction Materials</a:t>
            </a:r>
            <a:r>
              <a:rPr lang="en-CA" sz="1800" dirty="0">
                <a:solidFill>
                  <a:schemeClr val="tx1"/>
                </a:solidFill>
                <a:uFill>
                  <a:solidFill>
                    <a:schemeClr val="tx1"/>
                  </a:solidFill>
                </a:uFill>
              </a:rPr>
              <a:t> 17</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7" action="ppaction://hlinksldjump">
                  <a:extLst>
                    <a:ext uri="{A12FA001-AC4F-418D-AE19-62706E023703}">
                      <ahyp:hlinkClr xmlns:ahyp="http://schemas.microsoft.com/office/drawing/2018/hyperlinkcolor" val="tx"/>
                    </a:ext>
                  </a:extLst>
                </a:hlinkClick>
              </a:rPr>
              <a:t>CON Construction &amp; Engineering</a:t>
            </a:r>
            <a:r>
              <a:rPr lang="en-CA" sz="1800" dirty="0">
                <a:solidFill>
                  <a:schemeClr val="tx1"/>
                </a:solidFill>
                <a:uFill>
                  <a:solidFill>
                    <a:schemeClr val="tx1"/>
                  </a:solidFill>
                </a:uFill>
              </a:rPr>
              <a:t> 18</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8" action="ppaction://hlinksldjump">
                  <a:extLst>
                    <a:ext uri="{A12FA001-AC4F-418D-AE19-62706E023703}">
                      <ahyp:hlinkClr xmlns:ahyp="http://schemas.microsoft.com/office/drawing/2018/hyperlinkcolor" val="tx"/>
                    </a:ext>
                  </a:extLst>
                </a:hlinkClick>
              </a:rPr>
              <a:t>COS Personal Products</a:t>
            </a:r>
            <a:r>
              <a:rPr lang="en-CA" sz="1800" dirty="0">
                <a:solidFill>
                  <a:schemeClr val="tx1"/>
                </a:solidFill>
                <a:uFill>
                  <a:solidFill>
                    <a:schemeClr val="tx1"/>
                  </a:solidFill>
                </a:uFill>
              </a:rPr>
              <a:t> 19</a:t>
            </a:r>
          </a:p>
          <a:p>
            <a:pPr marL="0" indent="0">
              <a:lnSpc>
                <a:spcPts val="2060"/>
              </a:lnSpc>
              <a:spcBef>
                <a:spcPts val="0"/>
              </a:spcBef>
              <a:spcAft>
                <a:spcPts val="600"/>
              </a:spcAft>
              <a:buClr>
                <a:schemeClr val="tx1"/>
              </a:buClr>
              <a:buSzPct val="100000"/>
              <a:buNone/>
            </a:pPr>
            <a:r>
              <a:rPr lang="en-CA" sz="1800" dirty="0">
                <a:solidFill>
                  <a:schemeClr val="tx1"/>
                </a:solidFill>
                <a:uFill>
                  <a:solidFill>
                    <a:schemeClr val="tx1"/>
                  </a:solidFill>
                </a:uFill>
                <a:hlinkClick r:id="rId19" action="ppaction://hlinksldjump">
                  <a:extLst>
                    <a:ext uri="{A12FA001-AC4F-418D-AE19-62706E023703}">
                      <ahyp:hlinkClr xmlns:ahyp="http://schemas.microsoft.com/office/drawing/2018/hyperlinkcolor" val="tx"/>
                    </a:ext>
                  </a:extLst>
                </a:hlinkClick>
              </a:rPr>
              <a:t>CSV Diversified Consumer Services</a:t>
            </a:r>
            <a:r>
              <a:rPr lang="en-CA" sz="1800" dirty="0">
                <a:solidFill>
                  <a:schemeClr val="tx1"/>
                </a:solidFill>
                <a:uFill>
                  <a:solidFill>
                    <a:schemeClr val="tx1"/>
                  </a:solidFill>
                </a:uFill>
              </a:rPr>
              <a:t> 20</a:t>
            </a:r>
          </a:p>
        </p:txBody>
      </p:sp>
      <p:sp>
        <p:nvSpPr>
          <p:cNvPr id="5" name="Text Placeholder 4">
            <a:extLst>
              <a:ext uri="{FF2B5EF4-FFF2-40B4-BE49-F238E27FC236}">
                <a16:creationId xmlns:a16="http://schemas.microsoft.com/office/drawing/2014/main" id="{B37B9B4D-4999-F9B5-5CE9-6165D864801D}"/>
              </a:ext>
            </a:extLst>
          </p:cNvPr>
          <p:cNvSpPr>
            <a:spLocks noGrp="1"/>
          </p:cNvSpPr>
          <p:nvPr>
            <p:ph type="body" idx="3"/>
          </p:nvPr>
        </p:nvSpPr>
        <p:spPr>
          <a:xfrm>
            <a:off x="683400" y="1567694"/>
            <a:ext cx="8918611" cy="720000"/>
          </a:xfrm>
        </p:spPr>
        <p:txBody>
          <a:bodyPr/>
          <a:lstStyle/>
          <a:p>
            <a:r>
              <a:rPr lang="en-US" dirty="0"/>
              <a:t>Table of contents</a:t>
            </a:r>
          </a:p>
        </p:txBody>
      </p:sp>
      <p:sp>
        <p:nvSpPr>
          <p:cNvPr id="4" name="Text Placeholder 5">
            <a:extLst>
              <a:ext uri="{FF2B5EF4-FFF2-40B4-BE49-F238E27FC236}">
                <a16:creationId xmlns:a16="http://schemas.microsoft.com/office/drawing/2014/main" id="{3F025591-EC49-E577-95DF-EF304ABA8442}"/>
              </a:ext>
            </a:extLst>
          </p:cNvPr>
          <p:cNvSpPr txBox="1">
            <a:spLocks/>
          </p:cNvSpPr>
          <p:nvPr/>
        </p:nvSpPr>
        <p:spPr>
          <a:xfrm>
            <a:off x="5322325" y="2137674"/>
            <a:ext cx="4801394" cy="6385832"/>
          </a:xfrm>
          <a:prstGeom prst="rect">
            <a:avLst/>
          </a:prstGeom>
        </p:spPr>
        <p:txBody>
          <a:bodyPr vert="horz" wrap="square"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0" action="ppaction://hlinksldjump">
                  <a:extLst>
                    <a:ext uri="{A12FA001-AC4F-418D-AE19-62706E023703}">
                      <ahyp:hlinkClr xmlns:ahyp="http://schemas.microsoft.com/office/drawing/2018/hyperlinkcolor" val="tx"/>
                    </a:ext>
                  </a:extLst>
                </a:hlinkClick>
              </a:rPr>
              <a:t>CTR Containers &amp; Packaging</a:t>
            </a:r>
            <a:r>
              <a:rPr lang="en-CA" sz="1800" dirty="0">
                <a:uFill>
                  <a:solidFill>
                    <a:schemeClr val="tx1"/>
                  </a:solidFill>
                </a:uFill>
              </a:rPr>
              <a:t> 21</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1" action="ppaction://hlinksldjump">
                  <a:extLst>
                    <a:ext uri="{A12FA001-AC4F-418D-AE19-62706E023703}">
                      <ahyp:hlinkClr xmlns:ahyp="http://schemas.microsoft.com/office/drawing/2018/hyperlinkcolor" val="tx"/>
                    </a:ext>
                  </a:extLst>
                </a:hlinkClick>
              </a:rPr>
              <a:t>DHP Household Durables</a:t>
            </a:r>
            <a:r>
              <a:rPr lang="en-CA" sz="1800" dirty="0">
                <a:uFill>
                  <a:solidFill>
                    <a:schemeClr val="tx1"/>
                  </a:solidFill>
                </a:uFill>
              </a:rPr>
              <a:t> 22</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2" action="ppaction://hlinksldjump">
                  <a:extLst>
                    <a:ext uri="{A12FA001-AC4F-418D-AE19-62706E023703}">
                      <ahyp:hlinkClr xmlns:ahyp="http://schemas.microsoft.com/office/drawing/2018/hyperlinkcolor" val="tx"/>
                    </a:ext>
                  </a:extLst>
                </a:hlinkClick>
              </a:rPr>
              <a:t>DRG Pharmaceuticals</a:t>
            </a:r>
            <a:r>
              <a:rPr lang="en-CA" sz="1800" dirty="0">
                <a:uFill>
                  <a:solidFill>
                    <a:schemeClr val="tx1"/>
                  </a:solidFill>
                </a:uFill>
              </a:rPr>
              <a:t> 23</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3" action="ppaction://hlinksldjump">
                  <a:extLst>
                    <a:ext uri="{A12FA001-AC4F-418D-AE19-62706E023703}">
                      <ahyp:hlinkClr xmlns:ahyp="http://schemas.microsoft.com/office/drawing/2018/hyperlinkcolor" val="tx"/>
                    </a:ext>
                  </a:extLst>
                </a:hlinkClick>
              </a:rPr>
              <a:t>ELC Electric Utilities</a:t>
            </a:r>
            <a:r>
              <a:rPr lang="en-CA" sz="1800" dirty="0">
                <a:uFill>
                  <a:solidFill>
                    <a:schemeClr val="tx1"/>
                  </a:solidFill>
                </a:uFill>
              </a:rPr>
              <a:t> 24</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4" action="ppaction://hlinksldjump">
                  <a:extLst>
                    <a:ext uri="{A12FA001-AC4F-418D-AE19-62706E023703}">
                      <ahyp:hlinkClr xmlns:ahyp="http://schemas.microsoft.com/office/drawing/2018/hyperlinkcolor" val="tx"/>
                    </a:ext>
                  </a:extLst>
                </a:hlinkClick>
              </a:rPr>
              <a:t>ELQ Electrical Components &amp; Equipment</a:t>
            </a:r>
            <a:r>
              <a:rPr lang="en-CA" sz="1800" dirty="0">
                <a:uFill>
                  <a:solidFill>
                    <a:schemeClr val="tx1"/>
                  </a:solidFill>
                </a:uFill>
              </a:rPr>
              <a:t> 25</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5" action="ppaction://hlinksldjump">
                  <a:extLst>
                    <a:ext uri="{A12FA001-AC4F-418D-AE19-62706E023703}">
                      <ahyp:hlinkClr xmlns:ahyp="http://schemas.microsoft.com/office/drawing/2018/hyperlinkcolor" val="tx"/>
                    </a:ext>
                  </a:extLst>
                </a:hlinkClick>
              </a:rPr>
              <a:t>FBN Diversified Financial Services</a:t>
            </a:r>
            <a:br>
              <a:rPr lang="en-CA" sz="1800" dirty="0">
                <a:uFill>
                  <a:solidFill>
                    <a:schemeClr val="tx1"/>
                  </a:solidFill>
                </a:uFill>
                <a:hlinkClick r:id="rId25" action="ppaction://hlinksldjump">
                  <a:extLst>
                    <a:ext uri="{A12FA001-AC4F-418D-AE19-62706E023703}">
                      <ahyp:hlinkClr xmlns:ahyp="http://schemas.microsoft.com/office/drawing/2018/hyperlinkcolor" val="tx"/>
                    </a:ext>
                  </a:extLst>
                </a:hlinkClick>
              </a:rPr>
            </a:br>
            <a:r>
              <a:rPr lang="en-CA" sz="1800" dirty="0">
                <a:uFill>
                  <a:solidFill>
                    <a:schemeClr val="tx1"/>
                  </a:solidFill>
                </a:uFill>
                <a:hlinkClick r:id="rId25" action="ppaction://hlinksldjump">
                  <a:extLst>
                    <a:ext uri="{A12FA001-AC4F-418D-AE19-62706E023703}">
                      <ahyp:hlinkClr xmlns:ahyp="http://schemas.microsoft.com/office/drawing/2018/hyperlinkcolor" val="tx"/>
                    </a:ext>
                  </a:extLst>
                </a:hlinkClick>
              </a:rPr>
              <a:t>and Capital Markets</a:t>
            </a:r>
            <a:r>
              <a:rPr lang="en-CA" sz="1800" dirty="0">
                <a:uFill>
                  <a:solidFill>
                    <a:schemeClr val="tx1"/>
                  </a:solidFill>
                </a:uFill>
              </a:rPr>
              <a:t> 26</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6" action="ppaction://hlinksldjump">
                  <a:extLst>
                    <a:ext uri="{A12FA001-AC4F-418D-AE19-62706E023703}">
                      <ahyp:hlinkClr xmlns:ahyp="http://schemas.microsoft.com/office/drawing/2018/hyperlinkcolor" val="tx"/>
                    </a:ext>
                  </a:extLst>
                </a:hlinkClick>
              </a:rPr>
              <a:t>FDR Food &amp; Staples Retailing</a:t>
            </a:r>
            <a:r>
              <a:rPr lang="en-CA" sz="1800" dirty="0">
                <a:uFill>
                  <a:solidFill>
                    <a:schemeClr val="tx1"/>
                  </a:solidFill>
                </a:uFill>
              </a:rPr>
              <a:t> 27</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7" action="ppaction://hlinksldjump">
                  <a:extLst>
                    <a:ext uri="{A12FA001-AC4F-418D-AE19-62706E023703}">
                      <ahyp:hlinkClr xmlns:ahyp="http://schemas.microsoft.com/office/drawing/2018/hyperlinkcolor" val="tx"/>
                    </a:ext>
                  </a:extLst>
                </a:hlinkClick>
              </a:rPr>
              <a:t>FOA Food Products</a:t>
            </a:r>
            <a:r>
              <a:rPr lang="en-CA" sz="1800" dirty="0">
                <a:uFill>
                  <a:solidFill>
                    <a:schemeClr val="tx1"/>
                  </a:solidFill>
                </a:uFill>
              </a:rPr>
              <a:t> 28</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8" action="ppaction://hlinksldjump">
                  <a:extLst>
                    <a:ext uri="{A12FA001-AC4F-418D-AE19-62706E023703}">
                      <ahyp:hlinkClr xmlns:ahyp="http://schemas.microsoft.com/office/drawing/2018/hyperlinkcolor" val="tx"/>
                    </a:ext>
                  </a:extLst>
                </a:hlinkClick>
              </a:rPr>
              <a:t>FRP Paper &amp; Forest Products</a:t>
            </a:r>
            <a:r>
              <a:rPr lang="en-CA" sz="1800" dirty="0">
                <a:uFill>
                  <a:solidFill>
                    <a:schemeClr val="tx1"/>
                  </a:solidFill>
                </a:uFill>
              </a:rPr>
              <a:t> 29</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9" action="ppaction://hlinksldjump">
                  <a:extLst>
                    <a:ext uri="{A12FA001-AC4F-418D-AE19-62706E023703}">
                      <ahyp:hlinkClr xmlns:ahyp="http://schemas.microsoft.com/office/drawing/2018/hyperlinkcolor" val="tx"/>
                    </a:ext>
                  </a:extLst>
                </a:hlinkClick>
              </a:rPr>
              <a:t>GAS Gas Utilities</a:t>
            </a:r>
            <a:r>
              <a:rPr lang="en-CA" sz="1800" dirty="0">
                <a:uFill>
                  <a:solidFill>
                    <a:schemeClr val="tx1"/>
                  </a:solidFill>
                </a:uFill>
              </a:rPr>
              <a:t> 30</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0" action="ppaction://hlinksldjump">
                  <a:extLst>
                    <a:ext uri="{A12FA001-AC4F-418D-AE19-62706E023703}">
                      <ahyp:hlinkClr xmlns:ahyp="http://schemas.microsoft.com/office/drawing/2018/hyperlinkcolor" val="tx"/>
                    </a:ext>
                  </a:extLst>
                </a:hlinkClick>
              </a:rPr>
              <a:t>HEA Health Care Providers &amp; Services</a:t>
            </a:r>
            <a:r>
              <a:rPr lang="en-CA" sz="1800" dirty="0">
                <a:uFill>
                  <a:solidFill>
                    <a:schemeClr val="tx1"/>
                  </a:solidFill>
                </a:uFill>
              </a:rPr>
              <a:t> 31</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1" action="ppaction://hlinksldjump">
                  <a:extLst>
                    <a:ext uri="{A12FA001-AC4F-418D-AE19-62706E023703}">
                      <ahyp:hlinkClr xmlns:ahyp="http://schemas.microsoft.com/office/drawing/2018/hyperlinkcolor" val="tx"/>
                    </a:ext>
                  </a:extLst>
                </a:hlinkClick>
              </a:rPr>
              <a:t>HOM Homebuilding</a:t>
            </a:r>
            <a:r>
              <a:rPr lang="en-CA" sz="1800" dirty="0">
                <a:uFill>
                  <a:solidFill>
                    <a:schemeClr val="tx1"/>
                  </a:solidFill>
                </a:uFill>
              </a:rPr>
              <a:t> 32</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2" action="ppaction://hlinksldjump">
                  <a:extLst>
                    <a:ext uri="{A12FA001-AC4F-418D-AE19-62706E023703}">
                      <ahyp:hlinkClr xmlns:ahyp="http://schemas.microsoft.com/office/drawing/2018/hyperlinkcolor" val="tx"/>
                    </a:ext>
                  </a:extLst>
                </a:hlinkClick>
              </a:rPr>
              <a:t>HOU Household Products</a:t>
            </a:r>
            <a:r>
              <a:rPr lang="en-CA" sz="1800" dirty="0">
                <a:uFill>
                  <a:solidFill>
                    <a:schemeClr val="tx1"/>
                  </a:solidFill>
                </a:uFill>
              </a:rPr>
              <a:t> 33</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3" action="ppaction://hlinksldjump">
                  <a:extLst>
                    <a:ext uri="{A12FA001-AC4F-418D-AE19-62706E023703}">
                      <ahyp:hlinkClr xmlns:ahyp="http://schemas.microsoft.com/office/drawing/2018/hyperlinkcolor" val="tx"/>
                    </a:ext>
                  </a:extLst>
                </a:hlinkClick>
              </a:rPr>
              <a:t>ICS Commercial Services &amp; Supplies</a:t>
            </a:r>
            <a:r>
              <a:rPr lang="en-CA" sz="1800" dirty="0">
                <a:uFill>
                  <a:solidFill>
                    <a:schemeClr val="tx1"/>
                  </a:solidFill>
                </a:uFill>
              </a:rPr>
              <a:t> 34</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4" action="ppaction://hlinksldjump">
                  <a:extLst>
                    <a:ext uri="{A12FA001-AC4F-418D-AE19-62706E023703}">
                      <ahyp:hlinkClr xmlns:ahyp="http://schemas.microsoft.com/office/drawing/2018/hyperlinkcolor" val="tx"/>
                    </a:ext>
                  </a:extLst>
                </a:hlinkClick>
              </a:rPr>
              <a:t>IDD Industrial Conglomerates</a:t>
            </a:r>
            <a:r>
              <a:rPr lang="en-CA" sz="1800" dirty="0">
                <a:uFill>
                  <a:solidFill>
                    <a:schemeClr val="tx1"/>
                  </a:solidFill>
                </a:uFill>
              </a:rPr>
              <a:t> 35</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5" action="ppaction://hlinksldjump">
                  <a:extLst>
                    <a:ext uri="{A12FA001-AC4F-418D-AE19-62706E023703}">
                      <ahyp:hlinkClr xmlns:ahyp="http://schemas.microsoft.com/office/drawing/2018/hyperlinkcolor" val="tx"/>
                    </a:ext>
                  </a:extLst>
                </a:hlinkClick>
              </a:rPr>
              <a:t>IEQ Machinery and Electrical Equipment</a:t>
            </a:r>
            <a:r>
              <a:rPr lang="en-CA" sz="1800" dirty="0">
                <a:uFill>
                  <a:solidFill>
                    <a:schemeClr val="tx1"/>
                  </a:solidFill>
                </a:uFill>
              </a:rPr>
              <a:t> 36</a:t>
            </a:r>
            <a:endParaRPr lang="en-US" sz="1800" dirty="0">
              <a:uFill>
                <a:solidFill>
                  <a:schemeClr val="tx1"/>
                </a:solidFill>
              </a:uFill>
            </a:endParaRPr>
          </a:p>
        </p:txBody>
      </p:sp>
    </p:spTree>
    <p:extLst>
      <p:ext uri="{BB962C8B-B14F-4D97-AF65-F5344CB8AC3E}">
        <p14:creationId xmlns:p14="http://schemas.microsoft.com/office/powerpoint/2010/main" val="25311862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7A55A22E-CD92-5EF5-2CEA-4054DFEAA72C}"/>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052622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FA5A86BE-7B7B-A3DC-D44A-3E060008F537}"/>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165423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09731200-D4DE-128F-E645-898EE6C4226E}"/>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422717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7C3DE821-383B-1796-63B4-3EF870F76FD1}"/>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592731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9DAF7A58-96CA-3708-A3EB-D24BDBFAB3A4}"/>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489131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4052846B-B308-9D87-470C-768543CC0132}"/>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762463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411B45FA-711A-8E51-05BA-C4B1BDF8E20D}"/>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225968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252E18F6-C00C-7F03-060F-A3E6ED31C92D}"/>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6158367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C917B524-7B3E-D71E-0E35-9D52C2DDE011}"/>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42199449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29B64E01-551E-7E51-2D88-585A9DB8A48F}"/>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406153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3F025591-EC49-E577-95DF-EF304ABA8442}"/>
              </a:ext>
            </a:extLst>
          </p:cNvPr>
          <p:cNvSpPr txBox="1">
            <a:spLocks/>
          </p:cNvSpPr>
          <p:nvPr/>
        </p:nvSpPr>
        <p:spPr>
          <a:xfrm>
            <a:off x="5322324" y="2137674"/>
            <a:ext cx="4687094" cy="6418488"/>
          </a:xfrm>
          <a:prstGeom prst="rect">
            <a:avLst/>
          </a:prstGeom>
        </p:spPr>
        <p:txBody>
          <a:bodyPr vert="horz" wrap="square"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060"/>
              </a:lnSpc>
              <a:spcBef>
                <a:spcPts val="0"/>
              </a:spcBef>
              <a:spcAft>
                <a:spcPts val="600"/>
              </a:spcAft>
              <a:buClr>
                <a:schemeClr val="tx1"/>
              </a:buClr>
              <a:buSzPct val="100000"/>
              <a:buNone/>
            </a:pPr>
            <a:r>
              <a:rPr lang="en-US" sz="1800" dirty="0">
                <a:uFill>
                  <a:solidFill>
                    <a:schemeClr val="tx1"/>
                  </a:solidFill>
                </a:uFill>
                <a:hlinkClick r:id="rId3" action="ppaction://hlinksldjump">
                  <a:extLst>
                    <a:ext uri="{A12FA001-AC4F-418D-AE19-62706E023703}">
                      <ahyp:hlinkClr xmlns:ahyp="http://schemas.microsoft.com/office/drawing/2018/hyperlinkcolor" val="tx"/>
                    </a:ext>
                  </a:extLst>
                </a:hlinkClick>
              </a:rPr>
              <a:t>REM Real Estate Management</a:t>
            </a:r>
            <a:br>
              <a:rPr lang="en-US" sz="1800" dirty="0">
                <a:uFill>
                  <a:solidFill>
                    <a:schemeClr val="tx1"/>
                  </a:solidFill>
                </a:uFill>
                <a:hlinkClick r:id="rId3" action="ppaction://hlinksldjump">
                  <a:extLst>
                    <a:ext uri="{A12FA001-AC4F-418D-AE19-62706E023703}">
                      <ahyp:hlinkClr xmlns:ahyp="http://schemas.microsoft.com/office/drawing/2018/hyperlinkcolor" val="tx"/>
                    </a:ext>
                  </a:extLst>
                </a:hlinkClick>
              </a:rPr>
            </a:br>
            <a:r>
              <a:rPr lang="en-US" sz="1800" dirty="0">
                <a:uFill>
                  <a:solidFill>
                    <a:schemeClr val="tx1"/>
                  </a:solidFill>
                </a:uFill>
                <a:hlinkClick r:id="rId3" action="ppaction://hlinksldjump">
                  <a:extLst>
                    <a:ext uri="{A12FA001-AC4F-418D-AE19-62706E023703}">
                      <ahyp:hlinkClr xmlns:ahyp="http://schemas.microsoft.com/office/drawing/2018/hyperlinkcolor" val="tx"/>
                    </a:ext>
                  </a:extLst>
                </a:hlinkClick>
              </a:rPr>
              <a:t>&amp; Development </a:t>
            </a:r>
            <a:r>
              <a:rPr lang="en-US" sz="1800" dirty="0">
                <a:uFill>
                  <a:solidFill>
                    <a:schemeClr val="tx1"/>
                  </a:solidFill>
                </a:uFill>
              </a:rPr>
              <a:t>52</a:t>
            </a:r>
            <a:endParaRPr lang="en-US" sz="1800" dirty="0">
              <a:uFill>
                <a:solidFill>
                  <a:schemeClr val="tx1"/>
                </a:solidFill>
              </a:uFill>
              <a:hlinkClick r:id="rId3" action="ppaction://hlinksldjump">
                <a:extLst>
                  <a:ext uri="{A12FA001-AC4F-418D-AE19-62706E023703}">
                    <ahyp:hlinkClr xmlns:ahyp="http://schemas.microsoft.com/office/drawing/2018/hyperlinkcolor" val="tx"/>
                  </a:ext>
                </a:extLst>
              </a:hlinkClick>
            </a:endParaRP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4" action="ppaction://hlinksldjump">
                  <a:extLst>
                    <a:ext uri="{A12FA001-AC4F-418D-AE19-62706E023703}">
                      <ahyp:hlinkClr xmlns:ahyp="http://schemas.microsoft.com/office/drawing/2018/hyperlinkcolor" val="tx"/>
                    </a:ext>
                  </a:extLst>
                </a:hlinkClick>
              </a:rPr>
              <a:t>REX Restaurants &amp; Leisure Facilities </a:t>
            </a:r>
            <a:r>
              <a:rPr lang="en-CA" sz="1800" dirty="0">
                <a:uFill>
                  <a:solidFill>
                    <a:schemeClr val="tx1"/>
                  </a:solidFill>
                </a:uFill>
              </a:rPr>
              <a:t>53</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5" action="ppaction://hlinksldjump">
                  <a:extLst>
                    <a:ext uri="{A12FA001-AC4F-418D-AE19-62706E023703}">
                      <ahyp:hlinkClr xmlns:ahyp="http://schemas.microsoft.com/office/drawing/2018/hyperlinkcolor" val="tx"/>
                    </a:ext>
                  </a:extLst>
                </a:hlinkClick>
              </a:rPr>
              <a:t>RTS Retailing </a:t>
            </a:r>
            <a:r>
              <a:rPr lang="en-CA" sz="1800" dirty="0">
                <a:uFill>
                  <a:solidFill>
                    <a:schemeClr val="tx1"/>
                  </a:solidFill>
                </a:uFill>
              </a:rPr>
              <a:t>54</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6" action="ppaction://hlinksldjump">
                  <a:extLst>
                    <a:ext uri="{A12FA001-AC4F-418D-AE19-62706E023703}">
                      <ahyp:hlinkClr xmlns:ahyp="http://schemas.microsoft.com/office/drawing/2018/hyperlinkcolor" val="tx"/>
                    </a:ext>
                  </a:extLst>
                </a:hlinkClick>
              </a:rPr>
              <a:t>SEM Semiconductors &amp; Semiconductor Equipment </a:t>
            </a:r>
            <a:r>
              <a:rPr lang="en-CA" sz="1800" dirty="0">
                <a:uFill>
                  <a:solidFill>
                    <a:schemeClr val="tx1"/>
                  </a:solidFill>
                </a:uFill>
              </a:rPr>
              <a:t>55</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7" action="ppaction://hlinksldjump">
                  <a:extLst>
                    <a:ext uri="{A12FA001-AC4F-418D-AE19-62706E023703}">
                      <ahyp:hlinkClr xmlns:ahyp="http://schemas.microsoft.com/office/drawing/2018/hyperlinkcolor" val="tx"/>
                    </a:ext>
                  </a:extLst>
                </a:hlinkClick>
              </a:rPr>
              <a:t>SOF Software</a:t>
            </a:r>
            <a:r>
              <a:rPr lang="en-CA" sz="1800" dirty="0">
                <a:uFill>
                  <a:solidFill>
                    <a:schemeClr val="tx1"/>
                  </a:solidFill>
                </a:uFill>
              </a:rPr>
              <a:t> 56</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8" action="ppaction://hlinksldjump">
                  <a:extLst>
                    <a:ext uri="{A12FA001-AC4F-418D-AE19-62706E023703}">
                      <ahyp:hlinkClr xmlns:ahyp="http://schemas.microsoft.com/office/drawing/2018/hyperlinkcolor" val="tx"/>
                    </a:ext>
                  </a:extLst>
                </a:hlinkClick>
              </a:rPr>
              <a:t>STL Steel </a:t>
            </a:r>
            <a:r>
              <a:rPr lang="en-CA" sz="1800" dirty="0">
                <a:uFill>
                  <a:solidFill>
                    <a:schemeClr val="tx1"/>
                  </a:solidFill>
                </a:uFill>
              </a:rPr>
              <a:t>57</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9" action="ppaction://hlinksldjump">
                  <a:extLst>
                    <a:ext uri="{A12FA001-AC4F-418D-AE19-62706E023703}">
                      <ahyp:hlinkClr xmlns:ahyp="http://schemas.microsoft.com/office/drawing/2018/hyperlinkcolor" val="tx"/>
                    </a:ext>
                  </a:extLst>
                </a:hlinkClick>
              </a:rPr>
              <a:t>TCD Trading Companies &amp; Distributors </a:t>
            </a:r>
            <a:r>
              <a:rPr lang="en-CA" sz="1800" dirty="0">
                <a:uFill>
                  <a:solidFill>
                    <a:schemeClr val="tx1"/>
                  </a:solidFill>
                </a:uFill>
              </a:rPr>
              <a:t>58</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0" action="ppaction://hlinksldjump">
                  <a:extLst>
                    <a:ext uri="{A12FA001-AC4F-418D-AE19-62706E023703}">
                      <ahyp:hlinkClr xmlns:ahyp="http://schemas.microsoft.com/office/drawing/2018/hyperlinkcolor" val="tx"/>
                    </a:ext>
                  </a:extLst>
                </a:hlinkClick>
              </a:rPr>
              <a:t>TEX Textiles, Apparel &amp; Luxury Goods </a:t>
            </a:r>
            <a:r>
              <a:rPr lang="en-CA" sz="1800" dirty="0">
                <a:uFill>
                  <a:solidFill>
                    <a:schemeClr val="tx1"/>
                  </a:solidFill>
                </a:uFill>
              </a:rPr>
              <a:t>59</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1" action="ppaction://hlinksldjump">
                  <a:extLst>
                    <a:ext uri="{A12FA001-AC4F-418D-AE19-62706E023703}">
                      <ahyp:hlinkClr xmlns:ahyp="http://schemas.microsoft.com/office/drawing/2018/hyperlinkcolor" val="tx"/>
                    </a:ext>
                  </a:extLst>
                </a:hlinkClick>
              </a:rPr>
              <a:t>THQ Computers &amp; Peripherals </a:t>
            </a:r>
            <a:br>
              <a:rPr lang="en-CA" sz="1800" dirty="0">
                <a:uFill>
                  <a:solidFill>
                    <a:schemeClr val="tx1"/>
                  </a:solidFill>
                </a:uFill>
                <a:hlinkClick r:id="rId11" action="ppaction://hlinksldjump">
                  <a:extLst>
                    <a:ext uri="{A12FA001-AC4F-418D-AE19-62706E023703}">
                      <ahyp:hlinkClr xmlns:ahyp="http://schemas.microsoft.com/office/drawing/2018/hyperlinkcolor" val="tx"/>
                    </a:ext>
                  </a:extLst>
                </a:hlinkClick>
              </a:rPr>
            </a:br>
            <a:r>
              <a:rPr lang="en-CA" sz="1800" dirty="0">
                <a:uFill>
                  <a:solidFill>
                    <a:schemeClr val="tx1"/>
                  </a:solidFill>
                </a:uFill>
                <a:hlinkClick r:id="rId11" action="ppaction://hlinksldjump">
                  <a:extLst>
                    <a:ext uri="{A12FA001-AC4F-418D-AE19-62706E023703}">
                      <ahyp:hlinkClr xmlns:ahyp="http://schemas.microsoft.com/office/drawing/2018/hyperlinkcolor" val="tx"/>
                    </a:ext>
                  </a:extLst>
                </a:hlinkClick>
              </a:rPr>
              <a:t>and Office Electronics </a:t>
            </a:r>
            <a:r>
              <a:rPr lang="en-CA" sz="1800" dirty="0">
                <a:uFill>
                  <a:solidFill>
                    <a:schemeClr val="tx1"/>
                  </a:solidFill>
                </a:uFill>
              </a:rPr>
              <a:t>60</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2" action="ppaction://hlinksldjump">
                  <a:extLst>
                    <a:ext uri="{A12FA001-AC4F-418D-AE19-62706E023703}">
                      <ahyp:hlinkClr xmlns:ahyp="http://schemas.microsoft.com/office/drawing/2018/hyperlinkcolor" val="tx"/>
                    </a:ext>
                  </a:extLst>
                </a:hlinkClick>
              </a:rPr>
              <a:t>TLS Telecommunication Services </a:t>
            </a:r>
            <a:r>
              <a:rPr lang="en-CA" sz="1800" dirty="0">
                <a:uFill>
                  <a:solidFill>
                    <a:schemeClr val="tx1"/>
                  </a:solidFill>
                </a:uFill>
              </a:rPr>
              <a:t>61</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3" action="ppaction://hlinksldjump">
                  <a:extLst>
                    <a:ext uri="{A12FA001-AC4F-418D-AE19-62706E023703}">
                      <ahyp:hlinkClr xmlns:ahyp="http://schemas.microsoft.com/office/drawing/2018/hyperlinkcolor" val="tx"/>
                    </a:ext>
                  </a:extLst>
                </a:hlinkClick>
              </a:rPr>
              <a:t>TOB Tobacco </a:t>
            </a:r>
            <a:r>
              <a:rPr lang="en-CA" sz="1800" dirty="0">
                <a:uFill>
                  <a:solidFill>
                    <a:schemeClr val="tx1"/>
                  </a:solidFill>
                </a:uFill>
              </a:rPr>
              <a:t>62</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4" action="ppaction://hlinksldjump">
                  <a:extLst>
                    <a:ext uri="{A12FA001-AC4F-418D-AE19-62706E023703}">
                      <ahyp:hlinkClr xmlns:ahyp="http://schemas.microsoft.com/office/drawing/2018/hyperlinkcolor" val="tx"/>
                    </a:ext>
                  </a:extLst>
                </a:hlinkClick>
              </a:rPr>
              <a:t>TRA Transportation and Transportation Infrastructure </a:t>
            </a:r>
            <a:r>
              <a:rPr lang="en-CA" sz="1800" dirty="0">
                <a:uFill>
                  <a:solidFill>
                    <a:schemeClr val="tx1"/>
                  </a:solidFill>
                </a:uFill>
              </a:rPr>
              <a:t>63</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5" action="ppaction://hlinksldjump">
                  <a:extLst>
                    <a:ext uri="{A12FA001-AC4F-418D-AE19-62706E023703}">
                      <ahyp:hlinkClr xmlns:ahyp="http://schemas.microsoft.com/office/drawing/2018/hyperlinkcolor" val="tx"/>
                    </a:ext>
                  </a:extLst>
                </a:hlinkClick>
              </a:rPr>
              <a:t>TRT Hotels, Resorts &amp; Cruise Lines </a:t>
            </a:r>
            <a:r>
              <a:rPr lang="en-CA" sz="1800" dirty="0">
                <a:uFill>
                  <a:solidFill>
                    <a:schemeClr val="tx1"/>
                  </a:solidFill>
                </a:uFill>
              </a:rPr>
              <a:t>64</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6" action="ppaction://hlinksldjump">
                  <a:extLst>
                    <a:ext uri="{A12FA001-AC4F-418D-AE19-62706E023703}">
                      <ahyp:hlinkClr xmlns:ahyp="http://schemas.microsoft.com/office/drawing/2018/hyperlinkcolor" val="tx"/>
                    </a:ext>
                  </a:extLst>
                </a:hlinkClick>
              </a:rPr>
              <a:t>TSV IT services </a:t>
            </a:r>
            <a:r>
              <a:rPr lang="en-CA" sz="1800" dirty="0">
                <a:uFill>
                  <a:solidFill>
                    <a:schemeClr val="tx1"/>
                  </a:solidFill>
                </a:uFill>
              </a:rPr>
              <a:t>65</a:t>
            </a:r>
          </a:p>
        </p:txBody>
      </p:sp>
      <p:sp>
        <p:nvSpPr>
          <p:cNvPr id="6" name="Text Placeholder 5">
            <a:extLst>
              <a:ext uri="{FF2B5EF4-FFF2-40B4-BE49-F238E27FC236}">
                <a16:creationId xmlns:a16="http://schemas.microsoft.com/office/drawing/2014/main" id="{B7118090-B0A3-F824-2DA1-287A9F3BFC83}"/>
              </a:ext>
            </a:extLst>
          </p:cNvPr>
          <p:cNvSpPr>
            <a:spLocks noGrp="1"/>
          </p:cNvSpPr>
          <p:nvPr>
            <p:ph type="body" idx="4294967295"/>
          </p:nvPr>
        </p:nvSpPr>
        <p:spPr>
          <a:xfrm>
            <a:off x="608010" y="2137673"/>
            <a:ext cx="4714314" cy="6418489"/>
          </a:xfrm>
        </p:spPr>
        <p:txBody>
          <a:bodyPr wrap="square" numCol="1">
            <a:noAutofit/>
          </a:bodyPr>
          <a:lstStyle/>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7" action="ppaction://hlinksldjump">
                  <a:extLst>
                    <a:ext uri="{A12FA001-AC4F-418D-AE19-62706E023703}">
                      <ahyp:hlinkClr xmlns:ahyp="http://schemas.microsoft.com/office/drawing/2018/hyperlinkcolor" val="tx"/>
                    </a:ext>
                  </a:extLst>
                </a:hlinkClick>
              </a:rPr>
              <a:t>IMS Interactive Media, Services </a:t>
            </a:r>
            <a:br>
              <a:rPr lang="en-CA" sz="1800" dirty="0">
                <a:uFill>
                  <a:solidFill>
                    <a:schemeClr val="tx1"/>
                  </a:solidFill>
                </a:uFill>
                <a:hlinkClick r:id="rId17" action="ppaction://hlinksldjump">
                  <a:extLst>
                    <a:ext uri="{A12FA001-AC4F-418D-AE19-62706E023703}">
                      <ahyp:hlinkClr xmlns:ahyp="http://schemas.microsoft.com/office/drawing/2018/hyperlinkcolor" val="tx"/>
                    </a:ext>
                  </a:extLst>
                </a:hlinkClick>
              </a:rPr>
            </a:br>
            <a:r>
              <a:rPr lang="en-CA" sz="1800" dirty="0">
                <a:uFill>
                  <a:solidFill>
                    <a:schemeClr val="tx1"/>
                  </a:solidFill>
                </a:uFill>
                <a:hlinkClick r:id="rId17" action="ppaction://hlinksldjump">
                  <a:extLst>
                    <a:ext uri="{A12FA001-AC4F-418D-AE19-62706E023703}">
                      <ahyp:hlinkClr xmlns:ahyp="http://schemas.microsoft.com/office/drawing/2018/hyperlinkcolor" val="tx"/>
                    </a:ext>
                  </a:extLst>
                </a:hlinkClick>
              </a:rPr>
              <a:t>&amp; Home Entertainment </a:t>
            </a:r>
            <a:r>
              <a:rPr lang="en-CA" sz="1800" dirty="0">
                <a:uFill>
                  <a:solidFill>
                    <a:schemeClr val="tx1"/>
                  </a:solidFill>
                </a:uFill>
              </a:rPr>
              <a:t>37</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8" action="ppaction://hlinksldjump">
                  <a:extLst>
                    <a:ext uri="{A12FA001-AC4F-418D-AE19-62706E023703}">
                      <ahyp:hlinkClr xmlns:ahyp="http://schemas.microsoft.com/office/drawing/2018/hyperlinkcolor" val="tx"/>
                    </a:ext>
                  </a:extLst>
                </a:hlinkClick>
              </a:rPr>
              <a:t>INS Insurance </a:t>
            </a:r>
            <a:r>
              <a:rPr lang="en-CA" sz="1800" dirty="0">
                <a:uFill>
                  <a:solidFill>
                    <a:schemeClr val="tx1"/>
                  </a:solidFill>
                </a:uFill>
              </a:rPr>
              <a:t>38</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19" action="ppaction://hlinksldjump">
                  <a:extLst>
                    <a:ext uri="{A12FA001-AC4F-418D-AE19-62706E023703}">
                      <ahyp:hlinkClr xmlns:ahyp="http://schemas.microsoft.com/office/drawing/2018/hyperlinkcolor" val="tx"/>
                    </a:ext>
                  </a:extLst>
                </a:hlinkClick>
              </a:rPr>
              <a:t>ITC Electronic Equipment, </a:t>
            </a:r>
            <a:br>
              <a:rPr lang="en-CA" sz="1800" dirty="0">
                <a:uFill>
                  <a:solidFill>
                    <a:schemeClr val="tx1"/>
                  </a:solidFill>
                </a:uFill>
                <a:hlinkClick r:id="rId19" action="ppaction://hlinksldjump">
                  <a:extLst>
                    <a:ext uri="{A12FA001-AC4F-418D-AE19-62706E023703}">
                      <ahyp:hlinkClr xmlns:ahyp="http://schemas.microsoft.com/office/drawing/2018/hyperlinkcolor" val="tx"/>
                    </a:ext>
                  </a:extLst>
                </a:hlinkClick>
              </a:rPr>
            </a:br>
            <a:r>
              <a:rPr lang="en-CA" sz="1800" dirty="0">
                <a:uFill>
                  <a:solidFill>
                    <a:schemeClr val="tx1"/>
                  </a:solidFill>
                </a:uFill>
                <a:hlinkClick r:id="rId19" action="ppaction://hlinksldjump">
                  <a:extLst>
                    <a:ext uri="{A12FA001-AC4F-418D-AE19-62706E023703}">
                      <ahyp:hlinkClr xmlns:ahyp="http://schemas.microsoft.com/office/drawing/2018/hyperlinkcolor" val="tx"/>
                    </a:ext>
                  </a:extLst>
                </a:hlinkClick>
              </a:rPr>
              <a:t>Instruments &amp; Components </a:t>
            </a:r>
            <a:r>
              <a:rPr lang="en-CA" sz="1800" dirty="0">
                <a:uFill>
                  <a:solidFill>
                    <a:schemeClr val="tx1"/>
                  </a:solidFill>
                </a:uFill>
              </a:rPr>
              <a:t>39</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0" action="ppaction://hlinksldjump">
                  <a:extLst>
                    <a:ext uri="{A12FA001-AC4F-418D-AE19-62706E023703}">
                      <ahyp:hlinkClr xmlns:ahyp="http://schemas.microsoft.com/office/drawing/2018/hyperlinkcolor" val="tx"/>
                    </a:ext>
                  </a:extLst>
                </a:hlinkClick>
              </a:rPr>
              <a:t>LEG Leisure Equipment &amp; Products </a:t>
            </a:r>
            <a:br>
              <a:rPr lang="en-CA" sz="1800" dirty="0">
                <a:uFill>
                  <a:solidFill>
                    <a:schemeClr val="tx1"/>
                  </a:solidFill>
                </a:uFill>
                <a:hlinkClick r:id="rId20" action="ppaction://hlinksldjump">
                  <a:extLst>
                    <a:ext uri="{A12FA001-AC4F-418D-AE19-62706E023703}">
                      <ahyp:hlinkClr xmlns:ahyp="http://schemas.microsoft.com/office/drawing/2018/hyperlinkcolor" val="tx"/>
                    </a:ext>
                  </a:extLst>
                </a:hlinkClick>
              </a:rPr>
            </a:br>
            <a:r>
              <a:rPr lang="en-CA" sz="1800" dirty="0">
                <a:uFill>
                  <a:solidFill>
                    <a:schemeClr val="tx1"/>
                  </a:solidFill>
                </a:uFill>
                <a:hlinkClick r:id="rId20" action="ppaction://hlinksldjump">
                  <a:extLst>
                    <a:ext uri="{A12FA001-AC4F-418D-AE19-62706E023703}">
                      <ahyp:hlinkClr xmlns:ahyp="http://schemas.microsoft.com/office/drawing/2018/hyperlinkcolor" val="tx"/>
                    </a:ext>
                  </a:extLst>
                </a:hlinkClick>
              </a:rPr>
              <a:t>and Consumer Electronics </a:t>
            </a:r>
            <a:r>
              <a:rPr lang="en-CA" sz="1800" dirty="0">
                <a:uFill>
                  <a:solidFill>
                    <a:schemeClr val="tx1"/>
                  </a:solidFill>
                </a:uFill>
              </a:rPr>
              <a:t>40</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1" action="ppaction://hlinksldjump">
                  <a:extLst>
                    <a:ext uri="{A12FA001-AC4F-418D-AE19-62706E023703}">
                      <ahyp:hlinkClr xmlns:ahyp="http://schemas.microsoft.com/office/drawing/2018/hyperlinkcolor" val="tx"/>
                    </a:ext>
                  </a:extLst>
                </a:hlinkClick>
              </a:rPr>
              <a:t>LIF Life Sciences Tools &amp; Services </a:t>
            </a:r>
            <a:r>
              <a:rPr lang="en-CA" sz="1800" dirty="0">
                <a:uFill>
                  <a:solidFill>
                    <a:schemeClr val="tx1"/>
                  </a:solidFill>
                </a:uFill>
              </a:rPr>
              <a:t>41</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2" action="ppaction://hlinksldjump">
                  <a:extLst>
                    <a:ext uri="{A12FA001-AC4F-418D-AE19-62706E023703}">
                      <ahyp:hlinkClr xmlns:ahyp="http://schemas.microsoft.com/office/drawing/2018/hyperlinkcolor" val="tx"/>
                    </a:ext>
                  </a:extLst>
                </a:hlinkClick>
              </a:rPr>
              <a:t>MNX Metals &amp; Mining </a:t>
            </a:r>
            <a:r>
              <a:rPr lang="en-CA" sz="1800" dirty="0">
                <a:uFill>
                  <a:solidFill>
                    <a:schemeClr val="tx1"/>
                  </a:solidFill>
                </a:uFill>
              </a:rPr>
              <a:t>42</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3" action="ppaction://hlinksldjump">
                  <a:extLst>
                    <a:ext uri="{A12FA001-AC4F-418D-AE19-62706E023703}">
                      <ahyp:hlinkClr xmlns:ahyp="http://schemas.microsoft.com/office/drawing/2018/hyperlinkcolor" val="tx"/>
                    </a:ext>
                  </a:extLst>
                </a:hlinkClick>
              </a:rPr>
              <a:t>MTC Health Care Equipment &amp; Supplies </a:t>
            </a:r>
            <a:r>
              <a:rPr lang="en-CA" sz="1800" dirty="0">
                <a:uFill>
                  <a:solidFill>
                    <a:schemeClr val="tx1"/>
                  </a:solidFill>
                </a:uFill>
              </a:rPr>
              <a:t>43</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4" action="ppaction://hlinksldjump">
                  <a:extLst>
                    <a:ext uri="{A12FA001-AC4F-418D-AE19-62706E023703}">
                      <ahyp:hlinkClr xmlns:ahyp="http://schemas.microsoft.com/office/drawing/2018/hyperlinkcolor" val="tx"/>
                    </a:ext>
                  </a:extLst>
                </a:hlinkClick>
              </a:rPr>
              <a:t>MUW Multi and Water Utilities </a:t>
            </a:r>
            <a:r>
              <a:rPr lang="en-CA" sz="1800" dirty="0">
                <a:uFill>
                  <a:solidFill>
                    <a:schemeClr val="tx1"/>
                  </a:solidFill>
                </a:uFill>
              </a:rPr>
              <a:t>44</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5" action="ppaction://hlinksldjump">
                  <a:extLst>
                    <a:ext uri="{A12FA001-AC4F-418D-AE19-62706E023703}">
                      <ahyp:hlinkClr xmlns:ahyp="http://schemas.microsoft.com/office/drawing/2018/hyperlinkcolor" val="tx"/>
                    </a:ext>
                  </a:extLst>
                </a:hlinkClick>
              </a:rPr>
              <a:t>OGR Oil &amp; Gas Refining &amp; Marketing </a:t>
            </a:r>
            <a:r>
              <a:rPr lang="en-CA" sz="1800" dirty="0">
                <a:uFill>
                  <a:solidFill>
                    <a:schemeClr val="tx1"/>
                  </a:solidFill>
                </a:uFill>
              </a:rPr>
              <a:t>45</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6" action="ppaction://hlinksldjump">
                  <a:extLst>
                    <a:ext uri="{A12FA001-AC4F-418D-AE19-62706E023703}">
                      <ahyp:hlinkClr xmlns:ahyp="http://schemas.microsoft.com/office/drawing/2018/hyperlinkcolor" val="tx"/>
                    </a:ext>
                  </a:extLst>
                </a:hlinkClick>
              </a:rPr>
              <a:t>OGX Oil &amp; Gas Upstream &amp; Integrated </a:t>
            </a:r>
            <a:r>
              <a:rPr lang="en-CA" sz="1800" dirty="0">
                <a:uFill>
                  <a:solidFill>
                    <a:schemeClr val="tx1"/>
                  </a:solidFill>
                </a:uFill>
              </a:rPr>
              <a:t>46</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7" action="ppaction://hlinksldjump">
                  <a:extLst>
                    <a:ext uri="{A12FA001-AC4F-418D-AE19-62706E023703}">
                      <ahyp:hlinkClr xmlns:ahyp="http://schemas.microsoft.com/office/drawing/2018/hyperlinkcolor" val="tx"/>
                    </a:ext>
                  </a:extLst>
                </a:hlinkClick>
              </a:rPr>
              <a:t>OIE Energy Equipment &amp; Services</a:t>
            </a:r>
            <a:r>
              <a:rPr lang="en-CA" sz="1800" dirty="0">
                <a:uFill>
                  <a:solidFill>
                    <a:schemeClr val="tx1"/>
                  </a:solidFill>
                </a:uFill>
              </a:rPr>
              <a:t> 47</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8" action="ppaction://hlinksldjump">
                  <a:extLst>
                    <a:ext uri="{A12FA001-AC4F-418D-AE19-62706E023703}">
                      <ahyp:hlinkClr xmlns:ahyp="http://schemas.microsoft.com/office/drawing/2018/hyperlinkcolor" val="tx"/>
                    </a:ext>
                  </a:extLst>
                </a:hlinkClick>
              </a:rPr>
              <a:t>PIP Oil &amp; Gas Storage &amp; Transportation </a:t>
            </a:r>
            <a:r>
              <a:rPr lang="en-CA" sz="1800" dirty="0">
                <a:uFill>
                  <a:solidFill>
                    <a:schemeClr val="tx1"/>
                  </a:solidFill>
                </a:uFill>
              </a:rPr>
              <a:t>48</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29" action="ppaction://hlinksldjump">
                  <a:extLst>
                    <a:ext uri="{A12FA001-AC4F-418D-AE19-62706E023703}">
                      <ahyp:hlinkClr xmlns:ahyp="http://schemas.microsoft.com/office/drawing/2018/hyperlinkcolor" val="tx"/>
                    </a:ext>
                  </a:extLst>
                </a:hlinkClick>
              </a:rPr>
              <a:t>PRO Professional Services </a:t>
            </a:r>
            <a:r>
              <a:rPr lang="en-CA" sz="1800" dirty="0">
                <a:uFill>
                  <a:solidFill>
                    <a:schemeClr val="tx1"/>
                  </a:solidFill>
                </a:uFill>
              </a:rPr>
              <a:t>49</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0" action="ppaction://hlinksldjump">
                  <a:extLst>
                    <a:ext uri="{A12FA001-AC4F-418D-AE19-62706E023703}">
                      <ahyp:hlinkClr xmlns:ahyp="http://schemas.microsoft.com/office/drawing/2018/hyperlinkcolor" val="tx"/>
                    </a:ext>
                  </a:extLst>
                </a:hlinkClick>
              </a:rPr>
              <a:t>PUB Media, Movies &amp; Entertainment </a:t>
            </a:r>
            <a:r>
              <a:rPr lang="en-CA" sz="1800" dirty="0">
                <a:uFill>
                  <a:solidFill>
                    <a:schemeClr val="tx1"/>
                  </a:solidFill>
                </a:uFill>
              </a:rPr>
              <a:t>50</a:t>
            </a:r>
          </a:p>
          <a:p>
            <a:pPr marL="0" indent="0">
              <a:lnSpc>
                <a:spcPts val="2060"/>
              </a:lnSpc>
              <a:spcBef>
                <a:spcPts val="0"/>
              </a:spcBef>
              <a:spcAft>
                <a:spcPts val="600"/>
              </a:spcAft>
              <a:buClr>
                <a:schemeClr val="tx1"/>
              </a:buClr>
              <a:buSzPct val="100000"/>
              <a:buNone/>
            </a:pPr>
            <a:r>
              <a:rPr lang="en-CA" sz="1800" dirty="0">
                <a:uFill>
                  <a:solidFill>
                    <a:schemeClr val="tx1"/>
                  </a:solidFill>
                </a:uFill>
                <a:hlinkClick r:id="rId31" action="ppaction://hlinksldjump">
                  <a:extLst>
                    <a:ext uri="{A12FA001-AC4F-418D-AE19-62706E023703}">
                      <ahyp:hlinkClr xmlns:ahyp="http://schemas.microsoft.com/office/drawing/2018/hyperlinkcolor" val="tx"/>
                    </a:ext>
                  </a:extLst>
                </a:hlinkClick>
              </a:rPr>
              <a:t>REI Equity Real Estate Investment Trust </a:t>
            </a:r>
            <a:r>
              <a:rPr lang="en-CA" sz="1800" dirty="0">
                <a:uFill>
                  <a:solidFill>
                    <a:schemeClr val="tx1"/>
                  </a:solidFill>
                </a:uFill>
              </a:rPr>
              <a:t>51</a:t>
            </a:r>
          </a:p>
        </p:txBody>
      </p:sp>
      <p:sp>
        <p:nvSpPr>
          <p:cNvPr id="5" name="Text Placeholder 4">
            <a:extLst>
              <a:ext uri="{FF2B5EF4-FFF2-40B4-BE49-F238E27FC236}">
                <a16:creationId xmlns:a16="http://schemas.microsoft.com/office/drawing/2014/main" id="{B37B9B4D-4999-F9B5-5CE9-6165D864801D}"/>
              </a:ext>
            </a:extLst>
          </p:cNvPr>
          <p:cNvSpPr>
            <a:spLocks noGrp="1"/>
          </p:cNvSpPr>
          <p:nvPr>
            <p:ph type="body" idx="3"/>
          </p:nvPr>
        </p:nvSpPr>
        <p:spPr>
          <a:xfrm>
            <a:off x="683400" y="1567694"/>
            <a:ext cx="8918611" cy="720000"/>
          </a:xfrm>
        </p:spPr>
        <p:txBody>
          <a:bodyPr/>
          <a:lstStyle/>
          <a:p>
            <a:r>
              <a:rPr lang="en-US" dirty="0"/>
              <a:t>Table of contents</a:t>
            </a:r>
          </a:p>
        </p:txBody>
      </p:sp>
    </p:spTree>
    <p:extLst>
      <p:ext uri="{BB962C8B-B14F-4D97-AF65-F5344CB8AC3E}">
        <p14:creationId xmlns:p14="http://schemas.microsoft.com/office/powerpoint/2010/main" val="12202212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9752DEC5-0124-18AC-8DBA-1F954795FAAA}"/>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2997839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3580D024-A548-48CB-017C-14EF7FF19028}"/>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616868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A4C814B5-0D33-D574-D1E0-78C74AAC961E}"/>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3999237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290C3A09-A8FC-852A-F156-96F565B3718C}"/>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613039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C8080C96-1B9D-DCB7-FE7F-54716DF9D21F}"/>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54968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3D42EC0C-BA25-957F-0992-D4B1DA87F1C9}"/>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8057480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2806C8AB-C6B1-C6EB-33BB-E7BE5B389F02}"/>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8825642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B63C893D-8C7F-CE21-9896-8A42B0A2616C}"/>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7818382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32AE564B-4CB4-3228-D088-AB1257112829}"/>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9880524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7DEF3EB1-C882-B004-D864-2BFBE39B1AC3}"/>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666162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14" name="Text Placeholder 1">
            <a:extLst>
              <a:ext uri="{FF2B5EF4-FFF2-40B4-BE49-F238E27FC236}">
                <a16:creationId xmlns:a16="http://schemas.microsoft.com/office/drawing/2014/main" id="{82FC07EA-E1EB-B1C1-EB0C-649A84022050}"/>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a:t>
            </a:r>
            <a:r>
              <a:rPr lang="en-US" sz="1700"/>
              <a:t>, 2024.</a:t>
            </a:r>
            <a:endParaRPr lang="en-US" sz="1700" dirty="0"/>
          </a:p>
        </p:txBody>
      </p:sp>
    </p:spTree>
    <p:extLst>
      <p:ext uri="{BB962C8B-B14F-4D97-AF65-F5344CB8AC3E}">
        <p14:creationId xmlns:p14="http://schemas.microsoft.com/office/powerpoint/2010/main" val="39230857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93266A7F-E97A-B669-7778-80B25F200AEB}"/>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8213219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C1425C9C-C525-080D-5A26-9FE8DAA22B9D}"/>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917013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8DA9B8B3-72BF-82E6-38B2-289BF812FB30}"/>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5485233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EF3E3BD7-6BE2-601D-F49F-49E31A7972E9}"/>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2309283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3AC5866C-4FF2-1D7B-D93E-709637626DB0}"/>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4276010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DB268584-7926-39DE-A675-15893C79E034}"/>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2687520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3BB8ACC8-E747-CCF3-95D5-CADFBB397419}"/>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665470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1255BAE8-719E-53B8-8B03-D3EAFF212436}"/>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3338693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C1B6D294-AC9A-6454-B0DB-BD5B828D709A}"/>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860786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CAC80175-A49D-984C-C780-CE357968E5A5}"/>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435164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a:xfrm>
            <a:off x="683400" y="583626"/>
            <a:ext cx="8918611" cy="501255"/>
          </a:xfrm>
        </p:spPr>
        <p:txBody>
          <a:bodyPr/>
          <a:lstStyle/>
          <a:p>
            <a:r>
              <a:rPr lang="en-CA" dirty="0"/>
              <a:t>ABC Company Incorporated</a:t>
            </a:r>
          </a:p>
        </p:txBody>
      </p:sp>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2" name="Text Placeholder 1">
            <a:extLst>
              <a:ext uri="{FF2B5EF4-FFF2-40B4-BE49-F238E27FC236}">
                <a16:creationId xmlns:a16="http://schemas.microsoft.com/office/drawing/2014/main" id="{2F9B1BED-1876-3D5E-988E-533FFD8FBFD0}"/>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8515632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D0798133-3478-BD97-BA6F-BFB6ECA0FEEF}"/>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3905725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49F314F2-9688-8FDD-1A69-B0976A1E8ED7}"/>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9071031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E2BECAE-D69D-4674-A96D-4ADDD5E4398A}"/>
              </a:ext>
            </a:extLst>
          </p:cNvPr>
          <p:cNvSpPr>
            <a:spLocks noGrp="1"/>
          </p:cNvSpPr>
          <p:nvPr>
            <p:ph type="body" idx="2"/>
          </p:nvPr>
        </p:nvSpPr>
        <p:spPr/>
        <p:txBody>
          <a:bodyPr/>
          <a:lstStyle/>
          <a:p>
            <a:r>
              <a:rPr lang="en-CA" dirty="0"/>
              <a:t>75</a:t>
            </a:r>
          </a:p>
        </p:txBody>
      </p:sp>
      <p:sp>
        <p:nvSpPr>
          <p:cNvPr id="3" name="Text Placeholder 2">
            <a:extLst>
              <a:ext uri="{FF2B5EF4-FFF2-40B4-BE49-F238E27FC236}">
                <a16:creationId xmlns:a16="http://schemas.microsoft.com/office/drawing/2014/main" id="{647CCE7C-B966-B64B-3B7A-2DA66D3E5E32}"/>
              </a:ext>
            </a:extLst>
          </p:cNvPr>
          <p:cNvSpPr>
            <a:spLocks noGrp="1"/>
          </p:cNvSpPr>
          <p:nvPr>
            <p:ph type="body" idx="3"/>
          </p:nvPr>
        </p:nvSpPr>
        <p:spPr/>
        <p:txBody>
          <a:bodyPr/>
          <a:lstStyle/>
          <a:p>
            <a:r>
              <a:rPr lang="en-CA" dirty="0"/>
              <a:t>ABC Company Incorporated</a:t>
            </a:r>
          </a:p>
          <a:p>
            <a:endParaRPr lang="en-CA" dirty="0"/>
          </a:p>
        </p:txBody>
      </p:sp>
      <p:sp>
        <p:nvSpPr>
          <p:cNvPr id="4" name="Text Placeholder 1">
            <a:extLst>
              <a:ext uri="{FF2B5EF4-FFF2-40B4-BE49-F238E27FC236}">
                <a16:creationId xmlns:a16="http://schemas.microsoft.com/office/drawing/2014/main" id="{CD49A384-CB28-A1A6-450B-1B66EDED724D}"/>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7498993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AF4F8008-380E-3002-806D-E53305CCD135}"/>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40858057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FBF3E8FA-BF82-0F3B-3444-F4984334568E}"/>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7993140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9DCA63F8-E4D2-816B-FFA5-302B1578B51F}"/>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7282702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55079215-9EB1-CAB0-EA90-B30541888721}"/>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194192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724D33C1-8943-ABE3-5AB8-6D84FAF6306F}"/>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1989432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2C179E1A-6F9B-409F-1994-44CC41239CCB}"/>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9789050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E9640BF5-7EE8-A266-DA7D-9EB5F17ACAE5}"/>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637406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17B8DC10-B71E-B7B6-7FB4-EE32E5DD8851}"/>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0670830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A0091662-552D-DF36-B444-D34870256335}"/>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699011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D1B6B020-7F88-0B49-1BF5-E064A49E4913}"/>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7459188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9D336581-7D46-0C7A-6985-247520FEA240}"/>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7041487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699BA388-B4AD-0BF4-3D26-52710B432CBA}"/>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91436567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27507594-D53B-A402-CE4B-B4BBBDC6CC2A}"/>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0139397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5A08D755-6AE0-DBE9-79ED-222C722F7B57}"/>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2913743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B4E58F64-B0BC-DF9A-0D64-77CC1D613AE4}"/>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1460472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1744D692-1E5F-D378-B2F6-82623AD19C1C}"/>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3975073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EA304E-285D-4F76-AFEF-0FF0354D1D29}"/>
              </a:ext>
            </a:extLst>
          </p:cNvPr>
          <p:cNvSpPr>
            <a:spLocks noGrp="1"/>
          </p:cNvSpPr>
          <p:nvPr>
            <p:ph type="body" idx="2"/>
          </p:nvPr>
        </p:nvSpPr>
        <p:spPr/>
        <p:txBody>
          <a:bodyPr/>
          <a:lstStyle/>
          <a:p>
            <a:r>
              <a:rPr lang="en-CA" dirty="0"/>
              <a:t>75</a:t>
            </a:r>
          </a:p>
        </p:txBody>
      </p:sp>
      <p:sp>
        <p:nvSpPr>
          <p:cNvPr id="4" name="Text Placeholder 3">
            <a:extLst>
              <a:ext uri="{FF2B5EF4-FFF2-40B4-BE49-F238E27FC236}">
                <a16:creationId xmlns:a16="http://schemas.microsoft.com/office/drawing/2014/main" id="{A4E1B2B2-3FB9-3303-1427-CF1C5FDEBA33}"/>
              </a:ext>
            </a:extLst>
          </p:cNvPr>
          <p:cNvSpPr>
            <a:spLocks noGrp="1"/>
          </p:cNvSpPr>
          <p:nvPr>
            <p:ph type="body" idx="3"/>
          </p:nvPr>
        </p:nvSpPr>
        <p:spPr/>
        <p:txBody>
          <a:bodyPr/>
          <a:lstStyle/>
          <a:p>
            <a:r>
              <a:rPr lang="en-CA" dirty="0"/>
              <a:t>ABC Company Incorporated</a:t>
            </a:r>
          </a:p>
        </p:txBody>
      </p:sp>
      <p:sp>
        <p:nvSpPr>
          <p:cNvPr id="2" name="Text Placeholder 1">
            <a:extLst>
              <a:ext uri="{FF2B5EF4-FFF2-40B4-BE49-F238E27FC236}">
                <a16:creationId xmlns:a16="http://schemas.microsoft.com/office/drawing/2014/main" id="{677ADFEE-D06E-770F-86C7-B2326AD56378}"/>
              </a:ext>
            </a:extLst>
          </p:cNvPr>
          <p:cNvSpPr txBox="1">
            <a:spLocks/>
          </p:cNvSpPr>
          <p:nvPr/>
        </p:nvSpPr>
        <p:spPr>
          <a:xfrm>
            <a:off x="1171874" y="7458012"/>
            <a:ext cx="5292000" cy="3802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700" dirty="0"/>
              <a:t>August 25, 2024.</a:t>
            </a:r>
          </a:p>
        </p:txBody>
      </p:sp>
    </p:spTree>
    <p:extLst>
      <p:ext uri="{BB962C8B-B14F-4D97-AF65-F5344CB8AC3E}">
        <p14:creationId xmlns:p14="http://schemas.microsoft.com/office/powerpoint/2010/main" val="4059304418"/>
      </p:ext>
    </p:extLst>
  </p:cSld>
  <p:clrMapOvr>
    <a:masterClrMapping/>
  </p:clrMapOvr>
</p:sld>
</file>

<file path=ppt/theme/theme1.xml><?xml version="1.0" encoding="utf-8"?>
<a:theme xmlns:a="http://schemas.openxmlformats.org/drawingml/2006/main" name="Office Theme">
  <a:themeElements>
    <a:clrScheme name="S&amp;P">
      <a:dk1>
        <a:srgbClr val="000000"/>
      </a:dk1>
      <a:lt1>
        <a:srgbClr val="FFFFFF"/>
      </a:lt1>
      <a:dk2>
        <a:srgbClr val="000000"/>
      </a:dk2>
      <a:lt2>
        <a:srgbClr val="E8EAE8"/>
      </a:lt2>
      <a:accent1>
        <a:srgbClr val="D6002A"/>
      </a:accent1>
      <a:accent2>
        <a:srgbClr val="EDF86F"/>
      </a:accent2>
      <a:accent3>
        <a:srgbClr val="9E8D73"/>
      </a:accent3>
      <a:accent4>
        <a:srgbClr val="C2C4C3"/>
      </a:accent4>
      <a:accent5>
        <a:srgbClr val="C7DAE0"/>
      </a:accent5>
      <a:accent6>
        <a:srgbClr val="000000"/>
      </a:accent6>
      <a:hlink>
        <a:srgbClr val="000000"/>
      </a:hlink>
      <a:folHlink>
        <a:srgbClr val="D6002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S&amp;P">
      <a:dk1>
        <a:srgbClr val="000000"/>
      </a:dk1>
      <a:lt1>
        <a:sysClr val="window" lastClr="FFFFFF"/>
      </a:lt1>
      <a:dk2>
        <a:srgbClr val="000000"/>
      </a:dk2>
      <a:lt2>
        <a:srgbClr val="E8EAE8"/>
      </a:lt2>
      <a:accent1>
        <a:srgbClr val="D6002A"/>
      </a:accent1>
      <a:accent2>
        <a:srgbClr val="EDF86F"/>
      </a:accent2>
      <a:accent3>
        <a:srgbClr val="9E8D73"/>
      </a:accent3>
      <a:accent4>
        <a:srgbClr val="C2C4C3"/>
      </a:accent4>
      <a:accent5>
        <a:srgbClr val="C7DAE0"/>
      </a:accent5>
      <a:accent6>
        <a:srgbClr val="000000"/>
      </a:accent6>
      <a:hlink>
        <a:srgbClr val="000000"/>
      </a:hlink>
      <a:folHlink>
        <a:srgbClr val="D6002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16726846976B44BD91349A45F6F04A" ma:contentTypeVersion="17" ma:contentTypeDescription="Create a new document." ma:contentTypeScope="" ma:versionID="c0c71cec12f89ddf6378ac3b1e96c6b5">
  <xsd:schema xmlns:xsd="http://www.w3.org/2001/XMLSchema" xmlns:xs="http://www.w3.org/2001/XMLSchema" xmlns:p="http://schemas.microsoft.com/office/2006/metadata/properties" xmlns:ns2="db9d82cd-8097-4e3b-a271-d5dd4069b80f" xmlns:ns3="08f17d37-f38f-4b5c-a6ef-c145f77de616" targetNamespace="http://schemas.microsoft.com/office/2006/metadata/properties" ma:root="true" ma:fieldsID="2c88db8bd73281c73d5f981c35f9628f" ns2:_="" ns3:_="">
    <xsd:import namespace="db9d82cd-8097-4e3b-a271-d5dd4069b80f"/>
    <xsd:import namespace="08f17d37-f38f-4b5c-a6ef-c145f77de61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9d82cd-8097-4e3b-a271-d5dd4069b8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6f79bde-b34b-4e33-a562-f79c102b9a2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8f17d37-f38f-4b5c-a6ef-c145f77de61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ea79e3e-9f05-42d4-9a08-bf33f368d0ed}" ma:internalName="TaxCatchAll" ma:showField="CatchAllData" ma:web="08f17d37-f38f-4b5c-a6ef-c145f77de61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8f17d37-f38f-4b5c-a6ef-c145f77de616" xsi:nil="true"/>
    <lcf76f155ced4ddcb4097134ff3c332f xmlns="db9d82cd-8097-4e3b-a271-d5dd4069b80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89B2FFA-181D-4DB4-91E9-B02427C4A1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9d82cd-8097-4e3b-a271-d5dd4069b80f"/>
    <ds:schemaRef ds:uri="08f17d37-f38f-4b5c-a6ef-c145f77de6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D0C0D2-6D65-4F05-BD94-C0C90BE529F5}">
  <ds:schemaRefs>
    <ds:schemaRef ds:uri="http://schemas.microsoft.com/office/2006/metadata/properties"/>
    <ds:schemaRef ds:uri="http://schemas.microsoft.com/office/infopath/2007/PartnerControls"/>
    <ds:schemaRef ds:uri="08f17d37-f38f-4b5c-a6ef-c145f77de616"/>
    <ds:schemaRef ds:uri="db9d82cd-8097-4e3b-a271-d5dd4069b80f"/>
  </ds:schemaRefs>
</ds:datastoreItem>
</file>

<file path=customXml/itemProps3.xml><?xml version="1.0" encoding="utf-8"?>
<ds:datastoreItem xmlns:ds="http://schemas.openxmlformats.org/officeDocument/2006/customXml" ds:itemID="{943201B1-9569-4F9E-A204-B097A208632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2350</TotalTime>
  <Words>1108</Words>
  <Application>Microsoft Office PowerPoint</Application>
  <PresentationFormat>Custom</PresentationFormat>
  <Paragraphs>259</Paragraphs>
  <Slides>65</Slides>
  <Notes>63</Notes>
  <HiddenSlides>0</HiddenSlides>
  <MMClips>0</MMClips>
  <ScaleCrop>false</ScaleCrop>
  <HeadingPairs>
    <vt:vector size="4" baseType="variant">
      <vt:variant>
        <vt:lpstr>Theme</vt:lpstr>
      </vt:variant>
      <vt:variant>
        <vt:i4>2</vt:i4>
      </vt:variant>
      <vt:variant>
        <vt:lpstr>Slide Titles</vt:lpstr>
      </vt:variant>
      <vt:variant>
        <vt:i4>65</vt:i4>
      </vt:variant>
    </vt:vector>
  </HeadingPairs>
  <TitlesOfParts>
    <vt:vector size="67"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Andressa Sczuvetz da Silveira</dc:creator>
  <cp:keywords/>
  <dc:description/>
  <cp:lastModifiedBy>Fernando, Marian (Associated)</cp:lastModifiedBy>
  <cp:revision>92</cp:revision>
  <dcterms:created xsi:type="dcterms:W3CDTF">2022-09-15T12:56:12Z</dcterms:created>
  <dcterms:modified xsi:type="dcterms:W3CDTF">2024-08-05T16:04:41Z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74def7e8-e9ba-49c6-b812-de55f128c1ea</vt:lpwstr>
  </property>
  <property fmtid="{D5CDD505-2E9C-101B-9397-08002B2CF9AE}" pid="3" name="ContentTypeId">
    <vt:lpwstr>0x0101007516726846976B44BD91349A45F6F04A</vt:lpwstr>
  </property>
  <property fmtid="{D5CDD505-2E9C-101B-9397-08002B2CF9AE}" pid="4" name="MediaServiceImageTags">
    <vt:lpwstr/>
  </property>
  <property fmtid="{D5CDD505-2E9C-101B-9397-08002B2CF9AE}" pid="5" name="MSIP_Label_1e4321fe-1db3-4305-a2cc-aad91140672d_Enabled">
    <vt:lpwstr>true</vt:lpwstr>
  </property>
  <property fmtid="{D5CDD505-2E9C-101B-9397-08002B2CF9AE}" pid="6" name="MSIP_Label_1e4321fe-1db3-4305-a2cc-aad91140672d_SetDate">
    <vt:lpwstr>2024-07-15T09:36:59Z</vt:lpwstr>
  </property>
  <property fmtid="{D5CDD505-2E9C-101B-9397-08002B2CF9AE}" pid="7" name="MSIP_Label_1e4321fe-1db3-4305-a2cc-aad91140672d_Method">
    <vt:lpwstr>Privileged</vt:lpwstr>
  </property>
  <property fmtid="{D5CDD505-2E9C-101B-9397-08002B2CF9AE}" pid="8" name="MSIP_Label_1e4321fe-1db3-4305-a2cc-aad91140672d_Name">
    <vt:lpwstr>External</vt:lpwstr>
  </property>
  <property fmtid="{D5CDD505-2E9C-101B-9397-08002B2CF9AE}" pid="9" name="MSIP_Label_1e4321fe-1db3-4305-a2cc-aad91140672d_SiteId">
    <vt:lpwstr>8f3e36ea-8039-4b40-81a7-7dc0599e8645</vt:lpwstr>
  </property>
  <property fmtid="{D5CDD505-2E9C-101B-9397-08002B2CF9AE}" pid="10" name="MSIP_Label_1e4321fe-1db3-4305-a2cc-aad91140672d_ActionId">
    <vt:lpwstr>a77f7479-c154-4e77-860b-ae88a6a63e69</vt:lpwstr>
  </property>
  <property fmtid="{D5CDD505-2E9C-101B-9397-08002B2CF9AE}" pid="11" name="MSIP_Label_1e4321fe-1db3-4305-a2cc-aad91140672d_ContentBits">
    <vt:lpwstr>0</vt:lpwstr>
  </property>
</Properties>
</file>