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4"/>
    <p:sldMasterId id="2147483712" r:id="rId5"/>
  </p:sldMasterIdLst>
  <p:notesMasterIdLst>
    <p:notesMasterId r:id="rId71"/>
  </p:notesMasterIdLst>
  <p:sldIdLst>
    <p:sldId id="324" r:id="rId6"/>
    <p:sldId id="321" r:id="rId7"/>
    <p:sldId id="32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279" r:id="rId31"/>
    <p:sldId id="280" r:id="rId32"/>
    <p:sldId id="281" r:id="rId33"/>
    <p:sldId id="282" r:id="rId34"/>
    <p:sldId id="283" r:id="rId35"/>
    <p:sldId id="284" r:id="rId36"/>
    <p:sldId id="285" r:id="rId37"/>
    <p:sldId id="286" r:id="rId38"/>
    <p:sldId id="287" r:id="rId39"/>
    <p:sldId id="288" r:id="rId40"/>
    <p:sldId id="289" r:id="rId41"/>
    <p:sldId id="290" r:id="rId42"/>
    <p:sldId id="291" r:id="rId43"/>
    <p:sldId id="292" r:id="rId44"/>
    <p:sldId id="293" r:id="rId45"/>
    <p:sldId id="294" r:id="rId46"/>
    <p:sldId id="295" r:id="rId47"/>
    <p:sldId id="296" r:id="rId48"/>
    <p:sldId id="297" r:id="rId49"/>
    <p:sldId id="298" r:id="rId50"/>
    <p:sldId id="299" r:id="rId51"/>
    <p:sldId id="300" r:id="rId52"/>
    <p:sldId id="301" r:id="rId53"/>
    <p:sldId id="302" r:id="rId54"/>
    <p:sldId id="303" r:id="rId55"/>
    <p:sldId id="304" r:id="rId56"/>
    <p:sldId id="325" r:id="rId57"/>
    <p:sldId id="305" r:id="rId58"/>
    <p:sldId id="306" r:id="rId59"/>
    <p:sldId id="307" r:id="rId60"/>
    <p:sldId id="308" r:id="rId61"/>
    <p:sldId id="309" r:id="rId62"/>
    <p:sldId id="310" r:id="rId63"/>
    <p:sldId id="311" r:id="rId64"/>
    <p:sldId id="312" r:id="rId65"/>
    <p:sldId id="313" r:id="rId66"/>
    <p:sldId id="314" r:id="rId67"/>
    <p:sldId id="315" r:id="rId68"/>
    <p:sldId id="316" r:id="rId69"/>
    <p:sldId id="317" r:id="rId70"/>
  </p:sldIdLst>
  <p:sldSz cx="10285413" cy="1028541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473" userDrawn="1">
          <p15:clr>
            <a:srgbClr val="A4A3A4"/>
          </p15:clr>
        </p15:guide>
        <p15:guide id="2" pos="450" userDrawn="1">
          <p15:clr>
            <a:srgbClr val="A4A3A4"/>
          </p15:clr>
        </p15:guide>
        <p15:guide id="3" orient="horz" pos="523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72" roundtripDataSignature="AMtx7mh89azQn/wU3IykGunnZKRDtmOgaQ==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32B0504-4F10-3461-8534-EBEDA28B54C2}" name="Olivia Selbie" initials="" userId="S::olivia.selbie@dogandponystudios.com::c63cadcd-014f-4799-b7e5-22b987daa127" providerId="AD"/>
  <p188:author id="{AA7F31EA-3634-D062-FF6C-D16427DB4896}" name="Eliza Dutra" initials="ED" userId="9d73779d6d68427e" providerId="Windows Live"/>
  <p188:author id="{BCD28FFB-6591-ABA1-90BC-B67418F1918D}" name="Fernando, Marian (Associated)" initials="FM(" userId="S::marian.fernando@spglobal.com::eb1b8409-476c-4f9b-8b92-47db437fcd2c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7DAE0"/>
    <a:srgbClr val="D600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3F59CD3-3A06-4A66-AA6A-D55267D0DE88}" v="1" dt="2025-07-08T12:48:55.28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008" autoAdjust="0"/>
    <p:restoredTop sz="95325" autoAdjust="0"/>
  </p:normalViewPr>
  <p:slideViewPr>
    <p:cSldViewPr snapToGrid="0">
      <p:cViewPr varScale="1">
        <p:scale>
          <a:sx n="71" d="100"/>
          <a:sy n="71" d="100"/>
        </p:scale>
        <p:origin x="1890" y="66"/>
      </p:cViewPr>
      <p:guideLst>
        <p:guide orient="horz" pos="473"/>
        <p:guide pos="450"/>
        <p:guide orient="horz" pos="523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169" d="100"/>
          <a:sy n="169" d="100"/>
        </p:scale>
        <p:origin x="5200" y="1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1.xml"/><Relationship Id="rId21" Type="http://schemas.openxmlformats.org/officeDocument/2006/relationships/slide" Target="slides/slide16.xml"/><Relationship Id="rId42" Type="http://schemas.openxmlformats.org/officeDocument/2006/relationships/slide" Target="slides/slide37.xml"/><Relationship Id="rId47" Type="http://schemas.openxmlformats.org/officeDocument/2006/relationships/slide" Target="slides/slide42.xml"/><Relationship Id="rId63" Type="http://schemas.openxmlformats.org/officeDocument/2006/relationships/slide" Target="slides/slide58.xml"/><Relationship Id="rId68" Type="http://schemas.openxmlformats.org/officeDocument/2006/relationships/slide" Target="slides/slide63.xml"/><Relationship Id="rId16" Type="http://schemas.openxmlformats.org/officeDocument/2006/relationships/slide" Target="slides/slide1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40" Type="http://schemas.openxmlformats.org/officeDocument/2006/relationships/slide" Target="slides/slide35.xml"/><Relationship Id="rId45" Type="http://schemas.openxmlformats.org/officeDocument/2006/relationships/slide" Target="slides/slide40.xml"/><Relationship Id="rId53" Type="http://schemas.openxmlformats.org/officeDocument/2006/relationships/slide" Target="slides/slide48.xml"/><Relationship Id="rId58" Type="http://schemas.openxmlformats.org/officeDocument/2006/relationships/slide" Target="slides/slide53.xml"/><Relationship Id="rId66" Type="http://schemas.openxmlformats.org/officeDocument/2006/relationships/slide" Target="slides/slide61.xml"/><Relationship Id="rId74" Type="http://schemas.openxmlformats.org/officeDocument/2006/relationships/viewProps" Target="viewProps.xml"/><Relationship Id="rId79" Type="http://schemas.microsoft.com/office/2018/10/relationships/authors" Target="authors.xml"/><Relationship Id="rId5" Type="http://schemas.openxmlformats.org/officeDocument/2006/relationships/slideMaster" Target="slideMasters/slideMaster2.xml"/><Relationship Id="rId61" Type="http://schemas.openxmlformats.org/officeDocument/2006/relationships/slide" Target="slides/slide56.xml"/><Relationship Id="rId19" Type="http://schemas.openxmlformats.org/officeDocument/2006/relationships/slide" Target="slides/slide1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slide" Target="slides/slide38.xml"/><Relationship Id="rId48" Type="http://schemas.openxmlformats.org/officeDocument/2006/relationships/slide" Target="slides/slide43.xml"/><Relationship Id="rId56" Type="http://schemas.openxmlformats.org/officeDocument/2006/relationships/slide" Target="slides/slide51.xml"/><Relationship Id="rId64" Type="http://schemas.openxmlformats.org/officeDocument/2006/relationships/slide" Target="slides/slide59.xml"/><Relationship Id="rId69" Type="http://schemas.openxmlformats.org/officeDocument/2006/relationships/slide" Target="slides/slide64.xml"/><Relationship Id="rId77" Type="http://schemas.microsoft.com/office/2016/11/relationships/changesInfo" Target="changesInfos/changesInfo1.xml"/><Relationship Id="rId8" Type="http://schemas.openxmlformats.org/officeDocument/2006/relationships/slide" Target="slides/slide3.xml"/><Relationship Id="rId51" Type="http://schemas.openxmlformats.org/officeDocument/2006/relationships/slide" Target="slides/slide46.xml"/><Relationship Id="rId72" Type="http://customschemas.google.com/relationships/presentationmetadata" Target="metadata"/><Relationship Id="rId3" Type="http://schemas.openxmlformats.org/officeDocument/2006/relationships/customXml" Target="../customXml/item3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slide" Target="slides/slide33.xml"/><Relationship Id="rId46" Type="http://schemas.openxmlformats.org/officeDocument/2006/relationships/slide" Target="slides/slide41.xml"/><Relationship Id="rId59" Type="http://schemas.openxmlformats.org/officeDocument/2006/relationships/slide" Target="slides/slide54.xml"/><Relationship Id="rId67" Type="http://schemas.openxmlformats.org/officeDocument/2006/relationships/slide" Target="slides/slide62.xml"/><Relationship Id="rId20" Type="http://schemas.openxmlformats.org/officeDocument/2006/relationships/slide" Target="slides/slide15.xml"/><Relationship Id="rId41" Type="http://schemas.openxmlformats.org/officeDocument/2006/relationships/slide" Target="slides/slide36.xml"/><Relationship Id="rId54" Type="http://schemas.openxmlformats.org/officeDocument/2006/relationships/slide" Target="slides/slide49.xml"/><Relationship Id="rId62" Type="http://schemas.openxmlformats.org/officeDocument/2006/relationships/slide" Target="slides/slide57.xml"/><Relationship Id="rId70" Type="http://schemas.openxmlformats.org/officeDocument/2006/relationships/slide" Target="slides/slide65.xml"/><Relationship Id="rId75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49" Type="http://schemas.openxmlformats.org/officeDocument/2006/relationships/slide" Target="slides/slide44.xml"/><Relationship Id="rId57" Type="http://schemas.openxmlformats.org/officeDocument/2006/relationships/slide" Target="slides/slide52.xml"/><Relationship Id="rId10" Type="http://schemas.openxmlformats.org/officeDocument/2006/relationships/slide" Target="slides/slide5.xml"/><Relationship Id="rId31" Type="http://schemas.openxmlformats.org/officeDocument/2006/relationships/slide" Target="slides/slide26.xml"/><Relationship Id="rId44" Type="http://schemas.openxmlformats.org/officeDocument/2006/relationships/slide" Target="slides/slide39.xml"/><Relationship Id="rId52" Type="http://schemas.openxmlformats.org/officeDocument/2006/relationships/slide" Target="slides/slide47.xml"/><Relationship Id="rId60" Type="http://schemas.openxmlformats.org/officeDocument/2006/relationships/slide" Target="slides/slide55.xml"/><Relationship Id="rId65" Type="http://schemas.openxmlformats.org/officeDocument/2006/relationships/slide" Target="slides/slide60.xml"/><Relationship Id="rId73" Type="http://schemas.openxmlformats.org/officeDocument/2006/relationships/presProps" Target="presProps.xml"/><Relationship Id="rId78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9" Type="http://schemas.openxmlformats.org/officeDocument/2006/relationships/slide" Target="slides/slide34.xml"/><Relationship Id="rId34" Type="http://schemas.openxmlformats.org/officeDocument/2006/relationships/slide" Target="slides/slide29.xml"/><Relationship Id="rId50" Type="http://schemas.openxmlformats.org/officeDocument/2006/relationships/slide" Target="slides/slide45.xml"/><Relationship Id="rId55" Type="http://schemas.openxmlformats.org/officeDocument/2006/relationships/slide" Target="slides/slide50.xml"/><Relationship Id="rId76" Type="http://schemas.openxmlformats.org/officeDocument/2006/relationships/tableStyles" Target="tableStyles.xml"/><Relationship Id="rId7" Type="http://schemas.openxmlformats.org/officeDocument/2006/relationships/slide" Target="slides/slide2.xml"/><Relationship Id="rId71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29" Type="http://schemas.openxmlformats.org/officeDocument/2006/relationships/slide" Target="slides/slide2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rdona, Sara (Associated)" userId="53b01e5d-1eb1-4a0d-b168-d6852262073f" providerId="ADAL" clId="{73F59CD3-3A06-4A66-AA6A-D55267D0DE88}"/>
    <pc:docChg chg="custSel modSld">
      <pc:chgData name="Cardona, Sara (Associated)" userId="53b01e5d-1eb1-4a0d-b168-d6852262073f" providerId="ADAL" clId="{73F59CD3-3A06-4A66-AA6A-D55267D0DE88}" dt="2025-07-08T12:49:14.713" v="1" actId="6549"/>
      <pc:docMkLst>
        <pc:docMk/>
      </pc:docMkLst>
      <pc:sldChg chg="modSp mod">
        <pc:chgData name="Cardona, Sara (Associated)" userId="53b01e5d-1eb1-4a0d-b168-d6852262073f" providerId="ADAL" clId="{73F59CD3-3A06-4A66-AA6A-D55267D0DE88}" dt="2025-07-08T12:49:14.713" v="1" actId="6549"/>
        <pc:sldMkLst>
          <pc:docMk/>
          <pc:sldMk cId="2060195238" sldId="324"/>
        </pc:sldMkLst>
        <pc:spChg chg="mod">
          <ac:chgData name="Cardona, Sara (Associated)" userId="53b01e5d-1eb1-4a0d-b168-d6852262073f" providerId="ADAL" clId="{73F59CD3-3A06-4A66-AA6A-D55267D0DE88}" dt="2025-07-08T12:49:14.713" v="1" actId="6549"/>
          <ac:spMkLst>
            <pc:docMk/>
            <pc:sldMk cId="2060195238" sldId="324"/>
            <ac:spMk id="5" creationId="{F816F63B-0175-3EA8-DDED-B70758AA37B2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714500" y="685800"/>
            <a:ext cx="3429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751073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714500" y="685800"/>
            <a:ext cx="3429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45822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714500" y="685800"/>
            <a:ext cx="3429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0092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714500" y="685800"/>
            <a:ext cx="3429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4684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714500" y="685800"/>
            <a:ext cx="3429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98608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714500" y="685800"/>
            <a:ext cx="3429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65815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714500" y="685800"/>
            <a:ext cx="3429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88494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714500" y="685800"/>
            <a:ext cx="3429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0543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714500" y="685800"/>
            <a:ext cx="3429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84636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714500" y="685800"/>
            <a:ext cx="3429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6571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714500" y="685800"/>
            <a:ext cx="3429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013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714500" y="685800"/>
            <a:ext cx="3429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503873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714500" y="685800"/>
            <a:ext cx="3429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59962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714500" y="685800"/>
            <a:ext cx="3429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72683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714500" y="685800"/>
            <a:ext cx="3429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290825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714500" y="685800"/>
            <a:ext cx="3429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01177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714500" y="685800"/>
            <a:ext cx="3429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066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714500" y="685800"/>
            <a:ext cx="3429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704396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714500" y="685800"/>
            <a:ext cx="3429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15953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714500" y="685800"/>
            <a:ext cx="3429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60613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714500" y="685800"/>
            <a:ext cx="3429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95344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714500" y="685800"/>
            <a:ext cx="3429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3994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714500" y="685800"/>
            <a:ext cx="3429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12355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714500" y="685800"/>
            <a:ext cx="3429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0148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714500" y="685800"/>
            <a:ext cx="3429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635898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714500" y="685800"/>
            <a:ext cx="3429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520645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714500" y="685800"/>
            <a:ext cx="3429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431565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714500" y="685800"/>
            <a:ext cx="3429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68503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714500" y="685800"/>
            <a:ext cx="3429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115725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714500" y="685800"/>
            <a:ext cx="3429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728938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714500" y="685800"/>
            <a:ext cx="3429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455100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714500" y="685800"/>
            <a:ext cx="3429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107513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714500" y="685800"/>
            <a:ext cx="3429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1917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714500" y="685800"/>
            <a:ext cx="3429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531912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714500" y="685800"/>
            <a:ext cx="3429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623140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714500" y="685800"/>
            <a:ext cx="3429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362516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714500" y="685800"/>
            <a:ext cx="3429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01051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714500" y="685800"/>
            <a:ext cx="3429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5333445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714500" y="685800"/>
            <a:ext cx="3429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541709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714500" y="685800"/>
            <a:ext cx="3429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100541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714500" y="685800"/>
            <a:ext cx="3429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345821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714500" y="685800"/>
            <a:ext cx="3429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732598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714500" y="685800"/>
            <a:ext cx="3429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638453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714500" y="685800"/>
            <a:ext cx="3429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5043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714500" y="685800"/>
            <a:ext cx="3429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301437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714500" y="685800"/>
            <a:ext cx="3429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092803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714500" y="685800"/>
            <a:ext cx="3429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4544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714500" y="685800"/>
            <a:ext cx="3429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41776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714500" y="685800"/>
            <a:ext cx="3429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2628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714500" y="685800"/>
            <a:ext cx="3429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1044970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714500" y="685800"/>
            <a:ext cx="3429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600487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714500" y="685800"/>
            <a:ext cx="3429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88775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714500" y="685800"/>
            <a:ext cx="3429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060515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714500" y="685800"/>
            <a:ext cx="3429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029710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714500" y="685800"/>
            <a:ext cx="3429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1212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714500" y="685800"/>
            <a:ext cx="3429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005005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714500" y="685800"/>
            <a:ext cx="3429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162428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714500" y="685800"/>
            <a:ext cx="3429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025671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714500" y="685800"/>
            <a:ext cx="3429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560756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714500" y="685800"/>
            <a:ext cx="3429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512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714500" y="685800"/>
            <a:ext cx="3429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549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714500" y="685800"/>
            <a:ext cx="3429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84130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714500" y="685800"/>
            <a:ext cx="3429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4615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irlines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1">
            <a:extLst>
              <a:ext uri="{FF2B5EF4-FFF2-40B4-BE49-F238E27FC236}">
                <a16:creationId xmlns:a16="http://schemas.microsoft.com/office/drawing/2014/main" id="{13322428-2431-BC83-37A8-7B2320EB1BF3}"/>
              </a:ext>
            </a:extLst>
          </p:cNvPr>
          <p:cNvSpPr txBox="1">
            <a:spLocks/>
          </p:cNvSpPr>
          <p:nvPr userDrawn="1"/>
        </p:nvSpPr>
        <p:spPr>
          <a:xfrm>
            <a:off x="605911" y="7825405"/>
            <a:ext cx="3671623" cy="41795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latin typeface="Akkurat Pro" panose="020B0504020101020102" pitchFamily="34" charset="0"/>
              </a:rPr>
              <a:t>As of</a:t>
            </a:r>
          </a:p>
        </p:txBody>
      </p:sp>
      <p:pic>
        <p:nvPicPr>
          <p:cNvPr id="3" name="Google Shape;8;p4">
            <a:extLst>
              <a:ext uri="{FF2B5EF4-FFF2-40B4-BE49-F238E27FC236}">
                <a16:creationId xmlns:a16="http://schemas.microsoft.com/office/drawing/2014/main" id="{A762F934-360D-2894-31D2-1D2FF9794075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698900" y="9101574"/>
            <a:ext cx="2591417" cy="556098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Google Shape;10;p4">
            <a:extLst>
              <a:ext uri="{FF2B5EF4-FFF2-40B4-BE49-F238E27FC236}">
                <a16:creationId xmlns:a16="http://schemas.microsoft.com/office/drawing/2014/main" id="{687D8C81-C805-48E6-E606-A572BD53A494}"/>
              </a:ext>
            </a:extLst>
          </p:cNvPr>
          <p:cNvSpPr/>
          <p:nvPr userDrawn="1"/>
        </p:nvSpPr>
        <p:spPr>
          <a:xfrm>
            <a:off x="698900" y="3738586"/>
            <a:ext cx="3656123" cy="3656123"/>
          </a:xfrm>
          <a:prstGeom prst="rect">
            <a:avLst/>
          </a:prstGeom>
          <a:noFill/>
          <a:ln w="508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253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Google Shape;14;p4">
            <a:extLst>
              <a:ext uri="{FF2B5EF4-FFF2-40B4-BE49-F238E27FC236}">
                <a16:creationId xmlns:a16="http://schemas.microsoft.com/office/drawing/2014/main" id="{695E6FB6-AB42-1999-FFDC-2EB5CBF6D380}"/>
              </a:ext>
            </a:extLst>
          </p:cNvPr>
          <p:cNvSpPr txBox="1">
            <a:spLocks noGrp="1"/>
          </p:cNvSpPr>
          <p:nvPr>
            <p:ph type="body" idx="2" hasCustomPrompt="1"/>
          </p:nvPr>
        </p:nvSpPr>
        <p:spPr>
          <a:xfrm>
            <a:off x="801665" y="4027893"/>
            <a:ext cx="3460369" cy="31119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22000"/>
              <a:buFont typeface="Arial"/>
              <a:buNone/>
              <a:defRPr sz="2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CA" dirty="0"/>
              <a:t>75</a:t>
            </a:r>
            <a:endParaRPr dirty="0"/>
          </a:p>
        </p:txBody>
      </p:sp>
      <p:sp>
        <p:nvSpPr>
          <p:cNvPr id="10" name="Google Shape;15;p4">
            <a:extLst>
              <a:ext uri="{FF2B5EF4-FFF2-40B4-BE49-F238E27FC236}">
                <a16:creationId xmlns:a16="http://schemas.microsoft.com/office/drawing/2014/main" id="{A7679618-A1E5-5315-6DFC-0951067E0A69}"/>
              </a:ext>
            </a:extLst>
          </p:cNvPr>
          <p:cNvSpPr txBox="1"/>
          <p:nvPr userDrawn="1"/>
        </p:nvSpPr>
        <p:spPr>
          <a:xfrm>
            <a:off x="4666743" y="4747364"/>
            <a:ext cx="4076423" cy="17793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1000" b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/100</a:t>
            </a:r>
            <a:endParaRPr sz="11000" b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6;p4">
            <a:extLst>
              <a:ext uri="{FF2B5EF4-FFF2-40B4-BE49-F238E27FC236}">
                <a16:creationId xmlns:a16="http://schemas.microsoft.com/office/drawing/2014/main" id="{29B01C14-6395-159B-F317-BBBBA8F7C08A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83400" y="409582"/>
            <a:ext cx="6443910" cy="869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14288" marR="0" lvl="0" indent="-14288" algn="l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tabLst/>
              <a:defRPr sz="3000" b="1" i="0" u="none" strike="noStrike" cap="none">
                <a:solidFill>
                  <a:schemeClr val="dk1"/>
                </a:solidFill>
                <a:latin typeface="Akkurat Pro" panose="020B0504020101020102" pitchFamily="34" charset="0"/>
                <a:ea typeface="Akkurat Pro" panose="020B0504020101020102" pitchFamily="34" charset="0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ED0CD36-5EAC-0455-0841-03F749F6A526}"/>
              </a:ext>
            </a:extLst>
          </p:cNvPr>
          <p:cNvSpPr txBox="1"/>
          <p:nvPr userDrawn="1"/>
        </p:nvSpPr>
        <p:spPr>
          <a:xfrm>
            <a:off x="7362057" y="556887"/>
            <a:ext cx="2518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i="0" dirty="0">
                <a:solidFill>
                  <a:schemeClr val="tx1"/>
                </a:solidFill>
                <a:effectLst/>
                <a:latin typeface="Akkurat Pro" panose="020B0504020101020102" pitchFamily="34" charset="0"/>
              </a:rPr>
              <a:t>©S&amp;P Global 2026.</a:t>
            </a:r>
            <a:endParaRPr lang="en-US" sz="1800" b="1" dirty="0">
              <a:solidFill>
                <a:schemeClr val="tx1"/>
              </a:solidFill>
              <a:latin typeface="Akkurat Pro" panose="020B0504020101020102" pitchFamily="34" charset="0"/>
            </a:endParaRPr>
          </a:p>
        </p:txBody>
      </p:sp>
      <p:sp>
        <p:nvSpPr>
          <p:cNvPr id="4" name="Google Shape;9;p4">
            <a:extLst>
              <a:ext uri="{FF2B5EF4-FFF2-40B4-BE49-F238E27FC236}">
                <a16:creationId xmlns:a16="http://schemas.microsoft.com/office/drawing/2014/main" id="{73F60BF6-E5FC-A77A-4231-5353D3DF4CBD}"/>
              </a:ext>
            </a:extLst>
          </p:cNvPr>
          <p:cNvSpPr txBox="1"/>
          <p:nvPr userDrawn="1"/>
        </p:nvSpPr>
        <p:spPr>
          <a:xfrm>
            <a:off x="683400" y="1279416"/>
            <a:ext cx="8887610" cy="720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3000" b="0" i="0" u="none" strike="noStrike" cap="none" dirty="0">
                <a:solidFill>
                  <a:schemeClr val="tx1"/>
                </a:solidFill>
                <a:latin typeface="Akkurat Pro" panose="020B0504020101020102" pitchFamily="34" charset="0"/>
                <a:ea typeface="Arial"/>
                <a:cs typeface="Arial"/>
                <a:sym typeface="Arial"/>
              </a:rPr>
              <a:t>Airlines</a:t>
            </a:r>
            <a:endParaRPr lang="en-CA" sz="3000" b="0" dirty="0">
              <a:solidFill>
                <a:schemeClr val="tx1"/>
              </a:solidFill>
              <a:latin typeface="Akkurat Pro" panose="020B0504020101020102" pitchFamily="34" charset="0"/>
            </a:endParaRPr>
          </a:p>
        </p:txBody>
      </p:sp>
      <p:sp>
        <p:nvSpPr>
          <p:cNvPr id="8" name="Google Shape;9;p4">
            <a:extLst>
              <a:ext uri="{FF2B5EF4-FFF2-40B4-BE49-F238E27FC236}">
                <a16:creationId xmlns:a16="http://schemas.microsoft.com/office/drawing/2014/main" id="{466B6C7F-A34A-AD20-8B23-D149211B00F0}"/>
              </a:ext>
            </a:extLst>
          </p:cNvPr>
          <p:cNvSpPr txBox="1"/>
          <p:nvPr userDrawn="1"/>
        </p:nvSpPr>
        <p:spPr>
          <a:xfrm>
            <a:off x="682111" y="1926783"/>
            <a:ext cx="9541054" cy="1381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CA" sz="4400" b="1" i="0" u="none" strike="noStrike" cap="none" dirty="0">
                <a:solidFill>
                  <a:schemeClr val="dk1"/>
                </a:solidFill>
                <a:latin typeface="Akkurat Pro" panose="020B0504020101020102" pitchFamily="34" charset="0"/>
                <a:ea typeface="Arial"/>
                <a:cs typeface="Arial"/>
                <a:sym typeface="Arial"/>
              </a:rPr>
              <a:t>Corporate Sustainability Assessment (CSA) Score 2026</a:t>
            </a:r>
            <a:endParaRPr lang="en-US" sz="4400" b="1" dirty="0">
              <a:latin typeface="Akkurat Pro" panose="020B0504020101020102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sz="5000" dirty="0"/>
          </a:p>
        </p:txBody>
      </p:sp>
    </p:spTree>
    <p:extLst>
      <p:ext uri="{BB962C8B-B14F-4D97-AF65-F5344CB8AC3E}">
        <p14:creationId xmlns:p14="http://schemas.microsoft.com/office/powerpoint/2010/main" val="2680997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emicals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1">
            <a:extLst>
              <a:ext uri="{FF2B5EF4-FFF2-40B4-BE49-F238E27FC236}">
                <a16:creationId xmlns:a16="http://schemas.microsoft.com/office/drawing/2014/main" id="{13322428-2431-BC83-37A8-7B2320EB1BF3}"/>
              </a:ext>
            </a:extLst>
          </p:cNvPr>
          <p:cNvSpPr txBox="1">
            <a:spLocks/>
          </p:cNvSpPr>
          <p:nvPr userDrawn="1"/>
        </p:nvSpPr>
        <p:spPr>
          <a:xfrm>
            <a:off x="605911" y="7825405"/>
            <a:ext cx="3671623" cy="41795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latin typeface="Akkurat Pro" panose="020B0504020101020102" pitchFamily="34" charset="0"/>
              </a:rPr>
              <a:t>As of</a:t>
            </a:r>
          </a:p>
        </p:txBody>
      </p:sp>
      <p:pic>
        <p:nvPicPr>
          <p:cNvPr id="3" name="Google Shape;8;p4">
            <a:extLst>
              <a:ext uri="{FF2B5EF4-FFF2-40B4-BE49-F238E27FC236}">
                <a16:creationId xmlns:a16="http://schemas.microsoft.com/office/drawing/2014/main" id="{A762F934-360D-2894-31D2-1D2FF9794075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698900" y="9101574"/>
            <a:ext cx="2591417" cy="556098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Google Shape;10;p4">
            <a:extLst>
              <a:ext uri="{FF2B5EF4-FFF2-40B4-BE49-F238E27FC236}">
                <a16:creationId xmlns:a16="http://schemas.microsoft.com/office/drawing/2014/main" id="{687D8C81-C805-48E6-E606-A572BD53A494}"/>
              </a:ext>
            </a:extLst>
          </p:cNvPr>
          <p:cNvSpPr/>
          <p:nvPr userDrawn="1"/>
        </p:nvSpPr>
        <p:spPr>
          <a:xfrm>
            <a:off x="698900" y="3738586"/>
            <a:ext cx="3656123" cy="3656123"/>
          </a:xfrm>
          <a:prstGeom prst="rect">
            <a:avLst/>
          </a:prstGeom>
          <a:noFill/>
          <a:ln w="508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253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Google Shape;14;p4">
            <a:extLst>
              <a:ext uri="{FF2B5EF4-FFF2-40B4-BE49-F238E27FC236}">
                <a16:creationId xmlns:a16="http://schemas.microsoft.com/office/drawing/2014/main" id="{695E6FB6-AB42-1999-FFDC-2EB5CBF6D380}"/>
              </a:ext>
            </a:extLst>
          </p:cNvPr>
          <p:cNvSpPr txBox="1">
            <a:spLocks noGrp="1"/>
          </p:cNvSpPr>
          <p:nvPr>
            <p:ph type="body" idx="2" hasCustomPrompt="1"/>
          </p:nvPr>
        </p:nvSpPr>
        <p:spPr>
          <a:xfrm>
            <a:off x="801665" y="4027893"/>
            <a:ext cx="3460369" cy="31119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22000"/>
              <a:buFont typeface="Arial"/>
              <a:buNone/>
              <a:defRPr sz="2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CA" dirty="0"/>
              <a:t>75</a:t>
            </a:r>
            <a:endParaRPr dirty="0"/>
          </a:p>
        </p:txBody>
      </p:sp>
      <p:sp>
        <p:nvSpPr>
          <p:cNvPr id="10" name="Google Shape;15;p4">
            <a:extLst>
              <a:ext uri="{FF2B5EF4-FFF2-40B4-BE49-F238E27FC236}">
                <a16:creationId xmlns:a16="http://schemas.microsoft.com/office/drawing/2014/main" id="{A7679618-A1E5-5315-6DFC-0951067E0A69}"/>
              </a:ext>
            </a:extLst>
          </p:cNvPr>
          <p:cNvSpPr txBox="1"/>
          <p:nvPr userDrawn="1"/>
        </p:nvSpPr>
        <p:spPr>
          <a:xfrm>
            <a:off x="4666743" y="4747364"/>
            <a:ext cx="4076423" cy="17793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1000" b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/100</a:t>
            </a:r>
            <a:endParaRPr sz="11000" b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6;p4">
            <a:extLst>
              <a:ext uri="{FF2B5EF4-FFF2-40B4-BE49-F238E27FC236}">
                <a16:creationId xmlns:a16="http://schemas.microsoft.com/office/drawing/2014/main" id="{29B01C14-6395-159B-F317-BBBBA8F7C08A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83400" y="409582"/>
            <a:ext cx="6443910" cy="869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14288" marR="0" lvl="0" indent="-14288" algn="l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tabLst/>
              <a:defRPr sz="3000" b="1" i="0" u="none" strike="noStrike" cap="none">
                <a:solidFill>
                  <a:schemeClr val="dk1"/>
                </a:solidFill>
                <a:latin typeface="Akkurat Pro" panose="020B0504020101020102" pitchFamily="34" charset="0"/>
                <a:ea typeface="Akkurat Pro" panose="020B0504020101020102" pitchFamily="34" charset="0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ED0CD36-5EAC-0455-0841-03F749F6A526}"/>
              </a:ext>
            </a:extLst>
          </p:cNvPr>
          <p:cNvSpPr txBox="1"/>
          <p:nvPr userDrawn="1"/>
        </p:nvSpPr>
        <p:spPr>
          <a:xfrm>
            <a:off x="7362057" y="556887"/>
            <a:ext cx="2518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i="0" dirty="0">
                <a:solidFill>
                  <a:schemeClr val="tx1"/>
                </a:solidFill>
                <a:effectLst/>
                <a:latin typeface="Akkurat Pro" panose="020B0504020101020102" pitchFamily="34" charset="0"/>
              </a:rPr>
              <a:t>©S&amp;P Global 2026.</a:t>
            </a:r>
            <a:endParaRPr lang="en-US" sz="1800" b="1" dirty="0">
              <a:solidFill>
                <a:schemeClr val="tx1"/>
              </a:solidFill>
              <a:latin typeface="Akkurat Pro" panose="020B0504020101020102" pitchFamily="34" charset="0"/>
            </a:endParaRPr>
          </a:p>
        </p:txBody>
      </p:sp>
      <p:sp>
        <p:nvSpPr>
          <p:cNvPr id="4" name="Google Shape;9;p4">
            <a:extLst>
              <a:ext uri="{FF2B5EF4-FFF2-40B4-BE49-F238E27FC236}">
                <a16:creationId xmlns:a16="http://schemas.microsoft.com/office/drawing/2014/main" id="{73F60BF6-E5FC-A77A-4231-5353D3DF4CBD}"/>
              </a:ext>
            </a:extLst>
          </p:cNvPr>
          <p:cNvSpPr txBox="1"/>
          <p:nvPr userDrawn="1"/>
        </p:nvSpPr>
        <p:spPr>
          <a:xfrm>
            <a:off x="683400" y="1279416"/>
            <a:ext cx="8887610" cy="720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CA" sz="3000" b="0" i="0" u="none" strike="noStrike" cap="none" dirty="0">
                <a:solidFill>
                  <a:schemeClr val="tx1"/>
                </a:solidFill>
                <a:latin typeface="Akkurat Pro" panose="020B0504020101020102" pitchFamily="34" charset="0"/>
                <a:ea typeface="Arial"/>
                <a:cs typeface="Arial"/>
                <a:sym typeface="Arial"/>
              </a:rPr>
              <a:t>Chemicals</a:t>
            </a:r>
            <a:endParaRPr lang="en-CA" sz="3000" b="0" dirty="0">
              <a:solidFill>
                <a:schemeClr val="tx1"/>
              </a:solidFill>
              <a:latin typeface="Akkurat Pro" panose="020B0504020101020102" pitchFamily="34" charset="0"/>
            </a:endParaRPr>
          </a:p>
        </p:txBody>
      </p:sp>
      <p:sp>
        <p:nvSpPr>
          <p:cNvPr id="6" name="Google Shape;9;p4">
            <a:extLst>
              <a:ext uri="{FF2B5EF4-FFF2-40B4-BE49-F238E27FC236}">
                <a16:creationId xmlns:a16="http://schemas.microsoft.com/office/drawing/2014/main" id="{6DE5A0B5-7A2A-F55A-7EF9-5C6F77706E17}"/>
              </a:ext>
            </a:extLst>
          </p:cNvPr>
          <p:cNvSpPr txBox="1"/>
          <p:nvPr userDrawn="1"/>
        </p:nvSpPr>
        <p:spPr>
          <a:xfrm>
            <a:off x="682111" y="1926783"/>
            <a:ext cx="9541054" cy="1381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CA" sz="4400" b="1" i="0" u="none" strike="noStrike" cap="none" dirty="0">
                <a:solidFill>
                  <a:schemeClr val="dk1"/>
                </a:solidFill>
                <a:latin typeface="Akkurat Pro" panose="020B0504020101020102" pitchFamily="34" charset="0"/>
                <a:ea typeface="Arial"/>
                <a:cs typeface="Arial"/>
                <a:sym typeface="Arial"/>
              </a:rPr>
              <a:t>Corporate Sustainability Assessment (CSA) Score 2026</a:t>
            </a:r>
            <a:endParaRPr lang="en-US" sz="4400" b="1" dirty="0">
              <a:latin typeface="Akkurat Pro" panose="020B0504020101020102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sz="5000" dirty="0"/>
          </a:p>
        </p:txBody>
      </p:sp>
    </p:spTree>
    <p:extLst>
      <p:ext uri="{BB962C8B-B14F-4D97-AF65-F5344CB8AC3E}">
        <p14:creationId xmlns:p14="http://schemas.microsoft.com/office/powerpoint/2010/main" val="3830456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munications Equipment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1">
            <a:extLst>
              <a:ext uri="{FF2B5EF4-FFF2-40B4-BE49-F238E27FC236}">
                <a16:creationId xmlns:a16="http://schemas.microsoft.com/office/drawing/2014/main" id="{13322428-2431-BC83-37A8-7B2320EB1BF3}"/>
              </a:ext>
            </a:extLst>
          </p:cNvPr>
          <p:cNvSpPr txBox="1">
            <a:spLocks/>
          </p:cNvSpPr>
          <p:nvPr userDrawn="1"/>
        </p:nvSpPr>
        <p:spPr>
          <a:xfrm>
            <a:off x="605911" y="7825405"/>
            <a:ext cx="3671623" cy="41795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latin typeface="Akkurat Pro" panose="020B0504020101020102" pitchFamily="34" charset="0"/>
              </a:rPr>
              <a:t>As of</a:t>
            </a:r>
          </a:p>
        </p:txBody>
      </p:sp>
      <p:pic>
        <p:nvPicPr>
          <p:cNvPr id="3" name="Google Shape;8;p4">
            <a:extLst>
              <a:ext uri="{FF2B5EF4-FFF2-40B4-BE49-F238E27FC236}">
                <a16:creationId xmlns:a16="http://schemas.microsoft.com/office/drawing/2014/main" id="{A762F934-360D-2894-31D2-1D2FF9794075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698900" y="9101574"/>
            <a:ext cx="2591417" cy="556098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Google Shape;10;p4">
            <a:extLst>
              <a:ext uri="{FF2B5EF4-FFF2-40B4-BE49-F238E27FC236}">
                <a16:creationId xmlns:a16="http://schemas.microsoft.com/office/drawing/2014/main" id="{687D8C81-C805-48E6-E606-A572BD53A494}"/>
              </a:ext>
            </a:extLst>
          </p:cNvPr>
          <p:cNvSpPr/>
          <p:nvPr userDrawn="1"/>
        </p:nvSpPr>
        <p:spPr>
          <a:xfrm>
            <a:off x="698900" y="3738586"/>
            <a:ext cx="3656123" cy="3656123"/>
          </a:xfrm>
          <a:prstGeom prst="rect">
            <a:avLst/>
          </a:prstGeom>
          <a:noFill/>
          <a:ln w="508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253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Google Shape;14;p4">
            <a:extLst>
              <a:ext uri="{FF2B5EF4-FFF2-40B4-BE49-F238E27FC236}">
                <a16:creationId xmlns:a16="http://schemas.microsoft.com/office/drawing/2014/main" id="{695E6FB6-AB42-1999-FFDC-2EB5CBF6D380}"/>
              </a:ext>
            </a:extLst>
          </p:cNvPr>
          <p:cNvSpPr txBox="1">
            <a:spLocks noGrp="1"/>
          </p:cNvSpPr>
          <p:nvPr>
            <p:ph type="body" idx="2" hasCustomPrompt="1"/>
          </p:nvPr>
        </p:nvSpPr>
        <p:spPr>
          <a:xfrm>
            <a:off x="801665" y="4027893"/>
            <a:ext cx="3460369" cy="31119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22000"/>
              <a:buFont typeface="Arial"/>
              <a:buNone/>
              <a:defRPr sz="2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CA" dirty="0"/>
              <a:t>75</a:t>
            </a:r>
            <a:endParaRPr dirty="0"/>
          </a:p>
        </p:txBody>
      </p:sp>
      <p:sp>
        <p:nvSpPr>
          <p:cNvPr id="10" name="Google Shape;15;p4">
            <a:extLst>
              <a:ext uri="{FF2B5EF4-FFF2-40B4-BE49-F238E27FC236}">
                <a16:creationId xmlns:a16="http://schemas.microsoft.com/office/drawing/2014/main" id="{A7679618-A1E5-5315-6DFC-0951067E0A69}"/>
              </a:ext>
            </a:extLst>
          </p:cNvPr>
          <p:cNvSpPr txBox="1"/>
          <p:nvPr userDrawn="1"/>
        </p:nvSpPr>
        <p:spPr>
          <a:xfrm>
            <a:off x="4666743" y="4747364"/>
            <a:ext cx="4076423" cy="17793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1000" b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/100</a:t>
            </a:r>
            <a:endParaRPr sz="11000" b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6;p4">
            <a:extLst>
              <a:ext uri="{FF2B5EF4-FFF2-40B4-BE49-F238E27FC236}">
                <a16:creationId xmlns:a16="http://schemas.microsoft.com/office/drawing/2014/main" id="{29B01C14-6395-159B-F317-BBBBA8F7C08A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83400" y="409582"/>
            <a:ext cx="6443910" cy="869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14288" marR="0" lvl="0" indent="-14288" algn="l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tabLst/>
              <a:defRPr sz="3000" b="1" i="0" u="none" strike="noStrike" cap="none">
                <a:solidFill>
                  <a:schemeClr val="dk1"/>
                </a:solidFill>
                <a:latin typeface="Akkurat Pro" panose="020B0504020101020102" pitchFamily="34" charset="0"/>
                <a:ea typeface="Akkurat Pro" panose="020B0504020101020102" pitchFamily="34" charset="0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ED0CD36-5EAC-0455-0841-03F749F6A526}"/>
              </a:ext>
            </a:extLst>
          </p:cNvPr>
          <p:cNvSpPr txBox="1"/>
          <p:nvPr userDrawn="1"/>
        </p:nvSpPr>
        <p:spPr>
          <a:xfrm>
            <a:off x="7362057" y="556887"/>
            <a:ext cx="2518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i="0" dirty="0">
                <a:solidFill>
                  <a:schemeClr val="tx1"/>
                </a:solidFill>
                <a:effectLst/>
                <a:latin typeface="Akkurat Pro" panose="020B0504020101020102" pitchFamily="34" charset="0"/>
              </a:rPr>
              <a:t>©S&amp;P Global 2026.</a:t>
            </a:r>
            <a:endParaRPr lang="en-US" sz="1800" b="1" dirty="0">
              <a:solidFill>
                <a:schemeClr val="tx1"/>
              </a:solidFill>
              <a:latin typeface="Akkurat Pro" panose="020B0504020101020102" pitchFamily="34" charset="0"/>
            </a:endParaRPr>
          </a:p>
        </p:txBody>
      </p:sp>
      <p:sp>
        <p:nvSpPr>
          <p:cNvPr id="4" name="Google Shape;9;p4">
            <a:extLst>
              <a:ext uri="{FF2B5EF4-FFF2-40B4-BE49-F238E27FC236}">
                <a16:creationId xmlns:a16="http://schemas.microsoft.com/office/drawing/2014/main" id="{73F60BF6-E5FC-A77A-4231-5353D3DF4CBD}"/>
              </a:ext>
            </a:extLst>
          </p:cNvPr>
          <p:cNvSpPr txBox="1"/>
          <p:nvPr userDrawn="1"/>
        </p:nvSpPr>
        <p:spPr>
          <a:xfrm>
            <a:off x="683400" y="1279416"/>
            <a:ext cx="8887610" cy="720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CA" sz="3000" b="0" i="0" u="none" strike="noStrike" cap="none" dirty="0">
                <a:solidFill>
                  <a:schemeClr val="tx1"/>
                </a:solidFill>
                <a:latin typeface="Akkurat Pro" panose="020B0504020101020102" pitchFamily="34" charset="0"/>
                <a:ea typeface="Arial"/>
                <a:cs typeface="Arial"/>
                <a:sym typeface="Arial"/>
              </a:rPr>
              <a:t>Communications Equipment</a:t>
            </a:r>
            <a:endParaRPr lang="en-CA" sz="3000" b="0" dirty="0">
              <a:solidFill>
                <a:schemeClr val="tx1"/>
              </a:solidFill>
              <a:latin typeface="Akkurat Pro" panose="020B0504020101020102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lang="en-CA" sz="3000" b="0" dirty="0">
              <a:solidFill>
                <a:schemeClr val="tx1"/>
              </a:solidFill>
              <a:latin typeface="Akkurat Pro" panose="020B0504020101020102" pitchFamily="34" charset="0"/>
            </a:endParaRPr>
          </a:p>
        </p:txBody>
      </p:sp>
      <p:sp>
        <p:nvSpPr>
          <p:cNvPr id="6" name="Google Shape;9;p4">
            <a:extLst>
              <a:ext uri="{FF2B5EF4-FFF2-40B4-BE49-F238E27FC236}">
                <a16:creationId xmlns:a16="http://schemas.microsoft.com/office/drawing/2014/main" id="{879BDE53-4935-AE8C-E87F-1B9D66A406EC}"/>
              </a:ext>
            </a:extLst>
          </p:cNvPr>
          <p:cNvSpPr txBox="1"/>
          <p:nvPr userDrawn="1"/>
        </p:nvSpPr>
        <p:spPr>
          <a:xfrm>
            <a:off x="682111" y="1926783"/>
            <a:ext cx="9541054" cy="1381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CA" sz="4400" b="1" i="0" u="none" strike="noStrike" cap="none" dirty="0">
                <a:solidFill>
                  <a:schemeClr val="dk1"/>
                </a:solidFill>
                <a:latin typeface="Akkurat Pro" panose="020B0504020101020102" pitchFamily="34" charset="0"/>
                <a:ea typeface="Arial"/>
                <a:cs typeface="Arial"/>
                <a:sym typeface="Arial"/>
              </a:rPr>
              <a:t>Corporate Sustainability Assessment (CSA) Score 2026</a:t>
            </a:r>
            <a:endParaRPr lang="en-US" sz="4400" b="1" dirty="0">
              <a:latin typeface="Akkurat Pro" panose="020B0504020101020102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sz="5000" dirty="0"/>
          </a:p>
        </p:txBody>
      </p:sp>
    </p:spTree>
    <p:extLst>
      <p:ext uri="{BB962C8B-B14F-4D97-AF65-F5344CB8AC3E}">
        <p14:creationId xmlns:p14="http://schemas.microsoft.com/office/powerpoint/2010/main" val="2876544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sinos &amp; Gaming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1">
            <a:extLst>
              <a:ext uri="{FF2B5EF4-FFF2-40B4-BE49-F238E27FC236}">
                <a16:creationId xmlns:a16="http://schemas.microsoft.com/office/drawing/2014/main" id="{13322428-2431-BC83-37A8-7B2320EB1BF3}"/>
              </a:ext>
            </a:extLst>
          </p:cNvPr>
          <p:cNvSpPr txBox="1">
            <a:spLocks/>
          </p:cNvSpPr>
          <p:nvPr userDrawn="1"/>
        </p:nvSpPr>
        <p:spPr>
          <a:xfrm>
            <a:off x="605911" y="7825405"/>
            <a:ext cx="3671623" cy="41795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latin typeface="Akkurat Pro" panose="020B0504020101020102" pitchFamily="34" charset="0"/>
              </a:rPr>
              <a:t>As of</a:t>
            </a:r>
          </a:p>
        </p:txBody>
      </p:sp>
      <p:pic>
        <p:nvPicPr>
          <p:cNvPr id="3" name="Google Shape;8;p4">
            <a:extLst>
              <a:ext uri="{FF2B5EF4-FFF2-40B4-BE49-F238E27FC236}">
                <a16:creationId xmlns:a16="http://schemas.microsoft.com/office/drawing/2014/main" id="{A762F934-360D-2894-31D2-1D2FF9794075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698900" y="9101574"/>
            <a:ext cx="2591417" cy="556098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Google Shape;10;p4">
            <a:extLst>
              <a:ext uri="{FF2B5EF4-FFF2-40B4-BE49-F238E27FC236}">
                <a16:creationId xmlns:a16="http://schemas.microsoft.com/office/drawing/2014/main" id="{687D8C81-C805-48E6-E606-A572BD53A494}"/>
              </a:ext>
            </a:extLst>
          </p:cNvPr>
          <p:cNvSpPr/>
          <p:nvPr userDrawn="1"/>
        </p:nvSpPr>
        <p:spPr>
          <a:xfrm>
            <a:off x="698900" y="3738586"/>
            <a:ext cx="3656123" cy="3656123"/>
          </a:xfrm>
          <a:prstGeom prst="rect">
            <a:avLst/>
          </a:prstGeom>
          <a:noFill/>
          <a:ln w="508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253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Google Shape;14;p4">
            <a:extLst>
              <a:ext uri="{FF2B5EF4-FFF2-40B4-BE49-F238E27FC236}">
                <a16:creationId xmlns:a16="http://schemas.microsoft.com/office/drawing/2014/main" id="{695E6FB6-AB42-1999-FFDC-2EB5CBF6D380}"/>
              </a:ext>
            </a:extLst>
          </p:cNvPr>
          <p:cNvSpPr txBox="1">
            <a:spLocks noGrp="1"/>
          </p:cNvSpPr>
          <p:nvPr>
            <p:ph type="body" idx="2" hasCustomPrompt="1"/>
          </p:nvPr>
        </p:nvSpPr>
        <p:spPr>
          <a:xfrm>
            <a:off x="801665" y="4027893"/>
            <a:ext cx="3460369" cy="31119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22000"/>
              <a:buFont typeface="Arial"/>
              <a:buNone/>
              <a:defRPr sz="2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CA" dirty="0"/>
              <a:t>75</a:t>
            </a:r>
            <a:endParaRPr dirty="0"/>
          </a:p>
        </p:txBody>
      </p:sp>
      <p:sp>
        <p:nvSpPr>
          <p:cNvPr id="10" name="Google Shape;15;p4">
            <a:extLst>
              <a:ext uri="{FF2B5EF4-FFF2-40B4-BE49-F238E27FC236}">
                <a16:creationId xmlns:a16="http://schemas.microsoft.com/office/drawing/2014/main" id="{A7679618-A1E5-5315-6DFC-0951067E0A69}"/>
              </a:ext>
            </a:extLst>
          </p:cNvPr>
          <p:cNvSpPr txBox="1"/>
          <p:nvPr userDrawn="1"/>
        </p:nvSpPr>
        <p:spPr>
          <a:xfrm>
            <a:off x="4666743" y="4747364"/>
            <a:ext cx="4076423" cy="17793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1000" b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/100</a:t>
            </a:r>
            <a:endParaRPr sz="11000" b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6;p4">
            <a:extLst>
              <a:ext uri="{FF2B5EF4-FFF2-40B4-BE49-F238E27FC236}">
                <a16:creationId xmlns:a16="http://schemas.microsoft.com/office/drawing/2014/main" id="{29B01C14-6395-159B-F317-BBBBA8F7C08A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83400" y="409582"/>
            <a:ext cx="6443910" cy="869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14288" marR="0" lvl="0" indent="-14288" algn="l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tabLst/>
              <a:defRPr sz="3000" b="1" i="0" u="none" strike="noStrike" cap="none">
                <a:solidFill>
                  <a:schemeClr val="dk1"/>
                </a:solidFill>
                <a:latin typeface="Akkurat Pro" panose="020B0504020101020102" pitchFamily="34" charset="0"/>
                <a:ea typeface="Akkurat Pro" panose="020B0504020101020102" pitchFamily="34" charset="0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ED0CD36-5EAC-0455-0841-03F749F6A526}"/>
              </a:ext>
            </a:extLst>
          </p:cNvPr>
          <p:cNvSpPr txBox="1"/>
          <p:nvPr userDrawn="1"/>
        </p:nvSpPr>
        <p:spPr>
          <a:xfrm>
            <a:off x="7362057" y="556887"/>
            <a:ext cx="2518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i="0" dirty="0">
                <a:solidFill>
                  <a:schemeClr val="tx1"/>
                </a:solidFill>
                <a:effectLst/>
                <a:latin typeface="Akkurat Pro" panose="020B0504020101020102" pitchFamily="34" charset="0"/>
              </a:rPr>
              <a:t>©S&amp;P Global 2026.</a:t>
            </a:r>
            <a:endParaRPr lang="en-US" sz="1800" b="1" dirty="0">
              <a:solidFill>
                <a:schemeClr val="tx1"/>
              </a:solidFill>
              <a:latin typeface="Akkurat Pro" panose="020B0504020101020102" pitchFamily="34" charset="0"/>
            </a:endParaRPr>
          </a:p>
        </p:txBody>
      </p:sp>
      <p:sp>
        <p:nvSpPr>
          <p:cNvPr id="4" name="Google Shape;9;p4">
            <a:extLst>
              <a:ext uri="{FF2B5EF4-FFF2-40B4-BE49-F238E27FC236}">
                <a16:creationId xmlns:a16="http://schemas.microsoft.com/office/drawing/2014/main" id="{73F60BF6-E5FC-A77A-4231-5353D3DF4CBD}"/>
              </a:ext>
            </a:extLst>
          </p:cNvPr>
          <p:cNvSpPr txBox="1"/>
          <p:nvPr userDrawn="1"/>
        </p:nvSpPr>
        <p:spPr>
          <a:xfrm>
            <a:off x="683400" y="1279416"/>
            <a:ext cx="8887610" cy="720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CA" sz="3000" b="0" i="0" u="none" strike="noStrike" cap="none" dirty="0">
                <a:solidFill>
                  <a:schemeClr val="tx1"/>
                </a:solidFill>
                <a:latin typeface="Akkurat Pro" panose="020B0504020101020102" pitchFamily="34" charset="0"/>
                <a:ea typeface="Arial"/>
                <a:cs typeface="Arial"/>
                <a:sym typeface="Arial"/>
              </a:rPr>
              <a:t>Casinos &amp; Gaming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lang="en-CA" sz="3000" b="0" dirty="0">
              <a:solidFill>
                <a:schemeClr val="tx1"/>
              </a:solidFill>
              <a:latin typeface="Akkurat Pro" panose="020B0504020101020102" pitchFamily="34" charset="0"/>
            </a:endParaRPr>
          </a:p>
        </p:txBody>
      </p:sp>
      <p:sp>
        <p:nvSpPr>
          <p:cNvPr id="6" name="Google Shape;9;p4">
            <a:extLst>
              <a:ext uri="{FF2B5EF4-FFF2-40B4-BE49-F238E27FC236}">
                <a16:creationId xmlns:a16="http://schemas.microsoft.com/office/drawing/2014/main" id="{5242A19E-33FA-A2A5-20D6-7AB9BEF68732}"/>
              </a:ext>
            </a:extLst>
          </p:cNvPr>
          <p:cNvSpPr txBox="1"/>
          <p:nvPr userDrawn="1"/>
        </p:nvSpPr>
        <p:spPr>
          <a:xfrm>
            <a:off x="682111" y="1926783"/>
            <a:ext cx="9541054" cy="1381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CA" sz="4400" b="1" i="0" u="none" strike="noStrike" cap="none" dirty="0">
                <a:solidFill>
                  <a:schemeClr val="dk1"/>
                </a:solidFill>
                <a:latin typeface="Akkurat Pro" panose="020B0504020101020102" pitchFamily="34" charset="0"/>
                <a:ea typeface="Arial"/>
                <a:cs typeface="Arial"/>
                <a:sym typeface="Arial"/>
              </a:rPr>
              <a:t>Corporate Sustainability Assessment (CSA) Score 2026</a:t>
            </a:r>
            <a:endParaRPr lang="en-US" sz="4400" b="1" dirty="0">
              <a:latin typeface="Akkurat Pro" panose="020B0504020101020102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sz="5000" dirty="0"/>
          </a:p>
        </p:txBody>
      </p:sp>
    </p:spTree>
    <p:extLst>
      <p:ext uri="{BB962C8B-B14F-4D97-AF65-F5344CB8AC3E}">
        <p14:creationId xmlns:p14="http://schemas.microsoft.com/office/powerpoint/2010/main" val="11957120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al &amp; Consumable Fuels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1">
            <a:extLst>
              <a:ext uri="{FF2B5EF4-FFF2-40B4-BE49-F238E27FC236}">
                <a16:creationId xmlns:a16="http://schemas.microsoft.com/office/drawing/2014/main" id="{13322428-2431-BC83-37A8-7B2320EB1BF3}"/>
              </a:ext>
            </a:extLst>
          </p:cNvPr>
          <p:cNvSpPr txBox="1">
            <a:spLocks/>
          </p:cNvSpPr>
          <p:nvPr userDrawn="1"/>
        </p:nvSpPr>
        <p:spPr>
          <a:xfrm>
            <a:off x="605911" y="7825405"/>
            <a:ext cx="3671623" cy="41795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latin typeface="Akkurat Pro" panose="020B0504020101020102" pitchFamily="34" charset="0"/>
              </a:rPr>
              <a:t>As of</a:t>
            </a:r>
          </a:p>
        </p:txBody>
      </p:sp>
      <p:pic>
        <p:nvPicPr>
          <p:cNvPr id="3" name="Google Shape;8;p4">
            <a:extLst>
              <a:ext uri="{FF2B5EF4-FFF2-40B4-BE49-F238E27FC236}">
                <a16:creationId xmlns:a16="http://schemas.microsoft.com/office/drawing/2014/main" id="{A762F934-360D-2894-31D2-1D2FF9794075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698900" y="9101574"/>
            <a:ext cx="2591417" cy="556098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Google Shape;10;p4">
            <a:extLst>
              <a:ext uri="{FF2B5EF4-FFF2-40B4-BE49-F238E27FC236}">
                <a16:creationId xmlns:a16="http://schemas.microsoft.com/office/drawing/2014/main" id="{687D8C81-C805-48E6-E606-A572BD53A494}"/>
              </a:ext>
            </a:extLst>
          </p:cNvPr>
          <p:cNvSpPr/>
          <p:nvPr userDrawn="1"/>
        </p:nvSpPr>
        <p:spPr>
          <a:xfrm>
            <a:off x="698900" y="3738586"/>
            <a:ext cx="3656123" cy="3656123"/>
          </a:xfrm>
          <a:prstGeom prst="rect">
            <a:avLst/>
          </a:prstGeom>
          <a:noFill/>
          <a:ln w="508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253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Google Shape;14;p4">
            <a:extLst>
              <a:ext uri="{FF2B5EF4-FFF2-40B4-BE49-F238E27FC236}">
                <a16:creationId xmlns:a16="http://schemas.microsoft.com/office/drawing/2014/main" id="{695E6FB6-AB42-1999-FFDC-2EB5CBF6D380}"/>
              </a:ext>
            </a:extLst>
          </p:cNvPr>
          <p:cNvSpPr txBox="1">
            <a:spLocks noGrp="1"/>
          </p:cNvSpPr>
          <p:nvPr>
            <p:ph type="body" idx="2" hasCustomPrompt="1"/>
          </p:nvPr>
        </p:nvSpPr>
        <p:spPr>
          <a:xfrm>
            <a:off x="801665" y="4027893"/>
            <a:ext cx="3460369" cy="31119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22000"/>
              <a:buFont typeface="Arial"/>
              <a:buNone/>
              <a:defRPr sz="2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CA" dirty="0"/>
              <a:t>75</a:t>
            </a:r>
            <a:endParaRPr dirty="0"/>
          </a:p>
        </p:txBody>
      </p:sp>
      <p:sp>
        <p:nvSpPr>
          <p:cNvPr id="10" name="Google Shape;15;p4">
            <a:extLst>
              <a:ext uri="{FF2B5EF4-FFF2-40B4-BE49-F238E27FC236}">
                <a16:creationId xmlns:a16="http://schemas.microsoft.com/office/drawing/2014/main" id="{A7679618-A1E5-5315-6DFC-0951067E0A69}"/>
              </a:ext>
            </a:extLst>
          </p:cNvPr>
          <p:cNvSpPr txBox="1"/>
          <p:nvPr userDrawn="1"/>
        </p:nvSpPr>
        <p:spPr>
          <a:xfrm>
            <a:off x="4666743" y="4747364"/>
            <a:ext cx="4076423" cy="17793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1000" b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/100</a:t>
            </a:r>
            <a:endParaRPr sz="11000" b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6;p4">
            <a:extLst>
              <a:ext uri="{FF2B5EF4-FFF2-40B4-BE49-F238E27FC236}">
                <a16:creationId xmlns:a16="http://schemas.microsoft.com/office/drawing/2014/main" id="{29B01C14-6395-159B-F317-BBBBA8F7C08A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83400" y="409582"/>
            <a:ext cx="6443910" cy="869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14288" marR="0" lvl="0" indent="-14288" algn="l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tabLst/>
              <a:defRPr sz="3000" b="1" i="0" u="none" strike="noStrike" cap="none">
                <a:solidFill>
                  <a:schemeClr val="dk1"/>
                </a:solidFill>
                <a:latin typeface="Akkurat Pro" panose="020B0504020101020102" pitchFamily="34" charset="0"/>
                <a:ea typeface="Akkurat Pro" panose="020B0504020101020102" pitchFamily="34" charset="0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ED0CD36-5EAC-0455-0841-03F749F6A526}"/>
              </a:ext>
            </a:extLst>
          </p:cNvPr>
          <p:cNvSpPr txBox="1"/>
          <p:nvPr userDrawn="1"/>
        </p:nvSpPr>
        <p:spPr>
          <a:xfrm>
            <a:off x="7362057" y="556887"/>
            <a:ext cx="2518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i="0" dirty="0">
                <a:solidFill>
                  <a:schemeClr val="tx1"/>
                </a:solidFill>
                <a:effectLst/>
                <a:latin typeface="Akkurat Pro" panose="020B0504020101020102" pitchFamily="34" charset="0"/>
              </a:rPr>
              <a:t>©S&amp;P Global 2026.</a:t>
            </a:r>
            <a:endParaRPr lang="en-US" sz="1800" b="1" dirty="0">
              <a:solidFill>
                <a:schemeClr val="tx1"/>
              </a:solidFill>
              <a:latin typeface="Akkurat Pro" panose="020B0504020101020102" pitchFamily="34" charset="0"/>
            </a:endParaRPr>
          </a:p>
        </p:txBody>
      </p:sp>
      <p:sp>
        <p:nvSpPr>
          <p:cNvPr id="4" name="Google Shape;9;p4">
            <a:extLst>
              <a:ext uri="{FF2B5EF4-FFF2-40B4-BE49-F238E27FC236}">
                <a16:creationId xmlns:a16="http://schemas.microsoft.com/office/drawing/2014/main" id="{73F60BF6-E5FC-A77A-4231-5353D3DF4CBD}"/>
              </a:ext>
            </a:extLst>
          </p:cNvPr>
          <p:cNvSpPr txBox="1"/>
          <p:nvPr userDrawn="1"/>
        </p:nvSpPr>
        <p:spPr>
          <a:xfrm>
            <a:off x="683400" y="1279416"/>
            <a:ext cx="8887610" cy="720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3000" b="0" i="0" u="none" strike="noStrike" cap="none" dirty="0">
                <a:solidFill>
                  <a:schemeClr val="tx1"/>
                </a:solidFill>
                <a:latin typeface="Akkurat Pro" panose="020B0504020101020102" pitchFamily="34" charset="0"/>
                <a:ea typeface="Arial"/>
                <a:cs typeface="Arial"/>
                <a:sym typeface="Arial"/>
              </a:rPr>
              <a:t>Coal &amp; Consumable Fuels</a:t>
            </a:r>
            <a:endParaRPr lang="en-CA" sz="3000" b="0" dirty="0">
              <a:solidFill>
                <a:schemeClr val="tx1"/>
              </a:solidFill>
              <a:latin typeface="Akkurat Pro" panose="020B0504020101020102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lang="en-CA" sz="3000" b="0" dirty="0">
              <a:solidFill>
                <a:schemeClr val="tx1"/>
              </a:solidFill>
              <a:latin typeface="Akkurat Pro" panose="020B0504020101020102" pitchFamily="34" charset="0"/>
            </a:endParaRPr>
          </a:p>
        </p:txBody>
      </p:sp>
      <p:sp>
        <p:nvSpPr>
          <p:cNvPr id="6" name="Google Shape;9;p4">
            <a:extLst>
              <a:ext uri="{FF2B5EF4-FFF2-40B4-BE49-F238E27FC236}">
                <a16:creationId xmlns:a16="http://schemas.microsoft.com/office/drawing/2014/main" id="{9BD87898-629B-7733-52C5-CF91B663EE44}"/>
              </a:ext>
            </a:extLst>
          </p:cNvPr>
          <p:cNvSpPr txBox="1"/>
          <p:nvPr userDrawn="1"/>
        </p:nvSpPr>
        <p:spPr>
          <a:xfrm>
            <a:off x="682111" y="1926783"/>
            <a:ext cx="9541054" cy="1381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CA" sz="4400" b="1" i="0" u="none" strike="noStrike" cap="none" dirty="0">
                <a:solidFill>
                  <a:schemeClr val="dk1"/>
                </a:solidFill>
                <a:latin typeface="Akkurat Pro" panose="020B0504020101020102" pitchFamily="34" charset="0"/>
                <a:ea typeface="Arial"/>
                <a:cs typeface="Arial"/>
                <a:sym typeface="Arial"/>
              </a:rPr>
              <a:t>Corporate Sustainability Assessment (CSA) Score 2026</a:t>
            </a:r>
            <a:endParaRPr lang="en-US" sz="4400" b="1" dirty="0">
              <a:latin typeface="Akkurat Pro" panose="020B0504020101020102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sz="5000" dirty="0"/>
          </a:p>
        </p:txBody>
      </p:sp>
    </p:spTree>
    <p:extLst>
      <p:ext uri="{BB962C8B-B14F-4D97-AF65-F5344CB8AC3E}">
        <p14:creationId xmlns:p14="http://schemas.microsoft.com/office/powerpoint/2010/main" val="33861967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struction Materials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1">
            <a:extLst>
              <a:ext uri="{FF2B5EF4-FFF2-40B4-BE49-F238E27FC236}">
                <a16:creationId xmlns:a16="http://schemas.microsoft.com/office/drawing/2014/main" id="{13322428-2431-BC83-37A8-7B2320EB1BF3}"/>
              </a:ext>
            </a:extLst>
          </p:cNvPr>
          <p:cNvSpPr txBox="1">
            <a:spLocks/>
          </p:cNvSpPr>
          <p:nvPr userDrawn="1"/>
        </p:nvSpPr>
        <p:spPr>
          <a:xfrm>
            <a:off x="605911" y="7825405"/>
            <a:ext cx="3671623" cy="41795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latin typeface="Akkurat Pro" panose="020B0504020101020102" pitchFamily="34" charset="0"/>
              </a:rPr>
              <a:t>As of</a:t>
            </a:r>
          </a:p>
        </p:txBody>
      </p:sp>
      <p:pic>
        <p:nvPicPr>
          <p:cNvPr id="3" name="Google Shape;8;p4">
            <a:extLst>
              <a:ext uri="{FF2B5EF4-FFF2-40B4-BE49-F238E27FC236}">
                <a16:creationId xmlns:a16="http://schemas.microsoft.com/office/drawing/2014/main" id="{A762F934-360D-2894-31D2-1D2FF9794075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698900" y="9101574"/>
            <a:ext cx="2591417" cy="556098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Google Shape;10;p4">
            <a:extLst>
              <a:ext uri="{FF2B5EF4-FFF2-40B4-BE49-F238E27FC236}">
                <a16:creationId xmlns:a16="http://schemas.microsoft.com/office/drawing/2014/main" id="{687D8C81-C805-48E6-E606-A572BD53A494}"/>
              </a:ext>
            </a:extLst>
          </p:cNvPr>
          <p:cNvSpPr/>
          <p:nvPr userDrawn="1"/>
        </p:nvSpPr>
        <p:spPr>
          <a:xfrm>
            <a:off x="698900" y="3738586"/>
            <a:ext cx="3656123" cy="3656123"/>
          </a:xfrm>
          <a:prstGeom prst="rect">
            <a:avLst/>
          </a:prstGeom>
          <a:noFill/>
          <a:ln w="508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253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Google Shape;14;p4">
            <a:extLst>
              <a:ext uri="{FF2B5EF4-FFF2-40B4-BE49-F238E27FC236}">
                <a16:creationId xmlns:a16="http://schemas.microsoft.com/office/drawing/2014/main" id="{695E6FB6-AB42-1999-FFDC-2EB5CBF6D380}"/>
              </a:ext>
            </a:extLst>
          </p:cNvPr>
          <p:cNvSpPr txBox="1">
            <a:spLocks noGrp="1"/>
          </p:cNvSpPr>
          <p:nvPr>
            <p:ph type="body" idx="2" hasCustomPrompt="1"/>
          </p:nvPr>
        </p:nvSpPr>
        <p:spPr>
          <a:xfrm>
            <a:off x="801665" y="4027893"/>
            <a:ext cx="3460369" cy="31119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22000"/>
              <a:buFont typeface="Arial"/>
              <a:buNone/>
              <a:defRPr sz="2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CA" dirty="0"/>
              <a:t>75</a:t>
            </a:r>
            <a:endParaRPr dirty="0"/>
          </a:p>
        </p:txBody>
      </p:sp>
      <p:sp>
        <p:nvSpPr>
          <p:cNvPr id="10" name="Google Shape;15;p4">
            <a:extLst>
              <a:ext uri="{FF2B5EF4-FFF2-40B4-BE49-F238E27FC236}">
                <a16:creationId xmlns:a16="http://schemas.microsoft.com/office/drawing/2014/main" id="{A7679618-A1E5-5315-6DFC-0951067E0A69}"/>
              </a:ext>
            </a:extLst>
          </p:cNvPr>
          <p:cNvSpPr txBox="1"/>
          <p:nvPr userDrawn="1"/>
        </p:nvSpPr>
        <p:spPr>
          <a:xfrm>
            <a:off x="4666743" y="4747364"/>
            <a:ext cx="4076423" cy="17793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1000" b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/100</a:t>
            </a:r>
            <a:endParaRPr sz="11000" b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6;p4">
            <a:extLst>
              <a:ext uri="{FF2B5EF4-FFF2-40B4-BE49-F238E27FC236}">
                <a16:creationId xmlns:a16="http://schemas.microsoft.com/office/drawing/2014/main" id="{29B01C14-6395-159B-F317-BBBBA8F7C08A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83400" y="409582"/>
            <a:ext cx="6443910" cy="869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14288" marR="0" lvl="0" indent="-14288" algn="l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tabLst/>
              <a:defRPr sz="3000" b="1" i="0" u="none" strike="noStrike" cap="none">
                <a:solidFill>
                  <a:schemeClr val="dk1"/>
                </a:solidFill>
                <a:latin typeface="Akkurat Pro" panose="020B0504020101020102" pitchFamily="34" charset="0"/>
                <a:ea typeface="Akkurat Pro" panose="020B0504020101020102" pitchFamily="34" charset="0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ED0CD36-5EAC-0455-0841-03F749F6A526}"/>
              </a:ext>
            </a:extLst>
          </p:cNvPr>
          <p:cNvSpPr txBox="1"/>
          <p:nvPr userDrawn="1"/>
        </p:nvSpPr>
        <p:spPr>
          <a:xfrm>
            <a:off x="7362057" y="556887"/>
            <a:ext cx="2518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i="0" dirty="0">
                <a:solidFill>
                  <a:schemeClr val="tx1"/>
                </a:solidFill>
                <a:effectLst/>
                <a:latin typeface="Akkurat Pro" panose="020B0504020101020102" pitchFamily="34" charset="0"/>
              </a:rPr>
              <a:t>©S&amp;P Global 2026.</a:t>
            </a:r>
            <a:endParaRPr lang="en-US" sz="1800" b="1" dirty="0">
              <a:solidFill>
                <a:schemeClr val="tx1"/>
              </a:solidFill>
              <a:latin typeface="Akkurat Pro" panose="020B0504020101020102" pitchFamily="34" charset="0"/>
            </a:endParaRPr>
          </a:p>
        </p:txBody>
      </p:sp>
      <p:sp>
        <p:nvSpPr>
          <p:cNvPr id="4" name="Google Shape;9;p4">
            <a:extLst>
              <a:ext uri="{FF2B5EF4-FFF2-40B4-BE49-F238E27FC236}">
                <a16:creationId xmlns:a16="http://schemas.microsoft.com/office/drawing/2014/main" id="{73F60BF6-E5FC-A77A-4231-5353D3DF4CBD}"/>
              </a:ext>
            </a:extLst>
          </p:cNvPr>
          <p:cNvSpPr txBox="1"/>
          <p:nvPr userDrawn="1"/>
        </p:nvSpPr>
        <p:spPr>
          <a:xfrm>
            <a:off x="683400" y="1279416"/>
            <a:ext cx="8887610" cy="720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3000" b="0" i="0" u="none" strike="noStrike" cap="none" dirty="0">
                <a:solidFill>
                  <a:schemeClr val="tx1"/>
                </a:solidFill>
                <a:latin typeface="Akkurat Pro" panose="020B0504020101020102" pitchFamily="34" charset="0"/>
                <a:ea typeface="Arial"/>
                <a:cs typeface="Arial"/>
                <a:sym typeface="Arial"/>
              </a:rPr>
              <a:t>Construction Materials</a:t>
            </a:r>
            <a:endParaRPr lang="en-CA" sz="3000" b="0" dirty="0">
              <a:solidFill>
                <a:schemeClr val="tx1"/>
              </a:solidFill>
              <a:latin typeface="Akkurat Pro" panose="020B0504020101020102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lang="en-CA" sz="3000" b="0" dirty="0">
              <a:solidFill>
                <a:schemeClr val="tx1"/>
              </a:solidFill>
              <a:latin typeface="Akkurat Pro" panose="020B0504020101020102" pitchFamily="34" charset="0"/>
            </a:endParaRPr>
          </a:p>
        </p:txBody>
      </p:sp>
      <p:sp>
        <p:nvSpPr>
          <p:cNvPr id="6" name="Google Shape;9;p4">
            <a:extLst>
              <a:ext uri="{FF2B5EF4-FFF2-40B4-BE49-F238E27FC236}">
                <a16:creationId xmlns:a16="http://schemas.microsoft.com/office/drawing/2014/main" id="{7EE875DA-8281-EAEB-DBF5-CF2DFBEA5990}"/>
              </a:ext>
            </a:extLst>
          </p:cNvPr>
          <p:cNvSpPr txBox="1"/>
          <p:nvPr userDrawn="1"/>
        </p:nvSpPr>
        <p:spPr>
          <a:xfrm>
            <a:off x="682111" y="1926783"/>
            <a:ext cx="9541054" cy="1381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CA" sz="4400" b="1" i="0" u="none" strike="noStrike" cap="none" dirty="0">
                <a:solidFill>
                  <a:schemeClr val="dk1"/>
                </a:solidFill>
                <a:latin typeface="Akkurat Pro" panose="020B0504020101020102" pitchFamily="34" charset="0"/>
                <a:ea typeface="Arial"/>
                <a:cs typeface="Arial"/>
                <a:sym typeface="Arial"/>
              </a:rPr>
              <a:t>Corporate Sustainability Assessment (CSA) Score 2026</a:t>
            </a:r>
            <a:endParaRPr lang="en-US" sz="4400" b="1" dirty="0">
              <a:latin typeface="Akkurat Pro" panose="020B0504020101020102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sz="5000" dirty="0"/>
          </a:p>
        </p:txBody>
      </p:sp>
    </p:spTree>
    <p:extLst>
      <p:ext uri="{BB962C8B-B14F-4D97-AF65-F5344CB8AC3E}">
        <p14:creationId xmlns:p14="http://schemas.microsoft.com/office/powerpoint/2010/main" val="971442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struction &amp; Engineering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1">
            <a:extLst>
              <a:ext uri="{FF2B5EF4-FFF2-40B4-BE49-F238E27FC236}">
                <a16:creationId xmlns:a16="http://schemas.microsoft.com/office/drawing/2014/main" id="{13322428-2431-BC83-37A8-7B2320EB1BF3}"/>
              </a:ext>
            </a:extLst>
          </p:cNvPr>
          <p:cNvSpPr txBox="1">
            <a:spLocks/>
          </p:cNvSpPr>
          <p:nvPr userDrawn="1"/>
        </p:nvSpPr>
        <p:spPr>
          <a:xfrm>
            <a:off x="605911" y="7825405"/>
            <a:ext cx="3671623" cy="41795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latin typeface="Akkurat Pro" panose="020B0504020101020102" pitchFamily="34" charset="0"/>
              </a:rPr>
              <a:t>As of</a:t>
            </a:r>
          </a:p>
        </p:txBody>
      </p:sp>
      <p:pic>
        <p:nvPicPr>
          <p:cNvPr id="3" name="Google Shape;8;p4">
            <a:extLst>
              <a:ext uri="{FF2B5EF4-FFF2-40B4-BE49-F238E27FC236}">
                <a16:creationId xmlns:a16="http://schemas.microsoft.com/office/drawing/2014/main" id="{A762F934-360D-2894-31D2-1D2FF9794075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698900" y="9101574"/>
            <a:ext cx="2591417" cy="556098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Google Shape;10;p4">
            <a:extLst>
              <a:ext uri="{FF2B5EF4-FFF2-40B4-BE49-F238E27FC236}">
                <a16:creationId xmlns:a16="http://schemas.microsoft.com/office/drawing/2014/main" id="{687D8C81-C805-48E6-E606-A572BD53A494}"/>
              </a:ext>
            </a:extLst>
          </p:cNvPr>
          <p:cNvSpPr/>
          <p:nvPr userDrawn="1"/>
        </p:nvSpPr>
        <p:spPr>
          <a:xfrm>
            <a:off x="698900" y="3738586"/>
            <a:ext cx="3656123" cy="3656123"/>
          </a:xfrm>
          <a:prstGeom prst="rect">
            <a:avLst/>
          </a:prstGeom>
          <a:noFill/>
          <a:ln w="508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253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Google Shape;14;p4">
            <a:extLst>
              <a:ext uri="{FF2B5EF4-FFF2-40B4-BE49-F238E27FC236}">
                <a16:creationId xmlns:a16="http://schemas.microsoft.com/office/drawing/2014/main" id="{695E6FB6-AB42-1999-FFDC-2EB5CBF6D380}"/>
              </a:ext>
            </a:extLst>
          </p:cNvPr>
          <p:cNvSpPr txBox="1">
            <a:spLocks noGrp="1"/>
          </p:cNvSpPr>
          <p:nvPr>
            <p:ph type="body" idx="2" hasCustomPrompt="1"/>
          </p:nvPr>
        </p:nvSpPr>
        <p:spPr>
          <a:xfrm>
            <a:off x="801665" y="4027893"/>
            <a:ext cx="3460369" cy="31119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22000"/>
              <a:buFont typeface="Arial"/>
              <a:buNone/>
              <a:defRPr sz="2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CA" dirty="0"/>
              <a:t>75</a:t>
            </a:r>
            <a:endParaRPr dirty="0"/>
          </a:p>
        </p:txBody>
      </p:sp>
      <p:sp>
        <p:nvSpPr>
          <p:cNvPr id="10" name="Google Shape;15;p4">
            <a:extLst>
              <a:ext uri="{FF2B5EF4-FFF2-40B4-BE49-F238E27FC236}">
                <a16:creationId xmlns:a16="http://schemas.microsoft.com/office/drawing/2014/main" id="{A7679618-A1E5-5315-6DFC-0951067E0A69}"/>
              </a:ext>
            </a:extLst>
          </p:cNvPr>
          <p:cNvSpPr txBox="1"/>
          <p:nvPr userDrawn="1"/>
        </p:nvSpPr>
        <p:spPr>
          <a:xfrm>
            <a:off x="4666743" y="4747364"/>
            <a:ext cx="4076423" cy="17793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1000" b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/100</a:t>
            </a:r>
            <a:endParaRPr sz="11000" b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6;p4">
            <a:extLst>
              <a:ext uri="{FF2B5EF4-FFF2-40B4-BE49-F238E27FC236}">
                <a16:creationId xmlns:a16="http://schemas.microsoft.com/office/drawing/2014/main" id="{29B01C14-6395-159B-F317-BBBBA8F7C08A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83400" y="409582"/>
            <a:ext cx="6443910" cy="869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14288" marR="0" lvl="0" indent="-14288" algn="l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tabLst/>
              <a:defRPr sz="3000" b="1" i="0" u="none" strike="noStrike" cap="none">
                <a:solidFill>
                  <a:schemeClr val="dk1"/>
                </a:solidFill>
                <a:latin typeface="Akkurat Pro" panose="020B0504020101020102" pitchFamily="34" charset="0"/>
                <a:ea typeface="Akkurat Pro" panose="020B0504020101020102" pitchFamily="34" charset="0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ED0CD36-5EAC-0455-0841-03F749F6A526}"/>
              </a:ext>
            </a:extLst>
          </p:cNvPr>
          <p:cNvSpPr txBox="1"/>
          <p:nvPr userDrawn="1"/>
        </p:nvSpPr>
        <p:spPr>
          <a:xfrm>
            <a:off x="7362057" y="556887"/>
            <a:ext cx="2518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i="0" dirty="0">
                <a:solidFill>
                  <a:schemeClr val="tx1"/>
                </a:solidFill>
                <a:effectLst/>
                <a:latin typeface="Akkurat Pro" panose="020B0504020101020102" pitchFamily="34" charset="0"/>
              </a:rPr>
              <a:t>©S&amp;P Global 2026.</a:t>
            </a:r>
            <a:endParaRPr lang="en-US" sz="1800" b="1" dirty="0">
              <a:solidFill>
                <a:schemeClr val="tx1"/>
              </a:solidFill>
              <a:latin typeface="Akkurat Pro" panose="020B0504020101020102" pitchFamily="34" charset="0"/>
            </a:endParaRPr>
          </a:p>
        </p:txBody>
      </p:sp>
      <p:sp>
        <p:nvSpPr>
          <p:cNvPr id="4" name="Google Shape;9;p4">
            <a:extLst>
              <a:ext uri="{FF2B5EF4-FFF2-40B4-BE49-F238E27FC236}">
                <a16:creationId xmlns:a16="http://schemas.microsoft.com/office/drawing/2014/main" id="{73F60BF6-E5FC-A77A-4231-5353D3DF4CBD}"/>
              </a:ext>
            </a:extLst>
          </p:cNvPr>
          <p:cNvSpPr txBox="1"/>
          <p:nvPr userDrawn="1"/>
        </p:nvSpPr>
        <p:spPr>
          <a:xfrm>
            <a:off x="683400" y="1279416"/>
            <a:ext cx="8887610" cy="720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3000" b="0" i="0" u="none" strike="noStrike" cap="none" dirty="0">
                <a:solidFill>
                  <a:schemeClr val="tx1"/>
                </a:solidFill>
                <a:latin typeface="Akkurat Pro" panose="020B0504020101020102" pitchFamily="34" charset="0"/>
                <a:ea typeface="Arial"/>
                <a:cs typeface="Arial"/>
                <a:sym typeface="Arial"/>
              </a:rPr>
              <a:t>Construction &amp; Engineering</a:t>
            </a:r>
            <a:endParaRPr lang="en-CA" sz="3000" b="0" dirty="0">
              <a:solidFill>
                <a:schemeClr val="tx1"/>
              </a:solidFill>
              <a:latin typeface="Akkurat Pro" panose="020B0504020101020102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lang="en-CA" sz="3000" b="0" dirty="0">
              <a:solidFill>
                <a:schemeClr val="tx1"/>
              </a:solidFill>
              <a:latin typeface="Akkurat Pro" panose="020B0504020101020102" pitchFamily="34" charset="0"/>
            </a:endParaRPr>
          </a:p>
        </p:txBody>
      </p:sp>
      <p:sp>
        <p:nvSpPr>
          <p:cNvPr id="6" name="Google Shape;9;p4">
            <a:extLst>
              <a:ext uri="{FF2B5EF4-FFF2-40B4-BE49-F238E27FC236}">
                <a16:creationId xmlns:a16="http://schemas.microsoft.com/office/drawing/2014/main" id="{0DDB6DA5-564E-8505-F766-D9F7961FB84D}"/>
              </a:ext>
            </a:extLst>
          </p:cNvPr>
          <p:cNvSpPr txBox="1"/>
          <p:nvPr userDrawn="1"/>
        </p:nvSpPr>
        <p:spPr>
          <a:xfrm>
            <a:off x="682111" y="1926783"/>
            <a:ext cx="9541054" cy="1381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CA" sz="4400" b="1" i="0" u="none" strike="noStrike" cap="none" dirty="0">
                <a:solidFill>
                  <a:schemeClr val="dk1"/>
                </a:solidFill>
                <a:latin typeface="Akkurat Pro" panose="020B0504020101020102" pitchFamily="34" charset="0"/>
                <a:ea typeface="Arial"/>
                <a:cs typeface="Arial"/>
                <a:sym typeface="Arial"/>
              </a:rPr>
              <a:t>Corporate Sustainability Assessment (CSA) Score 2026</a:t>
            </a:r>
            <a:endParaRPr lang="en-US" sz="4400" b="1" dirty="0">
              <a:latin typeface="Akkurat Pro" panose="020B0504020101020102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sz="5000" dirty="0"/>
          </a:p>
        </p:txBody>
      </p:sp>
    </p:spTree>
    <p:extLst>
      <p:ext uri="{BB962C8B-B14F-4D97-AF65-F5344CB8AC3E}">
        <p14:creationId xmlns:p14="http://schemas.microsoft.com/office/powerpoint/2010/main" val="39714728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ersonal Products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1">
            <a:extLst>
              <a:ext uri="{FF2B5EF4-FFF2-40B4-BE49-F238E27FC236}">
                <a16:creationId xmlns:a16="http://schemas.microsoft.com/office/drawing/2014/main" id="{13322428-2431-BC83-37A8-7B2320EB1BF3}"/>
              </a:ext>
            </a:extLst>
          </p:cNvPr>
          <p:cNvSpPr txBox="1">
            <a:spLocks/>
          </p:cNvSpPr>
          <p:nvPr userDrawn="1"/>
        </p:nvSpPr>
        <p:spPr>
          <a:xfrm>
            <a:off x="605911" y="7825405"/>
            <a:ext cx="3671623" cy="41795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latin typeface="Akkurat Pro" panose="020B0504020101020102" pitchFamily="34" charset="0"/>
              </a:rPr>
              <a:t>As of</a:t>
            </a:r>
          </a:p>
        </p:txBody>
      </p:sp>
      <p:pic>
        <p:nvPicPr>
          <p:cNvPr id="3" name="Google Shape;8;p4">
            <a:extLst>
              <a:ext uri="{FF2B5EF4-FFF2-40B4-BE49-F238E27FC236}">
                <a16:creationId xmlns:a16="http://schemas.microsoft.com/office/drawing/2014/main" id="{A762F934-360D-2894-31D2-1D2FF9794075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698900" y="9101574"/>
            <a:ext cx="2591417" cy="556098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Google Shape;10;p4">
            <a:extLst>
              <a:ext uri="{FF2B5EF4-FFF2-40B4-BE49-F238E27FC236}">
                <a16:creationId xmlns:a16="http://schemas.microsoft.com/office/drawing/2014/main" id="{687D8C81-C805-48E6-E606-A572BD53A494}"/>
              </a:ext>
            </a:extLst>
          </p:cNvPr>
          <p:cNvSpPr/>
          <p:nvPr userDrawn="1"/>
        </p:nvSpPr>
        <p:spPr>
          <a:xfrm>
            <a:off x="698900" y="3738586"/>
            <a:ext cx="3656123" cy="3656123"/>
          </a:xfrm>
          <a:prstGeom prst="rect">
            <a:avLst/>
          </a:prstGeom>
          <a:noFill/>
          <a:ln w="508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253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Google Shape;14;p4">
            <a:extLst>
              <a:ext uri="{FF2B5EF4-FFF2-40B4-BE49-F238E27FC236}">
                <a16:creationId xmlns:a16="http://schemas.microsoft.com/office/drawing/2014/main" id="{695E6FB6-AB42-1999-FFDC-2EB5CBF6D380}"/>
              </a:ext>
            </a:extLst>
          </p:cNvPr>
          <p:cNvSpPr txBox="1">
            <a:spLocks noGrp="1"/>
          </p:cNvSpPr>
          <p:nvPr>
            <p:ph type="body" idx="2" hasCustomPrompt="1"/>
          </p:nvPr>
        </p:nvSpPr>
        <p:spPr>
          <a:xfrm>
            <a:off x="801665" y="4027893"/>
            <a:ext cx="3460369" cy="31119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22000"/>
              <a:buFont typeface="Arial"/>
              <a:buNone/>
              <a:defRPr sz="2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CA" dirty="0"/>
              <a:t>75</a:t>
            </a:r>
            <a:endParaRPr dirty="0"/>
          </a:p>
        </p:txBody>
      </p:sp>
      <p:sp>
        <p:nvSpPr>
          <p:cNvPr id="10" name="Google Shape;15;p4">
            <a:extLst>
              <a:ext uri="{FF2B5EF4-FFF2-40B4-BE49-F238E27FC236}">
                <a16:creationId xmlns:a16="http://schemas.microsoft.com/office/drawing/2014/main" id="{A7679618-A1E5-5315-6DFC-0951067E0A69}"/>
              </a:ext>
            </a:extLst>
          </p:cNvPr>
          <p:cNvSpPr txBox="1"/>
          <p:nvPr userDrawn="1"/>
        </p:nvSpPr>
        <p:spPr>
          <a:xfrm>
            <a:off x="4666743" y="4747364"/>
            <a:ext cx="4076423" cy="17793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1000" b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/100</a:t>
            </a:r>
            <a:endParaRPr sz="11000" b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6;p4">
            <a:extLst>
              <a:ext uri="{FF2B5EF4-FFF2-40B4-BE49-F238E27FC236}">
                <a16:creationId xmlns:a16="http://schemas.microsoft.com/office/drawing/2014/main" id="{29B01C14-6395-159B-F317-BBBBA8F7C08A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83400" y="409582"/>
            <a:ext cx="6443910" cy="869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14288" marR="0" lvl="0" indent="-14288" algn="l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tabLst/>
              <a:defRPr sz="3000" b="1" i="0" u="none" strike="noStrike" cap="none">
                <a:solidFill>
                  <a:schemeClr val="dk1"/>
                </a:solidFill>
                <a:latin typeface="Akkurat Pro" panose="020B0504020101020102" pitchFamily="34" charset="0"/>
                <a:ea typeface="Akkurat Pro" panose="020B0504020101020102" pitchFamily="34" charset="0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ED0CD36-5EAC-0455-0841-03F749F6A526}"/>
              </a:ext>
            </a:extLst>
          </p:cNvPr>
          <p:cNvSpPr txBox="1"/>
          <p:nvPr userDrawn="1"/>
        </p:nvSpPr>
        <p:spPr>
          <a:xfrm>
            <a:off x="7362057" y="556887"/>
            <a:ext cx="2518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i="0" dirty="0">
                <a:solidFill>
                  <a:schemeClr val="tx1"/>
                </a:solidFill>
                <a:effectLst/>
                <a:latin typeface="Akkurat Pro" panose="020B0504020101020102" pitchFamily="34" charset="0"/>
              </a:rPr>
              <a:t>©S&amp;P Global 2026.</a:t>
            </a:r>
            <a:endParaRPr lang="en-US" sz="1800" b="1" dirty="0">
              <a:solidFill>
                <a:schemeClr val="tx1"/>
              </a:solidFill>
              <a:latin typeface="Akkurat Pro" panose="020B0504020101020102" pitchFamily="34" charset="0"/>
            </a:endParaRPr>
          </a:p>
        </p:txBody>
      </p:sp>
      <p:sp>
        <p:nvSpPr>
          <p:cNvPr id="4" name="Google Shape;9;p4">
            <a:extLst>
              <a:ext uri="{FF2B5EF4-FFF2-40B4-BE49-F238E27FC236}">
                <a16:creationId xmlns:a16="http://schemas.microsoft.com/office/drawing/2014/main" id="{73F60BF6-E5FC-A77A-4231-5353D3DF4CBD}"/>
              </a:ext>
            </a:extLst>
          </p:cNvPr>
          <p:cNvSpPr txBox="1"/>
          <p:nvPr userDrawn="1"/>
        </p:nvSpPr>
        <p:spPr>
          <a:xfrm>
            <a:off x="683400" y="1279416"/>
            <a:ext cx="8887610" cy="720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3000" b="0" i="0" u="none" strike="noStrike" cap="none" dirty="0">
                <a:solidFill>
                  <a:schemeClr val="tx1"/>
                </a:solidFill>
                <a:latin typeface="Akkurat Pro" panose="020B0504020101020102" pitchFamily="34" charset="0"/>
                <a:ea typeface="Arial"/>
                <a:cs typeface="Arial"/>
                <a:sym typeface="Arial"/>
              </a:rPr>
              <a:t>Personal Products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lang="en-CA" sz="3000" b="0" dirty="0">
              <a:solidFill>
                <a:schemeClr val="tx1"/>
              </a:solidFill>
              <a:latin typeface="Akkurat Pro" panose="020B0504020101020102" pitchFamily="34" charset="0"/>
            </a:endParaRPr>
          </a:p>
        </p:txBody>
      </p:sp>
      <p:sp>
        <p:nvSpPr>
          <p:cNvPr id="6" name="Google Shape;9;p4">
            <a:extLst>
              <a:ext uri="{FF2B5EF4-FFF2-40B4-BE49-F238E27FC236}">
                <a16:creationId xmlns:a16="http://schemas.microsoft.com/office/drawing/2014/main" id="{DB3B6F34-FB86-6B0A-1C3D-F5C4F025B1D6}"/>
              </a:ext>
            </a:extLst>
          </p:cNvPr>
          <p:cNvSpPr txBox="1"/>
          <p:nvPr userDrawn="1"/>
        </p:nvSpPr>
        <p:spPr>
          <a:xfrm>
            <a:off x="682111" y="1926783"/>
            <a:ext cx="9541054" cy="1381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CA" sz="4400" b="1" i="0" u="none" strike="noStrike" cap="none" dirty="0">
                <a:solidFill>
                  <a:schemeClr val="dk1"/>
                </a:solidFill>
                <a:latin typeface="Akkurat Pro" panose="020B0504020101020102" pitchFamily="34" charset="0"/>
                <a:ea typeface="Arial"/>
                <a:cs typeface="Arial"/>
                <a:sym typeface="Arial"/>
              </a:rPr>
              <a:t>Corporate Sustainability Assessment (CSA) Score 2026</a:t>
            </a:r>
            <a:endParaRPr lang="en-US" sz="4400" b="1" dirty="0">
              <a:latin typeface="Akkurat Pro" panose="020B0504020101020102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sz="5000" dirty="0"/>
          </a:p>
        </p:txBody>
      </p:sp>
    </p:spTree>
    <p:extLst>
      <p:ext uri="{BB962C8B-B14F-4D97-AF65-F5344CB8AC3E}">
        <p14:creationId xmlns:p14="http://schemas.microsoft.com/office/powerpoint/2010/main" val="10006604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ersified Consumer Services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1">
            <a:extLst>
              <a:ext uri="{FF2B5EF4-FFF2-40B4-BE49-F238E27FC236}">
                <a16:creationId xmlns:a16="http://schemas.microsoft.com/office/drawing/2014/main" id="{13322428-2431-BC83-37A8-7B2320EB1BF3}"/>
              </a:ext>
            </a:extLst>
          </p:cNvPr>
          <p:cNvSpPr txBox="1">
            <a:spLocks/>
          </p:cNvSpPr>
          <p:nvPr userDrawn="1"/>
        </p:nvSpPr>
        <p:spPr>
          <a:xfrm>
            <a:off x="605911" y="7825405"/>
            <a:ext cx="3671623" cy="41795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latin typeface="Akkurat Pro" panose="020B0504020101020102" pitchFamily="34" charset="0"/>
              </a:rPr>
              <a:t>As of</a:t>
            </a:r>
          </a:p>
        </p:txBody>
      </p:sp>
      <p:pic>
        <p:nvPicPr>
          <p:cNvPr id="3" name="Google Shape;8;p4">
            <a:extLst>
              <a:ext uri="{FF2B5EF4-FFF2-40B4-BE49-F238E27FC236}">
                <a16:creationId xmlns:a16="http://schemas.microsoft.com/office/drawing/2014/main" id="{A762F934-360D-2894-31D2-1D2FF9794075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698900" y="9101574"/>
            <a:ext cx="2591417" cy="556098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Google Shape;10;p4">
            <a:extLst>
              <a:ext uri="{FF2B5EF4-FFF2-40B4-BE49-F238E27FC236}">
                <a16:creationId xmlns:a16="http://schemas.microsoft.com/office/drawing/2014/main" id="{687D8C81-C805-48E6-E606-A572BD53A494}"/>
              </a:ext>
            </a:extLst>
          </p:cNvPr>
          <p:cNvSpPr/>
          <p:nvPr userDrawn="1"/>
        </p:nvSpPr>
        <p:spPr>
          <a:xfrm>
            <a:off x="698900" y="3738586"/>
            <a:ext cx="3656123" cy="3656123"/>
          </a:xfrm>
          <a:prstGeom prst="rect">
            <a:avLst/>
          </a:prstGeom>
          <a:noFill/>
          <a:ln w="508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253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Google Shape;14;p4">
            <a:extLst>
              <a:ext uri="{FF2B5EF4-FFF2-40B4-BE49-F238E27FC236}">
                <a16:creationId xmlns:a16="http://schemas.microsoft.com/office/drawing/2014/main" id="{695E6FB6-AB42-1999-FFDC-2EB5CBF6D380}"/>
              </a:ext>
            </a:extLst>
          </p:cNvPr>
          <p:cNvSpPr txBox="1">
            <a:spLocks noGrp="1"/>
          </p:cNvSpPr>
          <p:nvPr>
            <p:ph type="body" idx="2" hasCustomPrompt="1"/>
          </p:nvPr>
        </p:nvSpPr>
        <p:spPr>
          <a:xfrm>
            <a:off x="801665" y="4027893"/>
            <a:ext cx="3460369" cy="31119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22000"/>
              <a:buFont typeface="Arial"/>
              <a:buNone/>
              <a:defRPr sz="2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CA" dirty="0"/>
              <a:t>75</a:t>
            </a:r>
            <a:endParaRPr dirty="0"/>
          </a:p>
        </p:txBody>
      </p:sp>
      <p:sp>
        <p:nvSpPr>
          <p:cNvPr id="10" name="Google Shape;15;p4">
            <a:extLst>
              <a:ext uri="{FF2B5EF4-FFF2-40B4-BE49-F238E27FC236}">
                <a16:creationId xmlns:a16="http://schemas.microsoft.com/office/drawing/2014/main" id="{A7679618-A1E5-5315-6DFC-0951067E0A69}"/>
              </a:ext>
            </a:extLst>
          </p:cNvPr>
          <p:cNvSpPr txBox="1"/>
          <p:nvPr userDrawn="1"/>
        </p:nvSpPr>
        <p:spPr>
          <a:xfrm>
            <a:off x="4666743" y="4747364"/>
            <a:ext cx="4076423" cy="17793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1000" b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/100</a:t>
            </a:r>
            <a:endParaRPr sz="11000" b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6;p4">
            <a:extLst>
              <a:ext uri="{FF2B5EF4-FFF2-40B4-BE49-F238E27FC236}">
                <a16:creationId xmlns:a16="http://schemas.microsoft.com/office/drawing/2014/main" id="{29B01C14-6395-159B-F317-BBBBA8F7C08A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83400" y="409582"/>
            <a:ext cx="6443910" cy="869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14288" marR="0" lvl="0" indent="-14288" algn="l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tabLst/>
              <a:defRPr sz="3000" b="1" i="0" u="none" strike="noStrike" cap="none">
                <a:solidFill>
                  <a:schemeClr val="dk1"/>
                </a:solidFill>
                <a:latin typeface="Akkurat Pro" panose="020B0504020101020102" pitchFamily="34" charset="0"/>
                <a:ea typeface="Akkurat Pro" panose="020B0504020101020102" pitchFamily="34" charset="0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ED0CD36-5EAC-0455-0841-03F749F6A526}"/>
              </a:ext>
            </a:extLst>
          </p:cNvPr>
          <p:cNvSpPr txBox="1"/>
          <p:nvPr userDrawn="1"/>
        </p:nvSpPr>
        <p:spPr>
          <a:xfrm>
            <a:off x="7362057" y="556887"/>
            <a:ext cx="2518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i="0" dirty="0">
                <a:solidFill>
                  <a:schemeClr val="tx1"/>
                </a:solidFill>
                <a:effectLst/>
                <a:latin typeface="Akkurat Pro" panose="020B0504020101020102" pitchFamily="34" charset="0"/>
              </a:rPr>
              <a:t>©S&amp;P Global 2026.</a:t>
            </a:r>
            <a:endParaRPr lang="en-US" sz="1800" b="1" dirty="0">
              <a:solidFill>
                <a:schemeClr val="tx1"/>
              </a:solidFill>
              <a:latin typeface="Akkurat Pro" panose="020B0504020101020102" pitchFamily="34" charset="0"/>
            </a:endParaRPr>
          </a:p>
        </p:txBody>
      </p:sp>
      <p:sp>
        <p:nvSpPr>
          <p:cNvPr id="4" name="Google Shape;9;p4">
            <a:extLst>
              <a:ext uri="{FF2B5EF4-FFF2-40B4-BE49-F238E27FC236}">
                <a16:creationId xmlns:a16="http://schemas.microsoft.com/office/drawing/2014/main" id="{73F60BF6-E5FC-A77A-4231-5353D3DF4CBD}"/>
              </a:ext>
            </a:extLst>
          </p:cNvPr>
          <p:cNvSpPr txBox="1"/>
          <p:nvPr userDrawn="1"/>
        </p:nvSpPr>
        <p:spPr>
          <a:xfrm>
            <a:off x="683400" y="1279416"/>
            <a:ext cx="8887610" cy="720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3000" b="0" i="0" u="none" strike="noStrike" cap="none" dirty="0">
                <a:solidFill>
                  <a:schemeClr val="tx1"/>
                </a:solidFill>
                <a:latin typeface="Akkurat Pro" panose="020B0504020101020102" pitchFamily="34" charset="0"/>
                <a:ea typeface="Arial"/>
                <a:cs typeface="Arial"/>
                <a:sym typeface="Arial"/>
              </a:rPr>
              <a:t>Diversified Consumer Services</a:t>
            </a:r>
            <a:endParaRPr lang="en-CA" sz="3000" b="0" dirty="0">
              <a:solidFill>
                <a:schemeClr val="tx1"/>
              </a:solidFill>
              <a:latin typeface="Akkurat Pro" panose="020B0504020101020102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lang="en-CA" sz="3000" b="0" dirty="0">
              <a:solidFill>
                <a:schemeClr val="tx1"/>
              </a:solidFill>
              <a:latin typeface="Akkurat Pro" panose="020B0504020101020102" pitchFamily="34" charset="0"/>
            </a:endParaRPr>
          </a:p>
        </p:txBody>
      </p:sp>
      <p:sp>
        <p:nvSpPr>
          <p:cNvPr id="6" name="Google Shape;9;p4">
            <a:extLst>
              <a:ext uri="{FF2B5EF4-FFF2-40B4-BE49-F238E27FC236}">
                <a16:creationId xmlns:a16="http://schemas.microsoft.com/office/drawing/2014/main" id="{6C3505A0-0844-F328-E48C-3778B7152FB3}"/>
              </a:ext>
            </a:extLst>
          </p:cNvPr>
          <p:cNvSpPr txBox="1"/>
          <p:nvPr userDrawn="1"/>
        </p:nvSpPr>
        <p:spPr>
          <a:xfrm>
            <a:off x="682111" y="1926783"/>
            <a:ext cx="9541054" cy="1381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CA" sz="4400" b="1" i="0" u="none" strike="noStrike" cap="none" dirty="0">
                <a:solidFill>
                  <a:schemeClr val="dk1"/>
                </a:solidFill>
                <a:latin typeface="Akkurat Pro" panose="020B0504020101020102" pitchFamily="34" charset="0"/>
                <a:ea typeface="Arial"/>
                <a:cs typeface="Arial"/>
                <a:sym typeface="Arial"/>
              </a:rPr>
              <a:t>Corporate Sustainability Assessment (CSA) Score 2026</a:t>
            </a:r>
            <a:endParaRPr lang="en-US" sz="4400" b="1" dirty="0">
              <a:latin typeface="Akkurat Pro" panose="020B0504020101020102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sz="5000" dirty="0"/>
          </a:p>
        </p:txBody>
      </p:sp>
    </p:spTree>
    <p:extLst>
      <p:ext uri="{BB962C8B-B14F-4D97-AF65-F5344CB8AC3E}">
        <p14:creationId xmlns:p14="http://schemas.microsoft.com/office/powerpoint/2010/main" val="379241499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iners &amp; packaging2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1">
            <a:extLst>
              <a:ext uri="{FF2B5EF4-FFF2-40B4-BE49-F238E27FC236}">
                <a16:creationId xmlns:a16="http://schemas.microsoft.com/office/drawing/2014/main" id="{13322428-2431-BC83-37A8-7B2320EB1BF3}"/>
              </a:ext>
            </a:extLst>
          </p:cNvPr>
          <p:cNvSpPr txBox="1">
            <a:spLocks/>
          </p:cNvSpPr>
          <p:nvPr userDrawn="1"/>
        </p:nvSpPr>
        <p:spPr>
          <a:xfrm>
            <a:off x="605911" y="7825405"/>
            <a:ext cx="3671623" cy="41795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latin typeface="Akkurat Pro" panose="020B0504020101020102" pitchFamily="34" charset="0"/>
              </a:rPr>
              <a:t>As of</a:t>
            </a:r>
          </a:p>
        </p:txBody>
      </p:sp>
      <p:pic>
        <p:nvPicPr>
          <p:cNvPr id="3" name="Google Shape;8;p4">
            <a:extLst>
              <a:ext uri="{FF2B5EF4-FFF2-40B4-BE49-F238E27FC236}">
                <a16:creationId xmlns:a16="http://schemas.microsoft.com/office/drawing/2014/main" id="{A762F934-360D-2894-31D2-1D2FF9794075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698900" y="9101574"/>
            <a:ext cx="2591417" cy="556098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Google Shape;10;p4">
            <a:extLst>
              <a:ext uri="{FF2B5EF4-FFF2-40B4-BE49-F238E27FC236}">
                <a16:creationId xmlns:a16="http://schemas.microsoft.com/office/drawing/2014/main" id="{687D8C81-C805-48E6-E606-A572BD53A494}"/>
              </a:ext>
            </a:extLst>
          </p:cNvPr>
          <p:cNvSpPr/>
          <p:nvPr userDrawn="1"/>
        </p:nvSpPr>
        <p:spPr>
          <a:xfrm>
            <a:off x="698900" y="3738586"/>
            <a:ext cx="3656123" cy="3656123"/>
          </a:xfrm>
          <a:prstGeom prst="rect">
            <a:avLst/>
          </a:prstGeom>
          <a:noFill/>
          <a:ln w="508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253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Google Shape;14;p4">
            <a:extLst>
              <a:ext uri="{FF2B5EF4-FFF2-40B4-BE49-F238E27FC236}">
                <a16:creationId xmlns:a16="http://schemas.microsoft.com/office/drawing/2014/main" id="{695E6FB6-AB42-1999-FFDC-2EB5CBF6D380}"/>
              </a:ext>
            </a:extLst>
          </p:cNvPr>
          <p:cNvSpPr txBox="1">
            <a:spLocks noGrp="1"/>
          </p:cNvSpPr>
          <p:nvPr>
            <p:ph type="body" idx="2" hasCustomPrompt="1"/>
          </p:nvPr>
        </p:nvSpPr>
        <p:spPr>
          <a:xfrm>
            <a:off x="801665" y="4027893"/>
            <a:ext cx="3460369" cy="31119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22000"/>
              <a:buFont typeface="Arial"/>
              <a:buNone/>
              <a:defRPr sz="2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CA" dirty="0"/>
              <a:t>75</a:t>
            </a:r>
            <a:endParaRPr dirty="0"/>
          </a:p>
        </p:txBody>
      </p:sp>
      <p:sp>
        <p:nvSpPr>
          <p:cNvPr id="10" name="Google Shape;15;p4">
            <a:extLst>
              <a:ext uri="{FF2B5EF4-FFF2-40B4-BE49-F238E27FC236}">
                <a16:creationId xmlns:a16="http://schemas.microsoft.com/office/drawing/2014/main" id="{A7679618-A1E5-5315-6DFC-0951067E0A69}"/>
              </a:ext>
            </a:extLst>
          </p:cNvPr>
          <p:cNvSpPr txBox="1"/>
          <p:nvPr userDrawn="1"/>
        </p:nvSpPr>
        <p:spPr>
          <a:xfrm>
            <a:off x="4666743" y="4747364"/>
            <a:ext cx="4076423" cy="17793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1000" b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/100</a:t>
            </a:r>
            <a:endParaRPr sz="11000" b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6;p4">
            <a:extLst>
              <a:ext uri="{FF2B5EF4-FFF2-40B4-BE49-F238E27FC236}">
                <a16:creationId xmlns:a16="http://schemas.microsoft.com/office/drawing/2014/main" id="{29B01C14-6395-159B-F317-BBBBA8F7C08A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83400" y="409582"/>
            <a:ext cx="6443910" cy="869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14288" marR="0" lvl="0" indent="-14288" algn="l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tabLst/>
              <a:defRPr sz="3000" b="1" i="0" u="none" strike="noStrike" cap="none">
                <a:solidFill>
                  <a:schemeClr val="dk1"/>
                </a:solidFill>
                <a:latin typeface="Akkurat Pro" panose="020B0504020101020102" pitchFamily="34" charset="0"/>
                <a:ea typeface="Akkurat Pro" panose="020B0504020101020102" pitchFamily="34" charset="0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ED0CD36-5EAC-0455-0841-03F749F6A526}"/>
              </a:ext>
            </a:extLst>
          </p:cNvPr>
          <p:cNvSpPr txBox="1"/>
          <p:nvPr userDrawn="1"/>
        </p:nvSpPr>
        <p:spPr>
          <a:xfrm>
            <a:off x="7362057" y="556887"/>
            <a:ext cx="2518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i="0" dirty="0">
                <a:solidFill>
                  <a:schemeClr val="tx1"/>
                </a:solidFill>
                <a:effectLst/>
                <a:latin typeface="Akkurat Pro" panose="020B0504020101020102" pitchFamily="34" charset="0"/>
              </a:rPr>
              <a:t>©S&amp;P Global 2026.</a:t>
            </a:r>
            <a:endParaRPr lang="en-US" sz="1800" b="1" dirty="0">
              <a:solidFill>
                <a:schemeClr val="tx1"/>
              </a:solidFill>
              <a:latin typeface="Akkurat Pro" panose="020B0504020101020102" pitchFamily="34" charset="0"/>
            </a:endParaRPr>
          </a:p>
        </p:txBody>
      </p:sp>
      <p:sp>
        <p:nvSpPr>
          <p:cNvPr id="4" name="Google Shape;9;p4">
            <a:extLst>
              <a:ext uri="{FF2B5EF4-FFF2-40B4-BE49-F238E27FC236}">
                <a16:creationId xmlns:a16="http://schemas.microsoft.com/office/drawing/2014/main" id="{73F60BF6-E5FC-A77A-4231-5353D3DF4CBD}"/>
              </a:ext>
            </a:extLst>
          </p:cNvPr>
          <p:cNvSpPr txBox="1"/>
          <p:nvPr userDrawn="1"/>
        </p:nvSpPr>
        <p:spPr>
          <a:xfrm>
            <a:off x="683400" y="1279416"/>
            <a:ext cx="8887610" cy="720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3000" b="0" i="0" u="none" strike="noStrike" cap="none" dirty="0">
                <a:solidFill>
                  <a:schemeClr val="tx1"/>
                </a:solidFill>
                <a:latin typeface="Akkurat Pro" panose="020B0504020101020102" pitchFamily="34" charset="0"/>
                <a:ea typeface="Arial"/>
                <a:cs typeface="Arial"/>
                <a:sym typeface="Arial"/>
              </a:rPr>
              <a:t>Containers &amp; Packaging</a:t>
            </a:r>
            <a:endParaRPr lang="en-CA" sz="3000" b="0" dirty="0">
              <a:solidFill>
                <a:schemeClr val="tx1"/>
              </a:solidFill>
              <a:latin typeface="Akkurat Pro" panose="020B0504020101020102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lang="en-CA" sz="3000" b="1" dirty="0">
              <a:solidFill>
                <a:schemeClr val="tx1"/>
              </a:solidFill>
              <a:latin typeface="Akkurat Pro" panose="020B0504020101020102" pitchFamily="34" charset="0"/>
            </a:endParaRPr>
          </a:p>
        </p:txBody>
      </p:sp>
      <p:sp>
        <p:nvSpPr>
          <p:cNvPr id="6" name="Google Shape;9;p4">
            <a:extLst>
              <a:ext uri="{FF2B5EF4-FFF2-40B4-BE49-F238E27FC236}">
                <a16:creationId xmlns:a16="http://schemas.microsoft.com/office/drawing/2014/main" id="{38275096-7B99-262B-7E8F-7B7542614994}"/>
              </a:ext>
            </a:extLst>
          </p:cNvPr>
          <p:cNvSpPr txBox="1"/>
          <p:nvPr userDrawn="1"/>
        </p:nvSpPr>
        <p:spPr>
          <a:xfrm>
            <a:off x="682111" y="1926783"/>
            <a:ext cx="9541054" cy="1381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CA" sz="4400" b="1" i="0" u="none" strike="noStrike" cap="none" dirty="0">
                <a:solidFill>
                  <a:schemeClr val="dk1"/>
                </a:solidFill>
                <a:latin typeface="Akkurat Pro" panose="020B0504020101020102" pitchFamily="34" charset="0"/>
                <a:ea typeface="Arial"/>
                <a:cs typeface="Arial"/>
                <a:sym typeface="Arial"/>
              </a:rPr>
              <a:t>Corporate Sustainability Assessment (CSA) Score 2026</a:t>
            </a:r>
            <a:endParaRPr lang="en-US" sz="4400" b="1" dirty="0">
              <a:latin typeface="Akkurat Pro" panose="020B0504020101020102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sz="5000" dirty="0"/>
          </a:p>
        </p:txBody>
      </p:sp>
    </p:spTree>
    <p:extLst>
      <p:ext uri="{BB962C8B-B14F-4D97-AF65-F5344CB8AC3E}">
        <p14:creationId xmlns:p14="http://schemas.microsoft.com/office/powerpoint/2010/main" val="115358353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usehold Durables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1">
            <a:extLst>
              <a:ext uri="{FF2B5EF4-FFF2-40B4-BE49-F238E27FC236}">
                <a16:creationId xmlns:a16="http://schemas.microsoft.com/office/drawing/2014/main" id="{26D9A993-55E3-A275-DBC6-333F00A3BC3F}"/>
              </a:ext>
            </a:extLst>
          </p:cNvPr>
          <p:cNvSpPr txBox="1">
            <a:spLocks/>
          </p:cNvSpPr>
          <p:nvPr userDrawn="1"/>
        </p:nvSpPr>
        <p:spPr>
          <a:xfrm>
            <a:off x="605911" y="7825405"/>
            <a:ext cx="3671623" cy="41795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latin typeface="Akkurat Pro" panose="020B0504020101020102" pitchFamily="34" charset="0"/>
              </a:rPr>
              <a:t>As of</a:t>
            </a:r>
          </a:p>
        </p:txBody>
      </p:sp>
      <p:pic>
        <p:nvPicPr>
          <p:cNvPr id="7" name="Google Shape;8;p4">
            <a:extLst>
              <a:ext uri="{FF2B5EF4-FFF2-40B4-BE49-F238E27FC236}">
                <a16:creationId xmlns:a16="http://schemas.microsoft.com/office/drawing/2014/main" id="{DE3B10CC-988B-3053-630E-0EE08A8ADBC2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698900" y="9101574"/>
            <a:ext cx="2591417" cy="556098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10;p4">
            <a:extLst>
              <a:ext uri="{FF2B5EF4-FFF2-40B4-BE49-F238E27FC236}">
                <a16:creationId xmlns:a16="http://schemas.microsoft.com/office/drawing/2014/main" id="{D95DE759-F70E-AB35-10F1-2078694B9000}"/>
              </a:ext>
            </a:extLst>
          </p:cNvPr>
          <p:cNvSpPr/>
          <p:nvPr userDrawn="1"/>
        </p:nvSpPr>
        <p:spPr>
          <a:xfrm>
            <a:off x="698900" y="3738586"/>
            <a:ext cx="3656123" cy="3656123"/>
          </a:xfrm>
          <a:prstGeom prst="rect">
            <a:avLst/>
          </a:prstGeom>
          <a:noFill/>
          <a:ln w="508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253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" name="Google Shape;14;p4">
            <a:extLst>
              <a:ext uri="{FF2B5EF4-FFF2-40B4-BE49-F238E27FC236}">
                <a16:creationId xmlns:a16="http://schemas.microsoft.com/office/drawing/2014/main" id="{C439DF3E-D902-66E7-94D4-31B8CCD1AF4F}"/>
              </a:ext>
            </a:extLst>
          </p:cNvPr>
          <p:cNvSpPr txBox="1">
            <a:spLocks noGrp="1"/>
          </p:cNvSpPr>
          <p:nvPr>
            <p:ph type="body" idx="10" hasCustomPrompt="1"/>
          </p:nvPr>
        </p:nvSpPr>
        <p:spPr>
          <a:xfrm>
            <a:off x="801665" y="4027893"/>
            <a:ext cx="3460369" cy="31119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22000"/>
              <a:buFont typeface="Arial"/>
              <a:buNone/>
              <a:defRPr sz="2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CA" dirty="0"/>
              <a:t>75</a:t>
            </a:r>
            <a:endParaRPr dirty="0"/>
          </a:p>
        </p:txBody>
      </p:sp>
      <p:sp>
        <p:nvSpPr>
          <p:cNvPr id="15" name="Google Shape;15;p4">
            <a:extLst>
              <a:ext uri="{FF2B5EF4-FFF2-40B4-BE49-F238E27FC236}">
                <a16:creationId xmlns:a16="http://schemas.microsoft.com/office/drawing/2014/main" id="{E1F14231-DA8C-639C-CCEE-B86006558C77}"/>
              </a:ext>
            </a:extLst>
          </p:cNvPr>
          <p:cNvSpPr txBox="1"/>
          <p:nvPr userDrawn="1"/>
        </p:nvSpPr>
        <p:spPr>
          <a:xfrm>
            <a:off x="4666743" y="4747364"/>
            <a:ext cx="4076423" cy="17793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1000" b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/100</a:t>
            </a:r>
            <a:endParaRPr sz="11000" b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" name="Google Shape;16;p4">
            <a:extLst>
              <a:ext uri="{FF2B5EF4-FFF2-40B4-BE49-F238E27FC236}">
                <a16:creationId xmlns:a16="http://schemas.microsoft.com/office/drawing/2014/main" id="{BF3DCFBC-F201-939C-A8F3-21ACD4F26B3D}"/>
              </a:ext>
            </a:extLst>
          </p:cNvPr>
          <p:cNvSpPr txBox="1">
            <a:spLocks noGrp="1"/>
          </p:cNvSpPr>
          <p:nvPr>
            <p:ph type="body" idx="11"/>
          </p:nvPr>
        </p:nvSpPr>
        <p:spPr>
          <a:xfrm>
            <a:off x="683400" y="409582"/>
            <a:ext cx="6443910" cy="869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14288" marR="0" lvl="0" indent="-14288" algn="l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tabLst/>
              <a:defRPr sz="3000" b="1" i="0" u="none" strike="noStrike" cap="none">
                <a:solidFill>
                  <a:schemeClr val="dk1"/>
                </a:solidFill>
                <a:latin typeface="Akkurat Pro" panose="020B0504020101020102" pitchFamily="34" charset="0"/>
                <a:ea typeface="Akkurat Pro" panose="020B0504020101020102" pitchFamily="34" charset="0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64919D6-2247-D731-50A4-E2BE95BE7A6B}"/>
              </a:ext>
            </a:extLst>
          </p:cNvPr>
          <p:cNvSpPr txBox="1"/>
          <p:nvPr userDrawn="1"/>
        </p:nvSpPr>
        <p:spPr>
          <a:xfrm>
            <a:off x="7362057" y="556887"/>
            <a:ext cx="2518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i="0" dirty="0">
                <a:solidFill>
                  <a:schemeClr val="tx1"/>
                </a:solidFill>
                <a:effectLst/>
                <a:latin typeface="Akkurat Pro" panose="020B0504020101020102" pitchFamily="34" charset="0"/>
              </a:rPr>
              <a:t>©S&amp;P Global 2026.</a:t>
            </a:r>
            <a:endParaRPr lang="en-US" sz="1800" b="1" dirty="0">
              <a:solidFill>
                <a:schemeClr val="tx1"/>
              </a:solidFill>
              <a:latin typeface="Akkurat Pro" panose="020B0504020101020102" pitchFamily="34" charset="0"/>
            </a:endParaRPr>
          </a:p>
        </p:txBody>
      </p:sp>
      <p:sp>
        <p:nvSpPr>
          <p:cNvPr id="20" name="Google Shape;9;p4">
            <a:extLst>
              <a:ext uri="{FF2B5EF4-FFF2-40B4-BE49-F238E27FC236}">
                <a16:creationId xmlns:a16="http://schemas.microsoft.com/office/drawing/2014/main" id="{EDF3B6C6-8C83-E912-77E4-34D52C5C0686}"/>
              </a:ext>
            </a:extLst>
          </p:cNvPr>
          <p:cNvSpPr txBox="1"/>
          <p:nvPr userDrawn="1"/>
        </p:nvSpPr>
        <p:spPr>
          <a:xfrm>
            <a:off x="683400" y="1279416"/>
            <a:ext cx="8887610" cy="720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3000" b="0" i="0" u="none" strike="noStrike" cap="none" dirty="0">
                <a:solidFill>
                  <a:schemeClr val="tx1"/>
                </a:solidFill>
                <a:latin typeface="Akkurat Pro" panose="020B0504020101020102" pitchFamily="34" charset="0"/>
                <a:ea typeface="Arial"/>
                <a:cs typeface="Arial"/>
                <a:sym typeface="Arial"/>
              </a:rPr>
              <a:t>Household Durables</a:t>
            </a:r>
          </a:p>
        </p:txBody>
      </p:sp>
      <p:sp>
        <p:nvSpPr>
          <p:cNvPr id="21" name="Google Shape;9;p4">
            <a:extLst>
              <a:ext uri="{FF2B5EF4-FFF2-40B4-BE49-F238E27FC236}">
                <a16:creationId xmlns:a16="http://schemas.microsoft.com/office/drawing/2014/main" id="{EB1D643B-6C50-DF3E-8EF7-6A7DE79B9D03}"/>
              </a:ext>
            </a:extLst>
          </p:cNvPr>
          <p:cNvSpPr txBox="1"/>
          <p:nvPr userDrawn="1"/>
        </p:nvSpPr>
        <p:spPr>
          <a:xfrm>
            <a:off x="682111" y="1926783"/>
            <a:ext cx="9541054" cy="1381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CA" sz="4400" b="1" i="0" u="none" strike="noStrike" cap="none" dirty="0">
                <a:solidFill>
                  <a:schemeClr val="dk1"/>
                </a:solidFill>
                <a:latin typeface="Akkurat Pro" panose="020B0504020101020102" pitchFamily="34" charset="0"/>
                <a:ea typeface="Arial"/>
                <a:cs typeface="Arial"/>
                <a:sym typeface="Arial"/>
              </a:rPr>
              <a:t>Corporate Sustainability Assessment (CSA) Score 2026</a:t>
            </a:r>
            <a:endParaRPr lang="en-US" sz="4400" b="1" dirty="0">
              <a:latin typeface="Akkurat Pro" panose="020B0504020101020102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sz="5000" dirty="0"/>
          </a:p>
        </p:txBody>
      </p:sp>
    </p:spTree>
    <p:extLst>
      <p:ext uri="{BB962C8B-B14F-4D97-AF65-F5344CB8AC3E}">
        <p14:creationId xmlns:p14="http://schemas.microsoft.com/office/powerpoint/2010/main" val="2505183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uminium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1">
            <a:extLst>
              <a:ext uri="{FF2B5EF4-FFF2-40B4-BE49-F238E27FC236}">
                <a16:creationId xmlns:a16="http://schemas.microsoft.com/office/drawing/2014/main" id="{13322428-2431-BC83-37A8-7B2320EB1BF3}"/>
              </a:ext>
            </a:extLst>
          </p:cNvPr>
          <p:cNvSpPr txBox="1">
            <a:spLocks/>
          </p:cNvSpPr>
          <p:nvPr userDrawn="1"/>
        </p:nvSpPr>
        <p:spPr>
          <a:xfrm>
            <a:off x="605911" y="7825405"/>
            <a:ext cx="3671623" cy="41795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latin typeface="Akkurat Pro" panose="020B0504020101020102" pitchFamily="34" charset="0"/>
              </a:rPr>
              <a:t>As of</a:t>
            </a:r>
          </a:p>
        </p:txBody>
      </p:sp>
      <p:pic>
        <p:nvPicPr>
          <p:cNvPr id="3" name="Google Shape;8;p4">
            <a:extLst>
              <a:ext uri="{FF2B5EF4-FFF2-40B4-BE49-F238E27FC236}">
                <a16:creationId xmlns:a16="http://schemas.microsoft.com/office/drawing/2014/main" id="{A762F934-360D-2894-31D2-1D2FF9794075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698900" y="9101574"/>
            <a:ext cx="2591417" cy="556098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Google Shape;10;p4">
            <a:extLst>
              <a:ext uri="{FF2B5EF4-FFF2-40B4-BE49-F238E27FC236}">
                <a16:creationId xmlns:a16="http://schemas.microsoft.com/office/drawing/2014/main" id="{687D8C81-C805-48E6-E606-A572BD53A494}"/>
              </a:ext>
            </a:extLst>
          </p:cNvPr>
          <p:cNvSpPr/>
          <p:nvPr userDrawn="1"/>
        </p:nvSpPr>
        <p:spPr>
          <a:xfrm>
            <a:off x="698900" y="3738586"/>
            <a:ext cx="3656123" cy="3656123"/>
          </a:xfrm>
          <a:prstGeom prst="rect">
            <a:avLst/>
          </a:prstGeom>
          <a:noFill/>
          <a:ln w="508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253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Google Shape;14;p4">
            <a:extLst>
              <a:ext uri="{FF2B5EF4-FFF2-40B4-BE49-F238E27FC236}">
                <a16:creationId xmlns:a16="http://schemas.microsoft.com/office/drawing/2014/main" id="{695E6FB6-AB42-1999-FFDC-2EB5CBF6D380}"/>
              </a:ext>
            </a:extLst>
          </p:cNvPr>
          <p:cNvSpPr txBox="1">
            <a:spLocks noGrp="1"/>
          </p:cNvSpPr>
          <p:nvPr>
            <p:ph type="body" idx="2" hasCustomPrompt="1"/>
          </p:nvPr>
        </p:nvSpPr>
        <p:spPr>
          <a:xfrm>
            <a:off x="801665" y="4027893"/>
            <a:ext cx="3460369" cy="31119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22000"/>
              <a:buFont typeface="Arial"/>
              <a:buNone/>
              <a:defRPr sz="2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CA" dirty="0"/>
              <a:t>75</a:t>
            </a:r>
            <a:endParaRPr dirty="0"/>
          </a:p>
        </p:txBody>
      </p:sp>
      <p:sp>
        <p:nvSpPr>
          <p:cNvPr id="10" name="Google Shape;15;p4">
            <a:extLst>
              <a:ext uri="{FF2B5EF4-FFF2-40B4-BE49-F238E27FC236}">
                <a16:creationId xmlns:a16="http://schemas.microsoft.com/office/drawing/2014/main" id="{A7679618-A1E5-5315-6DFC-0951067E0A69}"/>
              </a:ext>
            </a:extLst>
          </p:cNvPr>
          <p:cNvSpPr txBox="1"/>
          <p:nvPr userDrawn="1"/>
        </p:nvSpPr>
        <p:spPr>
          <a:xfrm>
            <a:off x="4666743" y="4747364"/>
            <a:ext cx="4076423" cy="17793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1000" b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/100</a:t>
            </a:r>
            <a:endParaRPr sz="11000" b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6;p4">
            <a:extLst>
              <a:ext uri="{FF2B5EF4-FFF2-40B4-BE49-F238E27FC236}">
                <a16:creationId xmlns:a16="http://schemas.microsoft.com/office/drawing/2014/main" id="{29B01C14-6395-159B-F317-BBBBA8F7C08A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83400" y="409582"/>
            <a:ext cx="6443910" cy="869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14288" marR="0" lvl="0" indent="-14288" algn="l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tabLst/>
              <a:defRPr sz="3000" b="1" i="0" u="none" strike="noStrike" cap="none">
                <a:solidFill>
                  <a:schemeClr val="dk1"/>
                </a:solidFill>
                <a:latin typeface="Akkurat Pro" panose="020B0504020101020102" pitchFamily="34" charset="0"/>
                <a:ea typeface="Akkurat Pro" panose="020B0504020101020102" pitchFamily="34" charset="0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ED0CD36-5EAC-0455-0841-03F749F6A526}"/>
              </a:ext>
            </a:extLst>
          </p:cNvPr>
          <p:cNvSpPr txBox="1"/>
          <p:nvPr userDrawn="1"/>
        </p:nvSpPr>
        <p:spPr>
          <a:xfrm>
            <a:off x="7362057" y="556887"/>
            <a:ext cx="2518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i="0" dirty="0">
                <a:solidFill>
                  <a:schemeClr val="tx1"/>
                </a:solidFill>
                <a:effectLst/>
                <a:latin typeface="Akkurat Pro" panose="020B0504020101020102" pitchFamily="34" charset="0"/>
              </a:rPr>
              <a:t>©S&amp;P Global 2026.</a:t>
            </a:r>
            <a:endParaRPr lang="en-US" sz="1800" b="1" dirty="0">
              <a:solidFill>
                <a:schemeClr val="tx1"/>
              </a:solidFill>
              <a:latin typeface="Akkurat Pro" panose="020B0504020101020102" pitchFamily="34" charset="0"/>
            </a:endParaRPr>
          </a:p>
        </p:txBody>
      </p:sp>
      <p:sp>
        <p:nvSpPr>
          <p:cNvPr id="4" name="Google Shape;9;p4">
            <a:extLst>
              <a:ext uri="{FF2B5EF4-FFF2-40B4-BE49-F238E27FC236}">
                <a16:creationId xmlns:a16="http://schemas.microsoft.com/office/drawing/2014/main" id="{73F60BF6-E5FC-A77A-4231-5353D3DF4CBD}"/>
              </a:ext>
            </a:extLst>
          </p:cNvPr>
          <p:cNvSpPr txBox="1"/>
          <p:nvPr userDrawn="1"/>
        </p:nvSpPr>
        <p:spPr>
          <a:xfrm>
            <a:off x="683400" y="1279416"/>
            <a:ext cx="8887610" cy="720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3000" b="0" i="0" u="none" strike="noStrike" cap="none" dirty="0">
                <a:solidFill>
                  <a:schemeClr val="tx1"/>
                </a:solidFill>
                <a:latin typeface="Akkurat Pro" panose="020B0504020101020102" pitchFamily="34" charset="0"/>
                <a:ea typeface="Arial"/>
                <a:cs typeface="Arial"/>
                <a:sym typeface="Arial"/>
              </a:rPr>
              <a:t>Aluminium</a:t>
            </a:r>
            <a:endParaRPr lang="en-CA" sz="3000" b="0" dirty="0">
              <a:solidFill>
                <a:schemeClr val="tx1"/>
              </a:solidFill>
              <a:latin typeface="Akkurat Pro" panose="020B0504020101020102" pitchFamily="34" charset="0"/>
            </a:endParaRPr>
          </a:p>
        </p:txBody>
      </p:sp>
      <p:sp>
        <p:nvSpPr>
          <p:cNvPr id="6" name="Google Shape;9;p4">
            <a:extLst>
              <a:ext uri="{FF2B5EF4-FFF2-40B4-BE49-F238E27FC236}">
                <a16:creationId xmlns:a16="http://schemas.microsoft.com/office/drawing/2014/main" id="{690C38FA-60BF-D705-1782-E183B3B57321}"/>
              </a:ext>
            </a:extLst>
          </p:cNvPr>
          <p:cNvSpPr txBox="1"/>
          <p:nvPr userDrawn="1"/>
        </p:nvSpPr>
        <p:spPr>
          <a:xfrm>
            <a:off x="682111" y="1926783"/>
            <a:ext cx="9541054" cy="1381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CA" sz="4400" b="1" i="0" u="none" strike="noStrike" cap="none" dirty="0">
                <a:solidFill>
                  <a:schemeClr val="dk1"/>
                </a:solidFill>
                <a:latin typeface="Akkurat Pro" panose="020B0504020101020102" pitchFamily="34" charset="0"/>
                <a:ea typeface="Arial"/>
                <a:cs typeface="Arial"/>
                <a:sym typeface="Arial"/>
              </a:rPr>
              <a:t>Corporate Sustainability Assessment (CSA) Score 2026</a:t>
            </a:r>
            <a:endParaRPr lang="en-US" sz="4400" b="1" dirty="0">
              <a:latin typeface="Akkurat Pro" panose="020B0504020101020102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sz="5000" dirty="0"/>
          </a:p>
        </p:txBody>
      </p:sp>
    </p:spTree>
    <p:extLst>
      <p:ext uri="{BB962C8B-B14F-4D97-AF65-F5344CB8AC3E}">
        <p14:creationId xmlns:p14="http://schemas.microsoft.com/office/powerpoint/2010/main" val="81902080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armaceuticals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">
            <a:extLst>
              <a:ext uri="{FF2B5EF4-FFF2-40B4-BE49-F238E27FC236}">
                <a16:creationId xmlns:a16="http://schemas.microsoft.com/office/drawing/2014/main" id="{0720A990-C17E-5943-1CF7-3797DD155529}"/>
              </a:ext>
            </a:extLst>
          </p:cNvPr>
          <p:cNvSpPr txBox="1">
            <a:spLocks/>
          </p:cNvSpPr>
          <p:nvPr userDrawn="1"/>
        </p:nvSpPr>
        <p:spPr>
          <a:xfrm>
            <a:off x="605911" y="7825405"/>
            <a:ext cx="3671623" cy="41795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latin typeface="Akkurat Pro" panose="020B0504020101020102" pitchFamily="34" charset="0"/>
              </a:rPr>
              <a:t>As of</a:t>
            </a:r>
          </a:p>
        </p:txBody>
      </p:sp>
      <p:pic>
        <p:nvPicPr>
          <p:cNvPr id="7" name="Google Shape;8;p4">
            <a:extLst>
              <a:ext uri="{FF2B5EF4-FFF2-40B4-BE49-F238E27FC236}">
                <a16:creationId xmlns:a16="http://schemas.microsoft.com/office/drawing/2014/main" id="{937AE4CA-436B-03B3-3727-9DA815EFB850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698900" y="9101574"/>
            <a:ext cx="2591417" cy="556098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10;p4">
            <a:extLst>
              <a:ext uri="{FF2B5EF4-FFF2-40B4-BE49-F238E27FC236}">
                <a16:creationId xmlns:a16="http://schemas.microsoft.com/office/drawing/2014/main" id="{9451E45C-5404-204A-01D3-98620E5D45AF}"/>
              </a:ext>
            </a:extLst>
          </p:cNvPr>
          <p:cNvSpPr/>
          <p:nvPr userDrawn="1"/>
        </p:nvSpPr>
        <p:spPr>
          <a:xfrm>
            <a:off x="698900" y="3738586"/>
            <a:ext cx="3656123" cy="3656123"/>
          </a:xfrm>
          <a:prstGeom prst="rect">
            <a:avLst/>
          </a:prstGeom>
          <a:noFill/>
          <a:ln w="508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253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" name="Google Shape;14;p4">
            <a:extLst>
              <a:ext uri="{FF2B5EF4-FFF2-40B4-BE49-F238E27FC236}">
                <a16:creationId xmlns:a16="http://schemas.microsoft.com/office/drawing/2014/main" id="{CC49254F-39D7-FC37-C2DA-5D70A55185E1}"/>
              </a:ext>
            </a:extLst>
          </p:cNvPr>
          <p:cNvSpPr txBox="1">
            <a:spLocks noGrp="1"/>
          </p:cNvSpPr>
          <p:nvPr>
            <p:ph type="body" idx="10" hasCustomPrompt="1"/>
          </p:nvPr>
        </p:nvSpPr>
        <p:spPr>
          <a:xfrm>
            <a:off x="801665" y="4027893"/>
            <a:ext cx="3460369" cy="31119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22000"/>
              <a:buFont typeface="Arial"/>
              <a:buNone/>
              <a:defRPr sz="2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CA" dirty="0"/>
              <a:t>75</a:t>
            </a:r>
            <a:endParaRPr dirty="0"/>
          </a:p>
        </p:txBody>
      </p:sp>
      <p:sp>
        <p:nvSpPr>
          <p:cNvPr id="15" name="Google Shape;15;p4">
            <a:extLst>
              <a:ext uri="{FF2B5EF4-FFF2-40B4-BE49-F238E27FC236}">
                <a16:creationId xmlns:a16="http://schemas.microsoft.com/office/drawing/2014/main" id="{BC424A9D-C900-14CB-112C-ADD7485D9131}"/>
              </a:ext>
            </a:extLst>
          </p:cNvPr>
          <p:cNvSpPr txBox="1"/>
          <p:nvPr userDrawn="1"/>
        </p:nvSpPr>
        <p:spPr>
          <a:xfrm>
            <a:off x="4666743" y="4747364"/>
            <a:ext cx="4076423" cy="17793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1000" b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/100</a:t>
            </a:r>
            <a:endParaRPr sz="11000" b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6;p4">
            <a:extLst>
              <a:ext uri="{FF2B5EF4-FFF2-40B4-BE49-F238E27FC236}">
                <a16:creationId xmlns:a16="http://schemas.microsoft.com/office/drawing/2014/main" id="{86489B9F-4923-8600-114F-103AAD77AAE9}"/>
              </a:ext>
            </a:extLst>
          </p:cNvPr>
          <p:cNvSpPr txBox="1">
            <a:spLocks noGrp="1"/>
          </p:cNvSpPr>
          <p:nvPr>
            <p:ph type="body" idx="11"/>
          </p:nvPr>
        </p:nvSpPr>
        <p:spPr>
          <a:xfrm>
            <a:off x="683400" y="409582"/>
            <a:ext cx="6443910" cy="869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14288" marR="0" lvl="0" indent="-14288" algn="l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tabLst/>
              <a:defRPr sz="3000" b="1" i="0" u="none" strike="noStrike" cap="none">
                <a:solidFill>
                  <a:schemeClr val="dk1"/>
                </a:solidFill>
                <a:latin typeface="Akkurat Pro" panose="020B0504020101020102" pitchFamily="34" charset="0"/>
                <a:ea typeface="Akkurat Pro" panose="020B0504020101020102" pitchFamily="34" charset="0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2A7B208-EB8F-29BE-99A0-C2E98F913E52}"/>
              </a:ext>
            </a:extLst>
          </p:cNvPr>
          <p:cNvSpPr txBox="1"/>
          <p:nvPr userDrawn="1"/>
        </p:nvSpPr>
        <p:spPr>
          <a:xfrm>
            <a:off x="7362057" y="556887"/>
            <a:ext cx="2518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i="0" dirty="0">
                <a:solidFill>
                  <a:schemeClr val="tx1"/>
                </a:solidFill>
                <a:effectLst/>
                <a:latin typeface="Akkurat Pro" panose="020B0504020101020102" pitchFamily="34" charset="0"/>
              </a:rPr>
              <a:t>©S&amp;P Global 2026.</a:t>
            </a:r>
            <a:endParaRPr lang="en-US" sz="1800" b="1" dirty="0">
              <a:solidFill>
                <a:schemeClr val="tx1"/>
              </a:solidFill>
              <a:latin typeface="Akkurat Pro" panose="020B0504020101020102" pitchFamily="34" charset="0"/>
            </a:endParaRPr>
          </a:p>
        </p:txBody>
      </p:sp>
      <p:sp>
        <p:nvSpPr>
          <p:cNvPr id="20" name="Google Shape;9;p4">
            <a:extLst>
              <a:ext uri="{FF2B5EF4-FFF2-40B4-BE49-F238E27FC236}">
                <a16:creationId xmlns:a16="http://schemas.microsoft.com/office/drawing/2014/main" id="{3831012E-CB7F-5A07-B38B-67E6FB330A86}"/>
              </a:ext>
            </a:extLst>
          </p:cNvPr>
          <p:cNvSpPr txBox="1"/>
          <p:nvPr userDrawn="1"/>
        </p:nvSpPr>
        <p:spPr>
          <a:xfrm>
            <a:off x="683400" y="1279416"/>
            <a:ext cx="8887610" cy="720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3000" b="0" i="0" u="none" strike="noStrike" cap="none" dirty="0">
                <a:solidFill>
                  <a:schemeClr val="tx1"/>
                </a:solidFill>
                <a:latin typeface="Akkurat Pro" panose="020B0504020101020102" pitchFamily="34" charset="0"/>
                <a:ea typeface="Arial"/>
                <a:cs typeface="Arial"/>
                <a:sym typeface="Arial"/>
              </a:rPr>
              <a:t>Pharmaceuticals</a:t>
            </a:r>
          </a:p>
        </p:txBody>
      </p:sp>
      <p:sp>
        <p:nvSpPr>
          <p:cNvPr id="21" name="Google Shape;9;p4">
            <a:extLst>
              <a:ext uri="{FF2B5EF4-FFF2-40B4-BE49-F238E27FC236}">
                <a16:creationId xmlns:a16="http://schemas.microsoft.com/office/drawing/2014/main" id="{8449D353-15BE-49A5-DC3A-76E68A0C60C9}"/>
              </a:ext>
            </a:extLst>
          </p:cNvPr>
          <p:cNvSpPr txBox="1"/>
          <p:nvPr userDrawn="1"/>
        </p:nvSpPr>
        <p:spPr>
          <a:xfrm>
            <a:off x="682111" y="1926783"/>
            <a:ext cx="9541054" cy="1381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CA" sz="4400" b="1" i="0" u="none" strike="noStrike" cap="none" dirty="0">
                <a:solidFill>
                  <a:schemeClr val="dk1"/>
                </a:solidFill>
                <a:latin typeface="Akkurat Pro" panose="020B0504020101020102" pitchFamily="34" charset="0"/>
                <a:ea typeface="Arial"/>
                <a:cs typeface="Arial"/>
                <a:sym typeface="Arial"/>
              </a:rPr>
              <a:t>Corporate Sustainability Assessment (CSA) Score 2026</a:t>
            </a:r>
            <a:endParaRPr lang="en-US" sz="4400" b="1" dirty="0">
              <a:latin typeface="Akkurat Pro" panose="020B0504020101020102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sz="5000" dirty="0"/>
          </a:p>
        </p:txBody>
      </p:sp>
    </p:spTree>
    <p:extLst>
      <p:ext uri="{BB962C8B-B14F-4D97-AF65-F5344CB8AC3E}">
        <p14:creationId xmlns:p14="http://schemas.microsoft.com/office/powerpoint/2010/main" val="48148932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lectric Utilities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1">
            <a:extLst>
              <a:ext uri="{FF2B5EF4-FFF2-40B4-BE49-F238E27FC236}">
                <a16:creationId xmlns:a16="http://schemas.microsoft.com/office/drawing/2014/main" id="{5FF6A402-3A7B-10F7-538B-9B9BF8955984}"/>
              </a:ext>
            </a:extLst>
          </p:cNvPr>
          <p:cNvSpPr txBox="1">
            <a:spLocks/>
          </p:cNvSpPr>
          <p:nvPr userDrawn="1"/>
        </p:nvSpPr>
        <p:spPr>
          <a:xfrm>
            <a:off x="605911" y="7825405"/>
            <a:ext cx="3671623" cy="41795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latin typeface="Akkurat Pro" panose="020B0504020101020102" pitchFamily="34" charset="0"/>
              </a:rPr>
              <a:t>As of</a:t>
            </a:r>
          </a:p>
        </p:txBody>
      </p:sp>
      <p:pic>
        <p:nvPicPr>
          <p:cNvPr id="6" name="Google Shape;8;p4">
            <a:extLst>
              <a:ext uri="{FF2B5EF4-FFF2-40B4-BE49-F238E27FC236}">
                <a16:creationId xmlns:a16="http://schemas.microsoft.com/office/drawing/2014/main" id="{227E8A6D-D5A1-2271-4C94-D40199FBA37A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698900" y="9101574"/>
            <a:ext cx="2591417" cy="556098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0;p4">
            <a:extLst>
              <a:ext uri="{FF2B5EF4-FFF2-40B4-BE49-F238E27FC236}">
                <a16:creationId xmlns:a16="http://schemas.microsoft.com/office/drawing/2014/main" id="{F6121B21-8213-2AF2-63F7-C4FA761B814A}"/>
              </a:ext>
            </a:extLst>
          </p:cNvPr>
          <p:cNvSpPr/>
          <p:nvPr userDrawn="1"/>
        </p:nvSpPr>
        <p:spPr>
          <a:xfrm>
            <a:off x="698900" y="3738586"/>
            <a:ext cx="3656123" cy="3656123"/>
          </a:xfrm>
          <a:prstGeom prst="rect">
            <a:avLst/>
          </a:prstGeom>
          <a:noFill/>
          <a:ln w="508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253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" name="Google Shape;14;p4">
            <a:extLst>
              <a:ext uri="{FF2B5EF4-FFF2-40B4-BE49-F238E27FC236}">
                <a16:creationId xmlns:a16="http://schemas.microsoft.com/office/drawing/2014/main" id="{E7061BDE-978F-6C80-3FB7-A79FD10CAF6A}"/>
              </a:ext>
            </a:extLst>
          </p:cNvPr>
          <p:cNvSpPr txBox="1">
            <a:spLocks noGrp="1"/>
          </p:cNvSpPr>
          <p:nvPr>
            <p:ph type="body" idx="10" hasCustomPrompt="1"/>
          </p:nvPr>
        </p:nvSpPr>
        <p:spPr>
          <a:xfrm>
            <a:off x="801665" y="4027893"/>
            <a:ext cx="3460369" cy="31119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22000"/>
              <a:buFont typeface="Arial"/>
              <a:buNone/>
              <a:defRPr sz="2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CA" dirty="0"/>
              <a:t>75</a:t>
            </a:r>
            <a:endParaRPr dirty="0"/>
          </a:p>
        </p:txBody>
      </p:sp>
      <p:sp>
        <p:nvSpPr>
          <p:cNvPr id="16" name="Google Shape;15;p4">
            <a:extLst>
              <a:ext uri="{FF2B5EF4-FFF2-40B4-BE49-F238E27FC236}">
                <a16:creationId xmlns:a16="http://schemas.microsoft.com/office/drawing/2014/main" id="{40AD9B95-D46B-2BDD-7AAB-993712F41656}"/>
              </a:ext>
            </a:extLst>
          </p:cNvPr>
          <p:cNvSpPr txBox="1"/>
          <p:nvPr userDrawn="1"/>
        </p:nvSpPr>
        <p:spPr>
          <a:xfrm>
            <a:off x="4666743" y="4747364"/>
            <a:ext cx="4076423" cy="17793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1000" b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/100</a:t>
            </a:r>
            <a:endParaRPr sz="11000" b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6;p4">
            <a:extLst>
              <a:ext uri="{FF2B5EF4-FFF2-40B4-BE49-F238E27FC236}">
                <a16:creationId xmlns:a16="http://schemas.microsoft.com/office/drawing/2014/main" id="{F00142BC-9C71-6C92-85A9-4E67A7AA7F9B}"/>
              </a:ext>
            </a:extLst>
          </p:cNvPr>
          <p:cNvSpPr txBox="1">
            <a:spLocks noGrp="1"/>
          </p:cNvSpPr>
          <p:nvPr>
            <p:ph type="body" idx="11"/>
          </p:nvPr>
        </p:nvSpPr>
        <p:spPr>
          <a:xfrm>
            <a:off x="683400" y="409582"/>
            <a:ext cx="6443910" cy="869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14288" marR="0" lvl="0" indent="-14288" algn="l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tabLst/>
              <a:defRPr sz="3000" b="1" i="0" u="none" strike="noStrike" cap="none">
                <a:solidFill>
                  <a:schemeClr val="dk1"/>
                </a:solidFill>
                <a:latin typeface="Akkurat Pro" panose="020B0504020101020102" pitchFamily="34" charset="0"/>
                <a:ea typeface="Akkurat Pro" panose="020B0504020101020102" pitchFamily="34" charset="0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69813AF-CEE1-A64E-1965-3EA74D33C882}"/>
              </a:ext>
            </a:extLst>
          </p:cNvPr>
          <p:cNvSpPr txBox="1"/>
          <p:nvPr userDrawn="1"/>
        </p:nvSpPr>
        <p:spPr>
          <a:xfrm>
            <a:off x="7362057" y="556887"/>
            <a:ext cx="2518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i="0" dirty="0">
                <a:solidFill>
                  <a:schemeClr val="tx1"/>
                </a:solidFill>
                <a:effectLst/>
                <a:latin typeface="Akkurat Pro" panose="020B0504020101020102" pitchFamily="34" charset="0"/>
              </a:rPr>
              <a:t>©S&amp;P Global 2026.</a:t>
            </a:r>
            <a:endParaRPr lang="en-US" sz="1800" b="1" dirty="0">
              <a:solidFill>
                <a:schemeClr val="tx1"/>
              </a:solidFill>
              <a:latin typeface="Akkurat Pro" panose="020B0504020101020102" pitchFamily="34" charset="0"/>
            </a:endParaRPr>
          </a:p>
        </p:txBody>
      </p:sp>
      <p:sp>
        <p:nvSpPr>
          <p:cNvPr id="20" name="Google Shape;9;p4">
            <a:extLst>
              <a:ext uri="{FF2B5EF4-FFF2-40B4-BE49-F238E27FC236}">
                <a16:creationId xmlns:a16="http://schemas.microsoft.com/office/drawing/2014/main" id="{5007FEBB-87D0-947A-3F34-5CF0F8BEF5F2}"/>
              </a:ext>
            </a:extLst>
          </p:cNvPr>
          <p:cNvSpPr txBox="1"/>
          <p:nvPr userDrawn="1"/>
        </p:nvSpPr>
        <p:spPr>
          <a:xfrm>
            <a:off x="683400" y="1279416"/>
            <a:ext cx="8887610" cy="720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3000" b="0" i="0" u="none" strike="noStrike" cap="none" dirty="0">
                <a:solidFill>
                  <a:schemeClr val="tx1"/>
                </a:solidFill>
                <a:latin typeface="Akkurat Pro" panose="020B0504020101020102" pitchFamily="34" charset="0"/>
                <a:ea typeface="Arial"/>
                <a:cs typeface="Arial"/>
                <a:sym typeface="Arial"/>
              </a:rPr>
              <a:t>Electric Utilities</a:t>
            </a:r>
          </a:p>
        </p:txBody>
      </p:sp>
      <p:sp>
        <p:nvSpPr>
          <p:cNvPr id="21" name="Google Shape;9;p4">
            <a:extLst>
              <a:ext uri="{FF2B5EF4-FFF2-40B4-BE49-F238E27FC236}">
                <a16:creationId xmlns:a16="http://schemas.microsoft.com/office/drawing/2014/main" id="{2E0A0D19-EBD7-D3D0-B5D8-BAD4B632B3AD}"/>
              </a:ext>
            </a:extLst>
          </p:cNvPr>
          <p:cNvSpPr txBox="1"/>
          <p:nvPr userDrawn="1"/>
        </p:nvSpPr>
        <p:spPr>
          <a:xfrm>
            <a:off x="682111" y="1926783"/>
            <a:ext cx="9541054" cy="1381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CA" sz="4400" b="1" i="0" u="none" strike="noStrike" cap="none" dirty="0">
                <a:solidFill>
                  <a:schemeClr val="dk1"/>
                </a:solidFill>
                <a:latin typeface="Akkurat Pro" panose="020B0504020101020102" pitchFamily="34" charset="0"/>
                <a:ea typeface="Arial"/>
                <a:cs typeface="Arial"/>
                <a:sym typeface="Arial"/>
              </a:rPr>
              <a:t>Corporate Sustainability Assessment (CSA) Score 2026</a:t>
            </a:r>
            <a:endParaRPr lang="en-US" sz="4400" b="1" dirty="0">
              <a:latin typeface="Akkurat Pro" panose="020B0504020101020102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sz="5000" dirty="0"/>
          </a:p>
        </p:txBody>
      </p:sp>
    </p:spTree>
    <p:extLst>
      <p:ext uri="{BB962C8B-B14F-4D97-AF65-F5344CB8AC3E}">
        <p14:creationId xmlns:p14="http://schemas.microsoft.com/office/powerpoint/2010/main" val="143712803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lectrical Components &amp; Equipment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1">
            <a:extLst>
              <a:ext uri="{FF2B5EF4-FFF2-40B4-BE49-F238E27FC236}">
                <a16:creationId xmlns:a16="http://schemas.microsoft.com/office/drawing/2014/main" id="{FE48873D-6FF9-B32B-EB3B-FA404AA5EDD7}"/>
              </a:ext>
            </a:extLst>
          </p:cNvPr>
          <p:cNvSpPr txBox="1">
            <a:spLocks/>
          </p:cNvSpPr>
          <p:nvPr userDrawn="1"/>
        </p:nvSpPr>
        <p:spPr>
          <a:xfrm>
            <a:off x="605911" y="7825405"/>
            <a:ext cx="3671623" cy="41795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latin typeface="Akkurat Pro" panose="020B0504020101020102" pitchFamily="34" charset="0"/>
              </a:rPr>
              <a:t>As of</a:t>
            </a:r>
          </a:p>
        </p:txBody>
      </p:sp>
      <p:pic>
        <p:nvPicPr>
          <p:cNvPr id="6" name="Google Shape;8;p4">
            <a:extLst>
              <a:ext uri="{FF2B5EF4-FFF2-40B4-BE49-F238E27FC236}">
                <a16:creationId xmlns:a16="http://schemas.microsoft.com/office/drawing/2014/main" id="{C6EAC7FF-217A-AEB1-DB4E-C21F398084E9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698900" y="9101574"/>
            <a:ext cx="2591417" cy="556098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0;p4">
            <a:extLst>
              <a:ext uri="{FF2B5EF4-FFF2-40B4-BE49-F238E27FC236}">
                <a16:creationId xmlns:a16="http://schemas.microsoft.com/office/drawing/2014/main" id="{B8F773D2-64ED-5CD0-6509-D45C080E47D5}"/>
              </a:ext>
            </a:extLst>
          </p:cNvPr>
          <p:cNvSpPr/>
          <p:nvPr userDrawn="1"/>
        </p:nvSpPr>
        <p:spPr>
          <a:xfrm>
            <a:off x="698900" y="3738586"/>
            <a:ext cx="3656123" cy="3656123"/>
          </a:xfrm>
          <a:prstGeom prst="rect">
            <a:avLst/>
          </a:prstGeom>
          <a:noFill/>
          <a:ln w="508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253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" name="Google Shape;14;p4">
            <a:extLst>
              <a:ext uri="{FF2B5EF4-FFF2-40B4-BE49-F238E27FC236}">
                <a16:creationId xmlns:a16="http://schemas.microsoft.com/office/drawing/2014/main" id="{79639884-85D8-8597-6C2A-2715843CDB51}"/>
              </a:ext>
            </a:extLst>
          </p:cNvPr>
          <p:cNvSpPr txBox="1">
            <a:spLocks noGrp="1"/>
          </p:cNvSpPr>
          <p:nvPr>
            <p:ph type="body" idx="10" hasCustomPrompt="1"/>
          </p:nvPr>
        </p:nvSpPr>
        <p:spPr>
          <a:xfrm>
            <a:off x="801665" y="4027893"/>
            <a:ext cx="3460369" cy="31119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22000"/>
              <a:buFont typeface="Arial"/>
              <a:buNone/>
              <a:defRPr sz="2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CA" dirty="0"/>
              <a:t>75</a:t>
            </a:r>
            <a:endParaRPr dirty="0"/>
          </a:p>
        </p:txBody>
      </p:sp>
      <p:sp>
        <p:nvSpPr>
          <p:cNvPr id="16" name="Google Shape;15;p4">
            <a:extLst>
              <a:ext uri="{FF2B5EF4-FFF2-40B4-BE49-F238E27FC236}">
                <a16:creationId xmlns:a16="http://schemas.microsoft.com/office/drawing/2014/main" id="{84918C1D-9513-61F1-31C1-C4193E9B44E5}"/>
              </a:ext>
            </a:extLst>
          </p:cNvPr>
          <p:cNvSpPr txBox="1"/>
          <p:nvPr userDrawn="1"/>
        </p:nvSpPr>
        <p:spPr>
          <a:xfrm>
            <a:off x="4666743" y="4747364"/>
            <a:ext cx="4076423" cy="17793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1000" b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/100</a:t>
            </a:r>
            <a:endParaRPr sz="11000" b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6;p4">
            <a:extLst>
              <a:ext uri="{FF2B5EF4-FFF2-40B4-BE49-F238E27FC236}">
                <a16:creationId xmlns:a16="http://schemas.microsoft.com/office/drawing/2014/main" id="{A4DC660E-F1AC-27BF-090C-2470B62A0FF3}"/>
              </a:ext>
            </a:extLst>
          </p:cNvPr>
          <p:cNvSpPr txBox="1">
            <a:spLocks noGrp="1"/>
          </p:cNvSpPr>
          <p:nvPr>
            <p:ph type="body" idx="11"/>
          </p:nvPr>
        </p:nvSpPr>
        <p:spPr>
          <a:xfrm>
            <a:off x="683400" y="409582"/>
            <a:ext cx="6443910" cy="869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14288" marR="0" lvl="0" indent="-14288" algn="l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tabLst/>
              <a:defRPr sz="3000" b="1" i="0" u="none" strike="noStrike" cap="none">
                <a:solidFill>
                  <a:schemeClr val="dk1"/>
                </a:solidFill>
                <a:latin typeface="Akkurat Pro" panose="020B0504020101020102" pitchFamily="34" charset="0"/>
                <a:ea typeface="Akkurat Pro" panose="020B0504020101020102" pitchFamily="34" charset="0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E685DDC-BAD4-3E62-8578-4D08BCE012DF}"/>
              </a:ext>
            </a:extLst>
          </p:cNvPr>
          <p:cNvSpPr txBox="1"/>
          <p:nvPr userDrawn="1"/>
        </p:nvSpPr>
        <p:spPr>
          <a:xfrm>
            <a:off x="7362057" y="556887"/>
            <a:ext cx="2518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i="0" dirty="0">
                <a:solidFill>
                  <a:schemeClr val="tx1"/>
                </a:solidFill>
                <a:effectLst/>
                <a:latin typeface="Akkurat Pro" panose="020B0504020101020102" pitchFamily="34" charset="0"/>
              </a:rPr>
              <a:t>©S&amp;P Global 2026.</a:t>
            </a:r>
            <a:endParaRPr lang="en-US" sz="1800" b="1" dirty="0">
              <a:solidFill>
                <a:schemeClr val="tx1"/>
              </a:solidFill>
              <a:latin typeface="Akkurat Pro" panose="020B0504020101020102" pitchFamily="34" charset="0"/>
            </a:endParaRPr>
          </a:p>
        </p:txBody>
      </p:sp>
      <p:sp>
        <p:nvSpPr>
          <p:cNvPr id="20" name="Google Shape;9;p4">
            <a:extLst>
              <a:ext uri="{FF2B5EF4-FFF2-40B4-BE49-F238E27FC236}">
                <a16:creationId xmlns:a16="http://schemas.microsoft.com/office/drawing/2014/main" id="{B1950175-FF1A-7E3F-D517-80A913BA07A4}"/>
              </a:ext>
            </a:extLst>
          </p:cNvPr>
          <p:cNvSpPr txBox="1"/>
          <p:nvPr userDrawn="1"/>
        </p:nvSpPr>
        <p:spPr>
          <a:xfrm>
            <a:off x="683400" y="1279416"/>
            <a:ext cx="8887610" cy="720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3000" b="0" i="0" u="none" strike="noStrike" cap="none" dirty="0">
                <a:solidFill>
                  <a:schemeClr val="tx1"/>
                </a:solidFill>
                <a:latin typeface="Akkurat Pro" panose="020B0504020101020102" pitchFamily="34" charset="0"/>
                <a:ea typeface="Arial"/>
                <a:cs typeface="Arial"/>
                <a:sym typeface="Arial"/>
              </a:rPr>
              <a:t>Electrical Components &amp; Equipment</a:t>
            </a:r>
          </a:p>
        </p:txBody>
      </p:sp>
      <p:sp>
        <p:nvSpPr>
          <p:cNvPr id="21" name="Google Shape;9;p4">
            <a:extLst>
              <a:ext uri="{FF2B5EF4-FFF2-40B4-BE49-F238E27FC236}">
                <a16:creationId xmlns:a16="http://schemas.microsoft.com/office/drawing/2014/main" id="{8C240328-F941-7CB4-7BAF-05C0595B2811}"/>
              </a:ext>
            </a:extLst>
          </p:cNvPr>
          <p:cNvSpPr txBox="1"/>
          <p:nvPr userDrawn="1"/>
        </p:nvSpPr>
        <p:spPr>
          <a:xfrm>
            <a:off x="682111" y="1926783"/>
            <a:ext cx="9541054" cy="1381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CA" sz="4400" b="1" i="0" u="none" strike="noStrike" cap="none" dirty="0">
                <a:solidFill>
                  <a:schemeClr val="dk1"/>
                </a:solidFill>
                <a:latin typeface="Akkurat Pro" panose="020B0504020101020102" pitchFamily="34" charset="0"/>
                <a:ea typeface="Arial"/>
                <a:cs typeface="Arial"/>
                <a:sym typeface="Arial"/>
              </a:rPr>
              <a:t>Corporate Sustainability Assessment (CSA) Score 2026</a:t>
            </a:r>
            <a:endParaRPr lang="en-US" sz="4400" b="1" dirty="0">
              <a:latin typeface="Akkurat Pro" panose="020B0504020101020102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sz="5000" dirty="0"/>
          </a:p>
        </p:txBody>
      </p:sp>
    </p:spTree>
    <p:extLst>
      <p:ext uri="{BB962C8B-B14F-4D97-AF65-F5344CB8AC3E}">
        <p14:creationId xmlns:p14="http://schemas.microsoft.com/office/powerpoint/2010/main" val="52952080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ersified Financial Services and Capital Markets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1">
            <a:extLst>
              <a:ext uri="{FF2B5EF4-FFF2-40B4-BE49-F238E27FC236}">
                <a16:creationId xmlns:a16="http://schemas.microsoft.com/office/drawing/2014/main" id="{4603A0FD-3350-808E-DA1A-CE9115BDD91E}"/>
              </a:ext>
            </a:extLst>
          </p:cNvPr>
          <p:cNvSpPr txBox="1">
            <a:spLocks/>
          </p:cNvSpPr>
          <p:nvPr userDrawn="1"/>
        </p:nvSpPr>
        <p:spPr>
          <a:xfrm>
            <a:off x="605911" y="7825405"/>
            <a:ext cx="3671623" cy="41795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latin typeface="Akkurat Pro" panose="020B0504020101020102" pitchFamily="34" charset="0"/>
              </a:rPr>
              <a:t>As of</a:t>
            </a:r>
          </a:p>
        </p:txBody>
      </p:sp>
      <p:pic>
        <p:nvPicPr>
          <p:cNvPr id="6" name="Google Shape;8;p4">
            <a:extLst>
              <a:ext uri="{FF2B5EF4-FFF2-40B4-BE49-F238E27FC236}">
                <a16:creationId xmlns:a16="http://schemas.microsoft.com/office/drawing/2014/main" id="{1159CB00-02AC-885A-A91E-D88FD5584D03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698900" y="9101574"/>
            <a:ext cx="2591417" cy="556098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0;p4">
            <a:extLst>
              <a:ext uri="{FF2B5EF4-FFF2-40B4-BE49-F238E27FC236}">
                <a16:creationId xmlns:a16="http://schemas.microsoft.com/office/drawing/2014/main" id="{D5D836FF-34E4-47C4-D000-618E24127180}"/>
              </a:ext>
            </a:extLst>
          </p:cNvPr>
          <p:cNvSpPr/>
          <p:nvPr userDrawn="1"/>
        </p:nvSpPr>
        <p:spPr>
          <a:xfrm>
            <a:off x="698900" y="3738586"/>
            <a:ext cx="3656123" cy="3656123"/>
          </a:xfrm>
          <a:prstGeom prst="rect">
            <a:avLst/>
          </a:prstGeom>
          <a:noFill/>
          <a:ln w="508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253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" name="Google Shape;14;p4">
            <a:extLst>
              <a:ext uri="{FF2B5EF4-FFF2-40B4-BE49-F238E27FC236}">
                <a16:creationId xmlns:a16="http://schemas.microsoft.com/office/drawing/2014/main" id="{A4B49EA4-9879-2E66-96EB-9BAE736C9004}"/>
              </a:ext>
            </a:extLst>
          </p:cNvPr>
          <p:cNvSpPr txBox="1">
            <a:spLocks noGrp="1"/>
          </p:cNvSpPr>
          <p:nvPr>
            <p:ph type="body" idx="10" hasCustomPrompt="1"/>
          </p:nvPr>
        </p:nvSpPr>
        <p:spPr>
          <a:xfrm>
            <a:off x="801665" y="4027893"/>
            <a:ext cx="3460369" cy="31119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22000"/>
              <a:buFont typeface="Arial"/>
              <a:buNone/>
              <a:defRPr sz="2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CA" dirty="0"/>
              <a:t>75</a:t>
            </a:r>
            <a:endParaRPr dirty="0"/>
          </a:p>
        </p:txBody>
      </p:sp>
      <p:sp>
        <p:nvSpPr>
          <p:cNvPr id="16" name="Google Shape;15;p4">
            <a:extLst>
              <a:ext uri="{FF2B5EF4-FFF2-40B4-BE49-F238E27FC236}">
                <a16:creationId xmlns:a16="http://schemas.microsoft.com/office/drawing/2014/main" id="{3D32E130-D31A-F282-3CB7-6C36B62E6452}"/>
              </a:ext>
            </a:extLst>
          </p:cNvPr>
          <p:cNvSpPr txBox="1"/>
          <p:nvPr userDrawn="1"/>
        </p:nvSpPr>
        <p:spPr>
          <a:xfrm>
            <a:off x="4666743" y="4747364"/>
            <a:ext cx="4076423" cy="17793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1000" b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/100</a:t>
            </a:r>
            <a:endParaRPr sz="11000" b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6;p4">
            <a:extLst>
              <a:ext uri="{FF2B5EF4-FFF2-40B4-BE49-F238E27FC236}">
                <a16:creationId xmlns:a16="http://schemas.microsoft.com/office/drawing/2014/main" id="{9E13EDCC-7A80-1318-1634-8DA141BDB742}"/>
              </a:ext>
            </a:extLst>
          </p:cNvPr>
          <p:cNvSpPr txBox="1">
            <a:spLocks noGrp="1"/>
          </p:cNvSpPr>
          <p:nvPr>
            <p:ph type="body" idx="11"/>
          </p:nvPr>
        </p:nvSpPr>
        <p:spPr>
          <a:xfrm>
            <a:off x="683400" y="409582"/>
            <a:ext cx="6443910" cy="869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14288" marR="0" lvl="0" indent="-14288" algn="l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tabLst/>
              <a:defRPr sz="3000" b="1" i="0" u="none" strike="noStrike" cap="none">
                <a:solidFill>
                  <a:schemeClr val="dk1"/>
                </a:solidFill>
                <a:latin typeface="Akkurat Pro" panose="020B0504020101020102" pitchFamily="34" charset="0"/>
                <a:ea typeface="Akkurat Pro" panose="020B0504020101020102" pitchFamily="34" charset="0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CF63A6F-E8B8-6DA8-3128-319F49C80E9F}"/>
              </a:ext>
            </a:extLst>
          </p:cNvPr>
          <p:cNvSpPr txBox="1"/>
          <p:nvPr userDrawn="1"/>
        </p:nvSpPr>
        <p:spPr>
          <a:xfrm>
            <a:off x="7362057" y="556887"/>
            <a:ext cx="2518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i="0" dirty="0">
                <a:solidFill>
                  <a:schemeClr val="tx1"/>
                </a:solidFill>
                <a:effectLst/>
                <a:latin typeface="Akkurat Pro" panose="020B0504020101020102" pitchFamily="34" charset="0"/>
              </a:rPr>
              <a:t>©S&amp;P Global 2026.</a:t>
            </a:r>
            <a:endParaRPr lang="en-US" sz="1800" b="1" dirty="0">
              <a:solidFill>
                <a:schemeClr val="tx1"/>
              </a:solidFill>
              <a:latin typeface="Akkurat Pro" panose="020B0504020101020102" pitchFamily="34" charset="0"/>
            </a:endParaRPr>
          </a:p>
        </p:txBody>
      </p:sp>
      <p:sp>
        <p:nvSpPr>
          <p:cNvPr id="20" name="Google Shape;9;p4">
            <a:extLst>
              <a:ext uri="{FF2B5EF4-FFF2-40B4-BE49-F238E27FC236}">
                <a16:creationId xmlns:a16="http://schemas.microsoft.com/office/drawing/2014/main" id="{8ED50F71-AD06-3138-92B1-9E7B589BD860}"/>
              </a:ext>
            </a:extLst>
          </p:cNvPr>
          <p:cNvSpPr txBox="1"/>
          <p:nvPr userDrawn="1"/>
        </p:nvSpPr>
        <p:spPr>
          <a:xfrm>
            <a:off x="683400" y="1279416"/>
            <a:ext cx="8887610" cy="720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0" i="0" u="none" strike="noStrike" cap="none" dirty="0">
                <a:solidFill>
                  <a:schemeClr val="tx1"/>
                </a:solidFill>
                <a:latin typeface="Akkurat Pro" panose="020B0504020101020102" pitchFamily="34" charset="0"/>
                <a:ea typeface="Arial"/>
                <a:cs typeface="Arial"/>
                <a:sym typeface="Arial"/>
              </a:rPr>
              <a:t>Diversified Financial Services and Capital Markets</a:t>
            </a:r>
          </a:p>
        </p:txBody>
      </p:sp>
      <p:sp>
        <p:nvSpPr>
          <p:cNvPr id="21" name="Google Shape;9;p4">
            <a:extLst>
              <a:ext uri="{FF2B5EF4-FFF2-40B4-BE49-F238E27FC236}">
                <a16:creationId xmlns:a16="http://schemas.microsoft.com/office/drawing/2014/main" id="{89156A2C-9CAB-0DF0-4998-67B6B32D93B9}"/>
              </a:ext>
            </a:extLst>
          </p:cNvPr>
          <p:cNvSpPr txBox="1"/>
          <p:nvPr userDrawn="1"/>
        </p:nvSpPr>
        <p:spPr>
          <a:xfrm>
            <a:off x="682111" y="1926783"/>
            <a:ext cx="9541054" cy="1381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CA" sz="4400" b="1" i="0" u="none" strike="noStrike" cap="none" dirty="0">
                <a:solidFill>
                  <a:schemeClr val="dk1"/>
                </a:solidFill>
                <a:latin typeface="Akkurat Pro" panose="020B0504020101020102" pitchFamily="34" charset="0"/>
                <a:ea typeface="Arial"/>
                <a:cs typeface="Arial"/>
                <a:sym typeface="Arial"/>
              </a:rPr>
              <a:t>Corporate Sustainability Assessment (CSA) Score 2026</a:t>
            </a:r>
            <a:endParaRPr lang="en-US" sz="4400" b="1" dirty="0">
              <a:latin typeface="Akkurat Pro" panose="020B0504020101020102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sz="5000" dirty="0"/>
          </a:p>
        </p:txBody>
      </p:sp>
    </p:spTree>
    <p:extLst>
      <p:ext uri="{BB962C8B-B14F-4D97-AF65-F5344CB8AC3E}">
        <p14:creationId xmlns:p14="http://schemas.microsoft.com/office/powerpoint/2010/main" val="122015977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od &amp; Staples Retailing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1">
            <a:extLst>
              <a:ext uri="{FF2B5EF4-FFF2-40B4-BE49-F238E27FC236}">
                <a16:creationId xmlns:a16="http://schemas.microsoft.com/office/drawing/2014/main" id="{184CE9C2-2990-44E7-555D-DA0E438C8A14}"/>
              </a:ext>
            </a:extLst>
          </p:cNvPr>
          <p:cNvSpPr txBox="1">
            <a:spLocks/>
          </p:cNvSpPr>
          <p:nvPr userDrawn="1"/>
        </p:nvSpPr>
        <p:spPr>
          <a:xfrm>
            <a:off x="605911" y="7825405"/>
            <a:ext cx="3671623" cy="41795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latin typeface="Akkurat Pro" panose="020B0504020101020102" pitchFamily="34" charset="0"/>
              </a:rPr>
              <a:t>As of</a:t>
            </a:r>
          </a:p>
        </p:txBody>
      </p:sp>
      <p:pic>
        <p:nvPicPr>
          <p:cNvPr id="6" name="Google Shape;8;p4">
            <a:extLst>
              <a:ext uri="{FF2B5EF4-FFF2-40B4-BE49-F238E27FC236}">
                <a16:creationId xmlns:a16="http://schemas.microsoft.com/office/drawing/2014/main" id="{7562A8DD-50B3-F265-BBA5-BD9BD4437000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698900" y="9101574"/>
            <a:ext cx="2591417" cy="556098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0;p4">
            <a:extLst>
              <a:ext uri="{FF2B5EF4-FFF2-40B4-BE49-F238E27FC236}">
                <a16:creationId xmlns:a16="http://schemas.microsoft.com/office/drawing/2014/main" id="{E5490B8E-C8A0-E69B-F744-1E58ABF6226E}"/>
              </a:ext>
            </a:extLst>
          </p:cNvPr>
          <p:cNvSpPr/>
          <p:nvPr userDrawn="1"/>
        </p:nvSpPr>
        <p:spPr>
          <a:xfrm>
            <a:off x="698900" y="3738586"/>
            <a:ext cx="3656123" cy="3656123"/>
          </a:xfrm>
          <a:prstGeom prst="rect">
            <a:avLst/>
          </a:prstGeom>
          <a:noFill/>
          <a:ln w="508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253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" name="Google Shape;14;p4">
            <a:extLst>
              <a:ext uri="{FF2B5EF4-FFF2-40B4-BE49-F238E27FC236}">
                <a16:creationId xmlns:a16="http://schemas.microsoft.com/office/drawing/2014/main" id="{F9FE1311-D1FD-CAEB-52E2-BCF2E5C3EA98}"/>
              </a:ext>
            </a:extLst>
          </p:cNvPr>
          <p:cNvSpPr txBox="1">
            <a:spLocks noGrp="1"/>
          </p:cNvSpPr>
          <p:nvPr>
            <p:ph type="body" idx="10" hasCustomPrompt="1"/>
          </p:nvPr>
        </p:nvSpPr>
        <p:spPr>
          <a:xfrm>
            <a:off x="801665" y="4027893"/>
            <a:ext cx="3460369" cy="31119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22000"/>
              <a:buFont typeface="Arial"/>
              <a:buNone/>
              <a:defRPr sz="2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CA" dirty="0"/>
              <a:t>75</a:t>
            </a:r>
            <a:endParaRPr dirty="0"/>
          </a:p>
        </p:txBody>
      </p:sp>
      <p:sp>
        <p:nvSpPr>
          <p:cNvPr id="16" name="Google Shape;15;p4">
            <a:extLst>
              <a:ext uri="{FF2B5EF4-FFF2-40B4-BE49-F238E27FC236}">
                <a16:creationId xmlns:a16="http://schemas.microsoft.com/office/drawing/2014/main" id="{63218A1E-0D32-381A-5BB0-3F8435F7C9CC}"/>
              </a:ext>
            </a:extLst>
          </p:cNvPr>
          <p:cNvSpPr txBox="1"/>
          <p:nvPr userDrawn="1"/>
        </p:nvSpPr>
        <p:spPr>
          <a:xfrm>
            <a:off x="4666743" y="4747364"/>
            <a:ext cx="4076423" cy="17793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1000" b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/100</a:t>
            </a:r>
            <a:endParaRPr sz="11000" b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6;p4">
            <a:extLst>
              <a:ext uri="{FF2B5EF4-FFF2-40B4-BE49-F238E27FC236}">
                <a16:creationId xmlns:a16="http://schemas.microsoft.com/office/drawing/2014/main" id="{5D90E9C3-8B26-58C4-2242-7A7AA4A6F38A}"/>
              </a:ext>
            </a:extLst>
          </p:cNvPr>
          <p:cNvSpPr txBox="1">
            <a:spLocks noGrp="1"/>
          </p:cNvSpPr>
          <p:nvPr>
            <p:ph type="body" idx="11"/>
          </p:nvPr>
        </p:nvSpPr>
        <p:spPr>
          <a:xfrm>
            <a:off x="683400" y="409582"/>
            <a:ext cx="6443910" cy="869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14288" marR="0" lvl="0" indent="-14288" algn="l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tabLst/>
              <a:defRPr sz="3000" b="1" i="0" u="none" strike="noStrike" cap="none">
                <a:solidFill>
                  <a:schemeClr val="dk1"/>
                </a:solidFill>
                <a:latin typeface="Akkurat Pro" panose="020B0504020101020102" pitchFamily="34" charset="0"/>
                <a:ea typeface="Akkurat Pro" panose="020B0504020101020102" pitchFamily="34" charset="0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731FD9C-258D-D822-1EE8-AECB23F5959B}"/>
              </a:ext>
            </a:extLst>
          </p:cNvPr>
          <p:cNvSpPr txBox="1"/>
          <p:nvPr userDrawn="1"/>
        </p:nvSpPr>
        <p:spPr>
          <a:xfrm>
            <a:off x="7362057" y="556887"/>
            <a:ext cx="2518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i="0" dirty="0">
                <a:solidFill>
                  <a:schemeClr val="tx1"/>
                </a:solidFill>
                <a:effectLst/>
                <a:latin typeface="Akkurat Pro" panose="020B0504020101020102" pitchFamily="34" charset="0"/>
              </a:rPr>
              <a:t>©S&amp;P Global 2026.</a:t>
            </a:r>
            <a:endParaRPr lang="en-US" sz="1800" b="1" dirty="0">
              <a:solidFill>
                <a:schemeClr val="tx1"/>
              </a:solidFill>
              <a:latin typeface="Akkurat Pro" panose="020B0504020101020102" pitchFamily="34" charset="0"/>
            </a:endParaRPr>
          </a:p>
        </p:txBody>
      </p:sp>
      <p:sp>
        <p:nvSpPr>
          <p:cNvPr id="20" name="Google Shape;9;p4">
            <a:extLst>
              <a:ext uri="{FF2B5EF4-FFF2-40B4-BE49-F238E27FC236}">
                <a16:creationId xmlns:a16="http://schemas.microsoft.com/office/drawing/2014/main" id="{DE44B809-E43A-8647-A36E-68EEAE224AC5}"/>
              </a:ext>
            </a:extLst>
          </p:cNvPr>
          <p:cNvSpPr txBox="1"/>
          <p:nvPr userDrawn="1"/>
        </p:nvSpPr>
        <p:spPr>
          <a:xfrm>
            <a:off x="683400" y="1279416"/>
            <a:ext cx="8887610" cy="720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3000" b="0" i="0" u="none" strike="noStrike" cap="none" dirty="0">
                <a:solidFill>
                  <a:schemeClr val="tx1"/>
                </a:solidFill>
                <a:latin typeface="Akkurat Pro" panose="020B0504020101020102" pitchFamily="34" charset="0"/>
                <a:ea typeface="Arial"/>
                <a:cs typeface="Arial"/>
                <a:sym typeface="Arial"/>
              </a:rPr>
              <a:t>Food &amp; Staples Retailing</a:t>
            </a:r>
          </a:p>
        </p:txBody>
      </p:sp>
      <p:sp>
        <p:nvSpPr>
          <p:cNvPr id="21" name="Google Shape;9;p4">
            <a:extLst>
              <a:ext uri="{FF2B5EF4-FFF2-40B4-BE49-F238E27FC236}">
                <a16:creationId xmlns:a16="http://schemas.microsoft.com/office/drawing/2014/main" id="{5F154024-DDD5-01FB-23CA-0F61DAE3F606}"/>
              </a:ext>
            </a:extLst>
          </p:cNvPr>
          <p:cNvSpPr txBox="1"/>
          <p:nvPr userDrawn="1"/>
        </p:nvSpPr>
        <p:spPr>
          <a:xfrm>
            <a:off x="682111" y="1926783"/>
            <a:ext cx="9541054" cy="1381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CA" sz="4400" b="1" i="0" u="none" strike="noStrike" cap="none" dirty="0">
                <a:solidFill>
                  <a:schemeClr val="dk1"/>
                </a:solidFill>
                <a:latin typeface="Akkurat Pro" panose="020B0504020101020102" pitchFamily="34" charset="0"/>
                <a:ea typeface="Arial"/>
                <a:cs typeface="Arial"/>
                <a:sym typeface="Arial"/>
              </a:rPr>
              <a:t>Corporate Sustainability Assessment (CSA) Score 2026</a:t>
            </a:r>
            <a:endParaRPr lang="en-US" sz="4400" b="1" dirty="0">
              <a:latin typeface="Akkurat Pro" panose="020B0504020101020102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sz="5000" dirty="0"/>
          </a:p>
        </p:txBody>
      </p:sp>
    </p:spTree>
    <p:extLst>
      <p:ext uri="{BB962C8B-B14F-4D97-AF65-F5344CB8AC3E}">
        <p14:creationId xmlns:p14="http://schemas.microsoft.com/office/powerpoint/2010/main" val="82034116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od Products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1">
            <a:extLst>
              <a:ext uri="{FF2B5EF4-FFF2-40B4-BE49-F238E27FC236}">
                <a16:creationId xmlns:a16="http://schemas.microsoft.com/office/drawing/2014/main" id="{CFB861A6-AFFF-3545-9B0F-C7003EC83CA1}"/>
              </a:ext>
            </a:extLst>
          </p:cNvPr>
          <p:cNvSpPr txBox="1">
            <a:spLocks/>
          </p:cNvSpPr>
          <p:nvPr userDrawn="1"/>
        </p:nvSpPr>
        <p:spPr>
          <a:xfrm>
            <a:off x="605911" y="7825405"/>
            <a:ext cx="3671623" cy="41795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latin typeface="Akkurat Pro" panose="020B0504020101020102" pitchFamily="34" charset="0"/>
              </a:rPr>
              <a:t>As of</a:t>
            </a:r>
          </a:p>
        </p:txBody>
      </p:sp>
      <p:pic>
        <p:nvPicPr>
          <p:cNvPr id="6" name="Google Shape;8;p4">
            <a:extLst>
              <a:ext uri="{FF2B5EF4-FFF2-40B4-BE49-F238E27FC236}">
                <a16:creationId xmlns:a16="http://schemas.microsoft.com/office/drawing/2014/main" id="{122AE74C-6B42-0485-2E74-5E141F24FD65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698900" y="9101574"/>
            <a:ext cx="2591417" cy="556098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0;p4">
            <a:extLst>
              <a:ext uri="{FF2B5EF4-FFF2-40B4-BE49-F238E27FC236}">
                <a16:creationId xmlns:a16="http://schemas.microsoft.com/office/drawing/2014/main" id="{4051910D-7F34-B856-D11A-9FB8F95D7BD9}"/>
              </a:ext>
            </a:extLst>
          </p:cNvPr>
          <p:cNvSpPr/>
          <p:nvPr userDrawn="1"/>
        </p:nvSpPr>
        <p:spPr>
          <a:xfrm>
            <a:off x="698900" y="3738586"/>
            <a:ext cx="3656123" cy="3656123"/>
          </a:xfrm>
          <a:prstGeom prst="rect">
            <a:avLst/>
          </a:prstGeom>
          <a:noFill/>
          <a:ln w="508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253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" name="Google Shape;14;p4">
            <a:extLst>
              <a:ext uri="{FF2B5EF4-FFF2-40B4-BE49-F238E27FC236}">
                <a16:creationId xmlns:a16="http://schemas.microsoft.com/office/drawing/2014/main" id="{AE293565-1BE8-164D-1794-9BE4C6A5DCBD}"/>
              </a:ext>
            </a:extLst>
          </p:cNvPr>
          <p:cNvSpPr txBox="1">
            <a:spLocks noGrp="1"/>
          </p:cNvSpPr>
          <p:nvPr>
            <p:ph type="body" idx="10" hasCustomPrompt="1"/>
          </p:nvPr>
        </p:nvSpPr>
        <p:spPr>
          <a:xfrm>
            <a:off x="801665" y="4027893"/>
            <a:ext cx="3460369" cy="31119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22000"/>
              <a:buFont typeface="Arial"/>
              <a:buNone/>
              <a:defRPr sz="2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CA" dirty="0"/>
              <a:t>75</a:t>
            </a:r>
            <a:endParaRPr dirty="0"/>
          </a:p>
        </p:txBody>
      </p:sp>
      <p:sp>
        <p:nvSpPr>
          <p:cNvPr id="16" name="Google Shape;15;p4">
            <a:extLst>
              <a:ext uri="{FF2B5EF4-FFF2-40B4-BE49-F238E27FC236}">
                <a16:creationId xmlns:a16="http://schemas.microsoft.com/office/drawing/2014/main" id="{13F44E51-CAD8-80CB-9D59-4951A727478F}"/>
              </a:ext>
            </a:extLst>
          </p:cNvPr>
          <p:cNvSpPr txBox="1"/>
          <p:nvPr userDrawn="1"/>
        </p:nvSpPr>
        <p:spPr>
          <a:xfrm>
            <a:off x="4666743" y="4747364"/>
            <a:ext cx="4076423" cy="17793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1000" b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/100</a:t>
            </a:r>
            <a:endParaRPr sz="11000" b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6;p4">
            <a:extLst>
              <a:ext uri="{FF2B5EF4-FFF2-40B4-BE49-F238E27FC236}">
                <a16:creationId xmlns:a16="http://schemas.microsoft.com/office/drawing/2014/main" id="{A576BDDC-0098-3B7E-8164-6B3CAA1321B3}"/>
              </a:ext>
            </a:extLst>
          </p:cNvPr>
          <p:cNvSpPr txBox="1">
            <a:spLocks noGrp="1"/>
          </p:cNvSpPr>
          <p:nvPr>
            <p:ph type="body" idx="11"/>
          </p:nvPr>
        </p:nvSpPr>
        <p:spPr>
          <a:xfrm>
            <a:off x="683400" y="409582"/>
            <a:ext cx="6443910" cy="869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14288" marR="0" lvl="0" indent="-14288" algn="l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tabLst/>
              <a:defRPr sz="3000" b="1" i="0" u="none" strike="noStrike" cap="none">
                <a:solidFill>
                  <a:schemeClr val="dk1"/>
                </a:solidFill>
                <a:latin typeface="Akkurat Pro" panose="020B0504020101020102" pitchFamily="34" charset="0"/>
                <a:ea typeface="Akkurat Pro" panose="020B0504020101020102" pitchFamily="34" charset="0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2D29450-E93C-3BE7-7C8B-25EF219B724C}"/>
              </a:ext>
            </a:extLst>
          </p:cNvPr>
          <p:cNvSpPr txBox="1"/>
          <p:nvPr userDrawn="1"/>
        </p:nvSpPr>
        <p:spPr>
          <a:xfrm>
            <a:off x="7362057" y="556887"/>
            <a:ext cx="2518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i="0" dirty="0">
                <a:solidFill>
                  <a:schemeClr val="tx1"/>
                </a:solidFill>
                <a:effectLst/>
                <a:latin typeface="Akkurat Pro" panose="020B0504020101020102" pitchFamily="34" charset="0"/>
              </a:rPr>
              <a:t>©S&amp;P Global 2026.</a:t>
            </a:r>
            <a:endParaRPr lang="en-US" sz="1800" b="1" dirty="0">
              <a:solidFill>
                <a:schemeClr val="tx1"/>
              </a:solidFill>
              <a:latin typeface="Akkurat Pro" panose="020B0504020101020102" pitchFamily="34" charset="0"/>
            </a:endParaRPr>
          </a:p>
        </p:txBody>
      </p:sp>
      <p:sp>
        <p:nvSpPr>
          <p:cNvPr id="20" name="Google Shape;9;p4">
            <a:extLst>
              <a:ext uri="{FF2B5EF4-FFF2-40B4-BE49-F238E27FC236}">
                <a16:creationId xmlns:a16="http://schemas.microsoft.com/office/drawing/2014/main" id="{32F7877A-8293-2424-8675-BDB147C126A7}"/>
              </a:ext>
            </a:extLst>
          </p:cNvPr>
          <p:cNvSpPr txBox="1"/>
          <p:nvPr userDrawn="1"/>
        </p:nvSpPr>
        <p:spPr>
          <a:xfrm>
            <a:off x="683400" y="1279416"/>
            <a:ext cx="8887610" cy="720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3000" b="0" i="0" u="none" strike="noStrike" cap="none" dirty="0">
                <a:solidFill>
                  <a:schemeClr val="tx1"/>
                </a:solidFill>
                <a:latin typeface="Akkurat Pro" panose="020B0504020101020102" pitchFamily="34" charset="0"/>
                <a:ea typeface="Arial"/>
                <a:cs typeface="Arial"/>
                <a:sym typeface="Arial"/>
              </a:rPr>
              <a:t>Food Products</a:t>
            </a:r>
          </a:p>
        </p:txBody>
      </p:sp>
      <p:sp>
        <p:nvSpPr>
          <p:cNvPr id="21" name="Google Shape;9;p4">
            <a:extLst>
              <a:ext uri="{FF2B5EF4-FFF2-40B4-BE49-F238E27FC236}">
                <a16:creationId xmlns:a16="http://schemas.microsoft.com/office/drawing/2014/main" id="{D0E57188-8626-A4AA-B3B4-1575410E1E95}"/>
              </a:ext>
            </a:extLst>
          </p:cNvPr>
          <p:cNvSpPr txBox="1"/>
          <p:nvPr userDrawn="1"/>
        </p:nvSpPr>
        <p:spPr>
          <a:xfrm>
            <a:off x="682111" y="1926783"/>
            <a:ext cx="9541054" cy="1381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CA" sz="4400" b="1" i="0" u="none" strike="noStrike" cap="none" dirty="0">
                <a:solidFill>
                  <a:schemeClr val="dk1"/>
                </a:solidFill>
                <a:latin typeface="Akkurat Pro" panose="020B0504020101020102" pitchFamily="34" charset="0"/>
                <a:ea typeface="Arial"/>
                <a:cs typeface="Arial"/>
                <a:sym typeface="Arial"/>
              </a:rPr>
              <a:t>Corporate Sustainability Assessment (CSA) Score 2026</a:t>
            </a:r>
            <a:endParaRPr lang="en-US" sz="4400" b="1" dirty="0">
              <a:latin typeface="Akkurat Pro" panose="020B0504020101020102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sz="5000" dirty="0"/>
          </a:p>
        </p:txBody>
      </p:sp>
    </p:spTree>
    <p:extLst>
      <p:ext uri="{BB962C8B-B14F-4D97-AF65-F5344CB8AC3E}">
        <p14:creationId xmlns:p14="http://schemas.microsoft.com/office/powerpoint/2010/main" val="6447104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per &amp; Forest Products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1">
            <a:extLst>
              <a:ext uri="{FF2B5EF4-FFF2-40B4-BE49-F238E27FC236}">
                <a16:creationId xmlns:a16="http://schemas.microsoft.com/office/drawing/2014/main" id="{17D329F4-54F3-9523-A786-799638A5DB7D}"/>
              </a:ext>
            </a:extLst>
          </p:cNvPr>
          <p:cNvSpPr txBox="1">
            <a:spLocks/>
          </p:cNvSpPr>
          <p:nvPr userDrawn="1"/>
        </p:nvSpPr>
        <p:spPr>
          <a:xfrm>
            <a:off x="605911" y="7825405"/>
            <a:ext cx="3671623" cy="41795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latin typeface="Akkurat Pro" panose="020B0504020101020102" pitchFamily="34" charset="0"/>
              </a:rPr>
              <a:t>As of</a:t>
            </a:r>
          </a:p>
        </p:txBody>
      </p:sp>
      <p:pic>
        <p:nvPicPr>
          <p:cNvPr id="6" name="Google Shape;8;p4">
            <a:extLst>
              <a:ext uri="{FF2B5EF4-FFF2-40B4-BE49-F238E27FC236}">
                <a16:creationId xmlns:a16="http://schemas.microsoft.com/office/drawing/2014/main" id="{A6FB9D34-CC92-4596-B075-3BE598721EA0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698900" y="9101574"/>
            <a:ext cx="2591417" cy="556098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0;p4">
            <a:extLst>
              <a:ext uri="{FF2B5EF4-FFF2-40B4-BE49-F238E27FC236}">
                <a16:creationId xmlns:a16="http://schemas.microsoft.com/office/drawing/2014/main" id="{1E926848-8C11-E31F-23F8-909FCED0514D}"/>
              </a:ext>
            </a:extLst>
          </p:cNvPr>
          <p:cNvSpPr/>
          <p:nvPr userDrawn="1"/>
        </p:nvSpPr>
        <p:spPr>
          <a:xfrm>
            <a:off x="698900" y="3738586"/>
            <a:ext cx="3656123" cy="3656123"/>
          </a:xfrm>
          <a:prstGeom prst="rect">
            <a:avLst/>
          </a:prstGeom>
          <a:noFill/>
          <a:ln w="508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253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" name="Google Shape;14;p4">
            <a:extLst>
              <a:ext uri="{FF2B5EF4-FFF2-40B4-BE49-F238E27FC236}">
                <a16:creationId xmlns:a16="http://schemas.microsoft.com/office/drawing/2014/main" id="{DE407AEF-D8E9-B688-7993-C4D6AE398C35}"/>
              </a:ext>
            </a:extLst>
          </p:cNvPr>
          <p:cNvSpPr txBox="1">
            <a:spLocks noGrp="1"/>
          </p:cNvSpPr>
          <p:nvPr>
            <p:ph type="body" idx="10" hasCustomPrompt="1"/>
          </p:nvPr>
        </p:nvSpPr>
        <p:spPr>
          <a:xfrm>
            <a:off x="801665" y="4027893"/>
            <a:ext cx="3460369" cy="31119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22000"/>
              <a:buFont typeface="Arial"/>
              <a:buNone/>
              <a:defRPr sz="2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CA" dirty="0"/>
              <a:t>75</a:t>
            </a:r>
            <a:endParaRPr dirty="0"/>
          </a:p>
        </p:txBody>
      </p:sp>
      <p:sp>
        <p:nvSpPr>
          <p:cNvPr id="16" name="Google Shape;15;p4">
            <a:extLst>
              <a:ext uri="{FF2B5EF4-FFF2-40B4-BE49-F238E27FC236}">
                <a16:creationId xmlns:a16="http://schemas.microsoft.com/office/drawing/2014/main" id="{933BF12C-1742-1E8A-0F48-4A8A7B23B446}"/>
              </a:ext>
            </a:extLst>
          </p:cNvPr>
          <p:cNvSpPr txBox="1"/>
          <p:nvPr userDrawn="1"/>
        </p:nvSpPr>
        <p:spPr>
          <a:xfrm>
            <a:off x="4666743" y="4747364"/>
            <a:ext cx="4076423" cy="17793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1000" b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/100</a:t>
            </a:r>
            <a:endParaRPr sz="11000" b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6;p4">
            <a:extLst>
              <a:ext uri="{FF2B5EF4-FFF2-40B4-BE49-F238E27FC236}">
                <a16:creationId xmlns:a16="http://schemas.microsoft.com/office/drawing/2014/main" id="{D4476DE7-E92C-F97A-B1E9-7FCD8F5A92B9}"/>
              </a:ext>
            </a:extLst>
          </p:cNvPr>
          <p:cNvSpPr txBox="1">
            <a:spLocks noGrp="1"/>
          </p:cNvSpPr>
          <p:nvPr>
            <p:ph type="body" idx="11"/>
          </p:nvPr>
        </p:nvSpPr>
        <p:spPr>
          <a:xfrm>
            <a:off x="683400" y="409582"/>
            <a:ext cx="6443910" cy="869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14288" marR="0" lvl="0" indent="-14288" algn="l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tabLst/>
              <a:defRPr sz="3000" b="1" i="0" u="none" strike="noStrike" cap="none">
                <a:solidFill>
                  <a:schemeClr val="dk1"/>
                </a:solidFill>
                <a:latin typeface="Akkurat Pro" panose="020B0504020101020102" pitchFamily="34" charset="0"/>
                <a:ea typeface="Akkurat Pro" panose="020B0504020101020102" pitchFamily="34" charset="0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D0E2EFF-B315-96AD-83C9-A21D8AE549D7}"/>
              </a:ext>
            </a:extLst>
          </p:cNvPr>
          <p:cNvSpPr txBox="1"/>
          <p:nvPr userDrawn="1"/>
        </p:nvSpPr>
        <p:spPr>
          <a:xfrm>
            <a:off x="7362057" y="556887"/>
            <a:ext cx="2518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i="0" dirty="0">
                <a:solidFill>
                  <a:schemeClr val="tx1"/>
                </a:solidFill>
                <a:effectLst/>
                <a:latin typeface="Akkurat Pro" panose="020B0504020101020102" pitchFamily="34" charset="0"/>
              </a:rPr>
              <a:t>©S&amp;P Global 2026.</a:t>
            </a:r>
            <a:endParaRPr lang="en-US" sz="1800" b="1" dirty="0">
              <a:solidFill>
                <a:schemeClr val="tx1"/>
              </a:solidFill>
              <a:latin typeface="Akkurat Pro" panose="020B0504020101020102" pitchFamily="34" charset="0"/>
            </a:endParaRPr>
          </a:p>
        </p:txBody>
      </p:sp>
      <p:sp>
        <p:nvSpPr>
          <p:cNvPr id="20" name="Google Shape;9;p4">
            <a:extLst>
              <a:ext uri="{FF2B5EF4-FFF2-40B4-BE49-F238E27FC236}">
                <a16:creationId xmlns:a16="http://schemas.microsoft.com/office/drawing/2014/main" id="{D5F05366-A4F5-266E-A1D5-AA43AD0C0E78}"/>
              </a:ext>
            </a:extLst>
          </p:cNvPr>
          <p:cNvSpPr txBox="1"/>
          <p:nvPr userDrawn="1"/>
        </p:nvSpPr>
        <p:spPr>
          <a:xfrm>
            <a:off x="683400" y="1279416"/>
            <a:ext cx="8887610" cy="720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3000" b="0" i="0" u="none" strike="noStrike" cap="none" dirty="0">
                <a:solidFill>
                  <a:schemeClr val="tx1"/>
                </a:solidFill>
                <a:latin typeface="Akkurat Pro" panose="020B0504020101020102" pitchFamily="34" charset="0"/>
                <a:ea typeface="Arial"/>
                <a:cs typeface="Arial"/>
                <a:sym typeface="Arial"/>
              </a:rPr>
              <a:t>Paper &amp; Forest Products</a:t>
            </a:r>
          </a:p>
        </p:txBody>
      </p:sp>
      <p:sp>
        <p:nvSpPr>
          <p:cNvPr id="21" name="Google Shape;9;p4">
            <a:extLst>
              <a:ext uri="{FF2B5EF4-FFF2-40B4-BE49-F238E27FC236}">
                <a16:creationId xmlns:a16="http://schemas.microsoft.com/office/drawing/2014/main" id="{F32A0195-8EA2-3CAF-E456-8342CB21CD3F}"/>
              </a:ext>
            </a:extLst>
          </p:cNvPr>
          <p:cNvSpPr txBox="1"/>
          <p:nvPr userDrawn="1"/>
        </p:nvSpPr>
        <p:spPr>
          <a:xfrm>
            <a:off x="682111" y="1926783"/>
            <a:ext cx="9541054" cy="1381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CA" sz="4400" b="1" i="0" u="none" strike="noStrike" cap="none" dirty="0">
                <a:solidFill>
                  <a:schemeClr val="dk1"/>
                </a:solidFill>
                <a:latin typeface="Akkurat Pro" panose="020B0504020101020102" pitchFamily="34" charset="0"/>
                <a:ea typeface="Arial"/>
                <a:cs typeface="Arial"/>
                <a:sym typeface="Arial"/>
              </a:rPr>
              <a:t>Corporate Sustainability Assessment (CSA) Score 2026</a:t>
            </a:r>
            <a:endParaRPr lang="en-US" sz="4400" b="1" dirty="0">
              <a:latin typeface="Akkurat Pro" panose="020B0504020101020102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sz="5000" dirty="0"/>
          </a:p>
        </p:txBody>
      </p:sp>
    </p:spTree>
    <p:extLst>
      <p:ext uri="{BB962C8B-B14F-4D97-AF65-F5344CB8AC3E}">
        <p14:creationId xmlns:p14="http://schemas.microsoft.com/office/powerpoint/2010/main" val="155190807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as Utilities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1">
            <a:extLst>
              <a:ext uri="{FF2B5EF4-FFF2-40B4-BE49-F238E27FC236}">
                <a16:creationId xmlns:a16="http://schemas.microsoft.com/office/drawing/2014/main" id="{25E7A9DD-6832-5238-FC9B-09566BAB251E}"/>
              </a:ext>
            </a:extLst>
          </p:cNvPr>
          <p:cNvSpPr txBox="1">
            <a:spLocks/>
          </p:cNvSpPr>
          <p:nvPr userDrawn="1"/>
        </p:nvSpPr>
        <p:spPr>
          <a:xfrm>
            <a:off x="605911" y="7825405"/>
            <a:ext cx="3671623" cy="41795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latin typeface="Akkurat Pro" panose="020B0504020101020102" pitchFamily="34" charset="0"/>
              </a:rPr>
              <a:t>As of</a:t>
            </a:r>
          </a:p>
        </p:txBody>
      </p:sp>
      <p:pic>
        <p:nvPicPr>
          <p:cNvPr id="14" name="Google Shape;8;p4">
            <a:extLst>
              <a:ext uri="{FF2B5EF4-FFF2-40B4-BE49-F238E27FC236}">
                <a16:creationId xmlns:a16="http://schemas.microsoft.com/office/drawing/2014/main" id="{680091C8-23E9-9E1D-77C6-6175F091DB5D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698900" y="9101574"/>
            <a:ext cx="2591417" cy="556098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Google Shape;10;p4">
            <a:extLst>
              <a:ext uri="{FF2B5EF4-FFF2-40B4-BE49-F238E27FC236}">
                <a16:creationId xmlns:a16="http://schemas.microsoft.com/office/drawing/2014/main" id="{56FF0F88-2161-15B7-720D-0F555D6B6EE2}"/>
              </a:ext>
            </a:extLst>
          </p:cNvPr>
          <p:cNvSpPr/>
          <p:nvPr userDrawn="1"/>
        </p:nvSpPr>
        <p:spPr>
          <a:xfrm>
            <a:off x="698900" y="3738586"/>
            <a:ext cx="3656123" cy="3656123"/>
          </a:xfrm>
          <a:prstGeom prst="rect">
            <a:avLst/>
          </a:prstGeom>
          <a:noFill/>
          <a:ln w="508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253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" name="Google Shape;14;p4">
            <a:extLst>
              <a:ext uri="{FF2B5EF4-FFF2-40B4-BE49-F238E27FC236}">
                <a16:creationId xmlns:a16="http://schemas.microsoft.com/office/drawing/2014/main" id="{613599CD-5507-C054-2AAB-DFF1DD2269D3}"/>
              </a:ext>
            </a:extLst>
          </p:cNvPr>
          <p:cNvSpPr txBox="1">
            <a:spLocks noGrp="1"/>
          </p:cNvSpPr>
          <p:nvPr>
            <p:ph type="body" idx="10" hasCustomPrompt="1"/>
          </p:nvPr>
        </p:nvSpPr>
        <p:spPr>
          <a:xfrm>
            <a:off x="801665" y="4027893"/>
            <a:ext cx="3460369" cy="31119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22000"/>
              <a:buFont typeface="Arial"/>
              <a:buNone/>
              <a:defRPr sz="2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CA" dirty="0"/>
              <a:t>75</a:t>
            </a:r>
            <a:endParaRPr dirty="0"/>
          </a:p>
        </p:txBody>
      </p:sp>
      <p:sp>
        <p:nvSpPr>
          <p:cNvPr id="17" name="Google Shape;15;p4">
            <a:extLst>
              <a:ext uri="{FF2B5EF4-FFF2-40B4-BE49-F238E27FC236}">
                <a16:creationId xmlns:a16="http://schemas.microsoft.com/office/drawing/2014/main" id="{B0BD0621-C29D-1914-1D34-9EB800D8E5FC}"/>
              </a:ext>
            </a:extLst>
          </p:cNvPr>
          <p:cNvSpPr txBox="1"/>
          <p:nvPr userDrawn="1"/>
        </p:nvSpPr>
        <p:spPr>
          <a:xfrm>
            <a:off x="4666743" y="4747364"/>
            <a:ext cx="4076423" cy="17793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1000" b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/100</a:t>
            </a:r>
            <a:endParaRPr sz="11000" b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" name="Google Shape;16;p4">
            <a:extLst>
              <a:ext uri="{FF2B5EF4-FFF2-40B4-BE49-F238E27FC236}">
                <a16:creationId xmlns:a16="http://schemas.microsoft.com/office/drawing/2014/main" id="{78F41AD3-3DFB-5EDE-A774-D34A60117C08}"/>
              </a:ext>
            </a:extLst>
          </p:cNvPr>
          <p:cNvSpPr txBox="1">
            <a:spLocks noGrp="1"/>
          </p:cNvSpPr>
          <p:nvPr>
            <p:ph type="body" idx="11"/>
          </p:nvPr>
        </p:nvSpPr>
        <p:spPr>
          <a:xfrm>
            <a:off x="683400" y="409582"/>
            <a:ext cx="6443910" cy="869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14288" marR="0" lvl="0" indent="-14288" algn="l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tabLst/>
              <a:defRPr sz="3000" b="1" i="0" u="none" strike="noStrike" cap="none">
                <a:solidFill>
                  <a:schemeClr val="dk1"/>
                </a:solidFill>
                <a:latin typeface="Akkurat Pro" panose="020B0504020101020102" pitchFamily="34" charset="0"/>
                <a:ea typeface="Akkurat Pro" panose="020B0504020101020102" pitchFamily="34" charset="0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5A78318-E40A-ECE2-50B5-F72CE2144E9B}"/>
              </a:ext>
            </a:extLst>
          </p:cNvPr>
          <p:cNvSpPr txBox="1"/>
          <p:nvPr userDrawn="1"/>
        </p:nvSpPr>
        <p:spPr>
          <a:xfrm>
            <a:off x="7362057" y="556887"/>
            <a:ext cx="2518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i="0" dirty="0">
                <a:solidFill>
                  <a:schemeClr val="tx1"/>
                </a:solidFill>
                <a:effectLst/>
                <a:latin typeface="Akkurat Pro" panose="020B0504020101020102" pitchFamily="34" charset="0"/>
              </a:rPr>
              <a:t>©S&amp;P Global 2026.</a:t>
            </a:r>
            <a:endParaRPr lang="en-US" sz="1800" b="1" dirty="0">
              <a:solidFill>
                <a:schemeClr val="tx1"/>
              </a:solidFill>
              <a:latin typeface="Akkurat Pro" panose="020B0504020101020102" pitchFamily="34" charset="0"/>
            </a:endParaRPr>
          </a:p>
        </p:txBody>
      </p:sp>
      <p:sp>
        <p:nvSpPr>
          <p:cNvPr id="21" name="Google Shape;9;p4">
            <a:extLst>
              <a:ext uri="{FF2B5EF4-FFF2-40B4-BE49-F238E27FC236}">
                <a16:creationId xmlns:a16="http://schemas.microsoft.com/office/drawing/2014/main" id="{61A93E0F-FA55-D5EE-19BE-F0B955093335}"/>
              </a:ext>
            </a:extLst>
          </p:cNvPr>
          <p:cNvSpPr txBox="1"/>
          <p:nvPr userDrawn="1"/>
        </p:nvSpPr>
        <p:spPr>
          <a:xfrm>
            <a:off x="683400" y="1279416"/>
            <a:ext cx="8887610" cy="720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3000" b="0" i="0" u="none" strike="noStrike" cap="none" dirty="0">
                <a:solidFill>
                  <a:schemeClr val="tx1"/>
                </a:solidFill>
                <a:latin typeface="Akkurat Pro" panose="020B0504020101020102" pitchFamily="34" charset="0"/>
                <a:ea typeface="Arial"/>
                <a:cs typeface="Arial"/>
                <a:sym typeface="Arial"/>
              </a:rPr>
              <a:t>Gas Utilities</a:t>
            </a:r>
          </a:p>
        </p:txBody>
      </p:sp>
      <p:sp>
        <p:nvSpPr>
          <p:cNvPr id="22" name="Google Shape;9;p4">
            <a:extLst>
              <a:ext uri="{FF2B5EF4-FFF2-40B4-BE49-F238E27FC236}">
                <a16:creationId xmlns:a16="http://schemas.microsoft.com/office/drawing/2014/main" id="{E4F9673F-4D77-AD8D-9E1F-0BBF8848D291}"/>
              </a:ext>
            </a:extLst>
          </p:cNvPr>
          <p:cNvSpPr txBox="1"/>
          <p:nvPr userDrawn="1"/>
        </p:nvSpPr>
        <p:spPr>
          <a:xfrm>
            <a:off x="682111" y="1926783"/>
            <a:ext cx="9541054" cy="1381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CA" sz="4400" b="1" i="0" u="none" strike="noStrike" cap="none" dirty="0">
                <a:solidFill>
                  <a:schemeClr val="dk1"/>
                </a:solidFill>
                <a:latin typeface="Akkurat Pro" panose="020B0504020101020102" pitchFamily="34" charset="0"/>
                <a:ea typeface="Arial"/>
                <a:cs typeface="Arial"/>
                <a:sym typeface="Arial"/>
              </a:rPr>
              <a:t>Corporate Sustainability Assessment (CSA) Score 2026</a:t>
            </a:r>
            <a:endParaRPr lang="en-US" sz="4400" b="1" dirty="0">
              <a:latin typeface="Akkurat Pro" panose="020B0504020101020102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sz="5000" dirty="0"/>
          </a:p>
        </p:txBody>
      </p:sp>
    </p:spTree>
    <p:extLst>
      <p:ext uri="{BB962C8B-B14F-4D97-AF65-F5344CB8AC3E}">
        <p14:creationId xmlns:p14="http://schemas.microsoft.com/office/powerpoint/2010/main" val="16806753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lth Care Providers &amp; Services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1">
            <a:extLst>
              <a:ext uri="{FF2B5EF4-FFF2-40B4-BE49-F238E27FC236}">
                <a16:creationId xmlns:a16="http://schemas.microsoft.com/office/drawing/2014/main" id="{D6AACAB9-7708-7B90-A452-33689766E48C}"/>
              </a:ext>
            </a:extLst>
          </p:cNvPr>
          <p:cNvSpPr txBox="1">
            <a:spLocks/>
          </p:cNvSpPr>
          <p:nvPr userDrawn="1"/>
        </p:nvSpPr>
        <p:spPr>
          <a:xfrm>
            <a:off x="605911" y="7825405"/>
            <a:ext cx="3671623" cy="41795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latin typeface="Akkurat Pro" panose="020B0504020101020102" pitchFamily="34" charset="0"/>
              </a:rPr>
              <a:t>As of</a:t>
            </a:r>
          </a:p>
        </p:txBody>
      </p:sp>
      <p:pic>
        <p:nvPicPr>
          <p:cNvPr id="6" name="Google Shape;8;p4">
            <a:extLst>
              <a:ext uri="{FF2B5EF4-FFF2-40B4-BE49-F238E27FC236}">
                <a16:creationId xmlns:a16="http://schemas.microsoft.com/office/drawing/2014/main" id="{FF0E31F9-8501-9AB0-3B2E-8B8B401B60F4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698900" y="9101574"/>
            <a:ext cx="2591417" cy="556098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0;p4">
            <a:extLst>
              <a:ext uri="{FF2B5EF4-FFF2-40B4-BE49-F238E27FC236}">
                <a16:creationId xmlns:a16="http://schemas.microsoft.com/office/drawing/2014/main" id="{420BA565-A201-020D-C822-53F6D9786763}"/>
              </a:ext>
            </a:extLst>
          </p:cNvPr>
          <p:cNvSpPr/>
          <p:nvPr userDrawn="1"/>
        </p:nvSpPr>
        <p:spPr>
          <a:xfrm>
            <a:off x="698900" y="3738586"/>
            <a:ext cx="3656123" cy="3656123"/>
          </a:xfrm>
          <a:prstGeom prst="rect">
            <a:avLst/>
          </a:prstGeom>
          <a:noFill/>
          <a:ln w="508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253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" name="Google Shape;14;p4">
            <a:extLst>
              <a:ext uri="{FF2B5EF4-FFF2-40B4-BE49-F238E27FC236}">
                <a16:creationId xmlns:a16="http://schemas.microsoft.com/office/drawing/2014/main" id="{103EAC21-1CC0-9B91-7E22-16676E0915EA}"/>
              </a:ext>
            </a:extLst>
          </p:cNvPr>
          <p:cNvSpPr txBox="1">
            <a:spLocks noGrp="1"/>
          </p:cNvSpPr>
          <p:nvPr>
            <p:ph type="body" idx="10" hasCustomPrompt="1"/>
          </p:nvPr>
        </p:nvSpPr>
        <p:spPr>
          <a:xfrm>
            <a:off x="801665" y="4027893"/>
            <a:ext cx="3460369" cy="31119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22000"/>
              <a:buFont typeface="Arial"/>
              <a:buNone/>
              <a:defRPr sz="2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CA" dirty="0"/>
              <a:t>75</a:t>
            </a:r>
            <a:endParaRPr dirty="0"/>
          </a:p>
        </p:txBody>
      </p:sp>
      <p:sp>
        <p:nvSpPr>
          <p:cNvPr id="16" name="Google Shape;15;p4">
            <a:extLst>
              <a:ext uri="{FF2B5EF4-FFF2-40B4-BE49-F238E27FC236}">
                <a16:creationId xmlns:a16="http://schemas.microsoft.com/office/drawing/2014/main" id="{12DF43C5-B704-30A7-4F51-38A07B951521}"/>
              </a:ext>
            </a:extLst>
          </p:cNvPr>
          <p:cNvSpPr txBox="1"/>
          <p:nvPr userDrawn="1"/>
        </p:nvSpPr>
        <p:spPr>
          <a:xfrm>
            <a:off x="4666743" y="4747364"/>
            <a:ext cx="4076423" cy="17793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1000" b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/100</a:t>
            </a:r>
            <a:endParaRPr sz="11000" b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6;p4">
            <a:extLst>
              <a:ext uri="{FF2B5EF4-FFF2-40B4-BE49-F238E27FC236}">
                <a16:creationId xmlns:a16="http://schemas.microsoft.com/office/drawing/2014/main" id="{8CA01443-15CE-A6EE-DF3C-4CAD79DDD4C2}"/>
              </a:ext>
            </a:extLst>
          </p:cNvPr>
          <p:cNvSpPr txBox="1">
            <a:spLocks noGrp="1"/>
          </p:cNvSpPr>
          <p:nvPr>
            <p:ph type="body" idx="11"/>
          </p:nvPr>
        </p:nvSpPr>
        <p:spPr>
          <a:xfrm>
            <a:off x="683400" y="409582"/>
            <a:ext cx="6443910" cy="869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14288" marR="0" lvl="0" indent="-14288" algn="l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tabLst/>
              <a:defRPr sz="3000" b="1" i="0" u="none" strike="noStrike" cap="none">
                <a:solidFill>
                  <a:schemeClr val="dk1"/>
                </a:solidFill>
                <a:latin typeface="Akkurat Pro" panose="020B0504020101020102" pitchFamily="34" charset="0"/>
                <a:ea typeface="Akkurat Pro" panose="020B0504020101020102" pitchFamily="34" charset="0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8BA9B22-B18E-A3BC-9457-00C465EA3C0A}"/>
              </a:ext>
            </a:extLst>
          </p:cNvPr>
          <p:cNvSpPr txBox="1"/>
          <p:nvPr userDrawn="1"/>
        </p:nvSpPr>
        <p:spPr>
          <a:xfrm>
            <a:off x="7362057" y="556887"/>
            <a:ext cx="2518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i="0" dirty="0">
                <a:solidFill>
                  <a:schemeClr val="tx1"/>
                </a:solidFill>
                <a:effectLst/>
                <a:latin typeface="Akkurat Pro" panose="020B0504020101020102" pitchFamily="34" charset="0"/>
              </a:rPr>
              <a:t>©S&amp;P Global 2026.</a:t>
            </a:r>
            <a:endParaRPr lang="en-US" sz="1800" b="1" dirty="0">
              <a:solidFill>
                <a:schemeClr val="tx1"/>
              </a:solidFill>
              <a:latin typeface="Akkurat Pro" panose="020B0504020101020102" pitchFamily="34" charset="0"/>
            </a:endParaRPr>
          </a:p>
        </p:txBody>
      </p:sp>
      <p:sp>
        <p:nvSpPr>
          <p:cNvPr id="20" name="Google Shape;9;p4">
            <a:extLst>
              <a:ext uri="{FF2B5EF4-FFF2-40B4-BE49-F238E27FC236}">
                <a16:creationId xmlns:a16="http://schemas.microsoft.com/office/drawing/2014/main" id="{DB017E74-B270-1AD4-6FCB-BEAEE8AD4FC4}"/>
              </a:ext>
            </a:extLst>
          </p:cNvPr>
          <p:cNvSpPr txBox="1"/>
          <p:nvPr userDrawn="1"/>
        </p:nvSpPr>
        <p:spPr>
          <a:xfrm>
            <a:off x="683400" y="1279416"/>
            <a:ext cx="8887610" cy="720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3000" b="0" i="0" u="none" strike="noStrike" cap="none" dirty="0">
                <a:solidFill>
                  <a:schemeClr val="tx1"/>
                </a:solidFill>
                <a:latin typeface="Akkurat Pro" panose="020B0504020101020102" pitchFamily="34" charset="0"/>
                <a:ea typeface="Arial"/>
                <a:cs typeface="Arial"/>
                <a:sym typeface="Arial"/>
              </a:rPr>
              <a:t>Health Care Providers &amp; Services</a:t>
            </a:r>
          </a:p>
        </p:txBody>
      </p:sp>
      <p:sp>
        <p:nvSpPr>
          <p:cNvPr id="21" name="Google Shape;9;p4">
            <a:extLst>
              <a:ext uri="{FF2B5EF4-FFF2-40B4-BE49-F238E27FC236}">
                <a16:creationId xmlns:a16="http://schemas.microsoft.com/office/drawing/2014/main" id="{D1340BB8-F731-5A12-67E4-825AE0C8C58B}"/>
              </a:ext>
            </a:extLst>
          </p:cNvPr>
          <p:cNvSpPr txBox="1"/>
          <p:nvPr userDrawn="1"/>
        </p:nvSpPr>
        <p:spPr>
          <a:xfrm>
            <a:off x="682111" y="1926783"/>
            <a:ext cx="9541054" cy="1381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CA" sz="4400" b="1" i="0" u="none" strike="noStrike" cap="none" dirty="0">
                <a:solidFill>
                  <a:schemeClr val="dk1"/>
                </a:solidFill>
                <a:latin typeface="Akkurat Pro" panose="020B0504020101020102" pitchFamily="34" charset="0"/>
                <a:ea typeface="Arial"/>
                <a:cs typeface="Arial"/>
                <a:sym typeface="Arial"/>
              </a:rPr>
              <a:t>Corporate Sustainability Assessment (CSA) Score 2026</a:t>
            </a:r>
            <a:endParaRPr lang="en-US" sz="4400" b="1" dirty="0">
              <a:latin typeface="Akkurat Pro" panose="020B0504020101020102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sz="5000" dirty="0"/>
          </a:p>
        </p:txBody>
      </p:sp>
    </p:spTree>
    <p:extLst>
      <p:ext uri="{BB962C8B-B14F-4D97-AF65-F5344CB8AC3E}">
        <p14:creationId xmlns:p14="http://schemas.microsoft.com/office/powerpoint/2010/main" val="176065824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mebuilding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1">
            <a:extLst>
              <a:ext uri="{FF2B5EF4-FFF2-40B4-BE49-F238E27FC236}">
                <a16:creationId xmlns:a16="http://schemas.microsoft.com/office/drawing/2014/main" id="{F8562BB5-BE6E-D479-CD5E-5E5AB87171AB}"/>
              </a:ext>
            </a:extLst>
          </p:cNvPr>
          <p:cNvSpPr txBox="1">
            <a:spLocks/>
          </p:cNvSpPr>
          <p:nvPr userDrawn="1"/>
        </p:nvSpPr>
        <p:spPr>
          <a:xfrm>
            <a:off x="605911" y="7825405"/>
            <a:ext cx="3671623" cy="41795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latin typeface="Akkurat Pro" panose="020B0504020101020102" pitchFamily="34" charset="0"/>
              </a:rPr>
              <a:t>As of</a:t>
            </a:r>
          </a:p>
        </p:txBody>
      </p:sp>
      <p:pic>
        <p:nvPicPr>
          <p:cNvPr id="6" name="Google Shape;8;p4">
            <a:extLst>
              <a:ext uri="{FF2B5EF4-FFF2-40B4-BE49-F238E27FC236}">
                <a16:creationId xmlns:a16="http://schemas.microsoft.com/office/drawing/2014/main" id="{7A670B63-CA99-4CD5-0C39-48DC21055EB2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698900" y="9101574"/>
            <a:ext cx="2591417" cy="556098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0;p4">
            <a:extLst>
              <a:ext uri="{FF2B5EF4-FFF2-40B4-BE49-F238E27FC236}">
                <a16:creationId xmlns:a16="http://schemas.microsoft.com/office/drawing/2014/main" id="{157A2F23-7929-F42B-B771-8F6FE274E515}"/>
              </a:ext>
            </a:extLst>
          </p:cNvPr>
          <p:cNvSpPr/>
          <p:nvPr userDrawn="1"/>
        </p:nvSpPr>
        <p:spPr>
          <a:xfrm>
            <a:off x="698900" y="3738586"/>
            <a:ext cx="3656123" cy="3656123"/>
          </a:xfrm>
          <a:prstGeom prst="rect">
            <a:avLst/>
          </a:prstGeom>
          <a:noFill/>
          <a:ln w="508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253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" name="Google Shape;14;p4">
            <a:extLst>
              <a:ext uri="{FF2B5EF4-FFF2-40B4-BE49-F238E27FC236}">
                <a16:creationId xmlns:a16="http://schemas.microsoft.com/office/drawing/2014/main" id="{C2B333BF-45FB-4185-E8F1-04F05D759642}"/>
              </a:ext>
            </a:extLst>
          </p:cNvPr>
          <p:cNvSpPr txBox="1">
            <a:spLocks noGrp="1"/>
          </p:cNvSpPr>
          <p:nvPr>
            <p:ph type="body" idx="10" hasCustomPrompt="1"/>
          </p:nvPr>
        </p:nvSpPr>
        <p:spPr>
          <a:xfrm>
            <a:off x="801665" y="4027893"/>
            <a:ext cx="3460369" cy="31119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22000"/>
              <a:buFont typeface="Arial"/>
              <a:buNone/>
              <a:defRPr sz="2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CA" dirty="0"/>
              <a:t>75</a:t>
            </a:r>
            <a:endParaRPr dirty="0"/>
          </a:p>
        </p:txBody>
      </p:sp>
      <p:sp>
        <p:nvSpPr>
          <p:cNvPr id="16" name="Google Shape;15;p4">
            <a:extLst>
              <a:ext uri="{FF2B5EF4-FFF2-40B4-BE49-F238E27FC236}">
                <a16:creationId xmlns:a16="http://schemas.microsoft.com/office/drawing/2014/main" id="{CCA40FE9-5522-7056-9463-3440BB067926}"/>
              </a:ext>
            </a:extLst>
          </p:cNvPr>
          <p:cNvSpPr txBox="1"/>
          <p:nvPr userDrawn="1"/>
        </p:nvSpPr>
        <p:spPr>
          <a:xfrm>
            <a:off x="4666743" y="4747364"/>
            <a:ext cx="4076423" cy="17793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1000" b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/100</a:t>
            </a:r>
            <a:endParaRPr sz="11000" b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6;p4">
            <a:extLst>
              <a:ext uri="{FF2B5EF4-FFF2-40B4-BE49-F238E27FC236}">
                <a16:creationId xmlns:a16="http://schemas.microsoft.com/office/drawing/2014/main" id="{0850311B-AC3F-DD7F-54CE-D81633999166}"/>
              </a:ext>
            </a:extLst>
          </p:cNvPr>
          <p:cNvSpPr txBox="1">
            <a:spLocks noGrp="1"/>
          </p:cNvSpPr>
          <p:nvPr>
            <p:ph type="body" idx="11"/>
          </p:nvPr>
        </p:nvSpPr>
        <p:spPr>
          <a:xfrm>
            <a:off x="683400" y="409582"/>
            <a:ext cx="6443910" cy="869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14288" marR="0" lvl="0" indent="-14288" algn="l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tabLst/>
              <a:defRPr sz="3000" b="1" i="0" u="none" strike="noStrike" cap="none">
                <a:solidFill>
                  <a:schemeClr val="dk1"/>
                </a:solidFill>
                <a:latin typeface="Akkurat Pro" panose="020B0504020101020102" pitchFamily="34" charset="0"/>
                <a:ea typeface="Akkurat Pro" panose="020B0504020101020102" pitchFamily="34" charset="0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6CA473F-DE57-53F4-541A-ABFEADFA413E}"/>
              </a:ext>
            </a:extLst>
          </p:cNvPr>
          <p:cNvSpPr txBox="1"/>
          <p:nvPr userDrawn="1"/>
        </p:nvSpPr>
        <p:spPr>
          <a:xfrm>
            <a:off x="7362057" y="556887"/>
            <a:ext cx="2518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i="0" dirty="0">
                <a:solidFill>
                  <a:schemeClr val="tx1"/>
                </a:solidFill>
                <a:effectLst/>
                <a:latin typeface="Akkurat Pro" panose="020B0504020101020102" pitchFamily="34" charset="0"/>
              </a:rPr>
              <a:t>©S&amp;P Global 2026.</a:t>
            </a:r>
            <a:endParaRPr lang="en-US" sz="1800" b="1" dirty="0">
              <a:solidFill>
                <a:schemeClr val="tx1"/>
              </a:solidFill>
              <a:latin typeface="Akkurat Pro" panose="020B0504020101020102" pitchFamily="34" charset="0"/>
            </a:endParaRPr>
          </a:p>
        </p:txBody>
      </p:sp>
      <p:sp>
        <p:nvSpPr>
          <p:cNvPr id="20" name="Google Shape;9;p4">
            <a:extLst>
              <a:ext uri="{FF2B5EF4-FFF2-40B4-BE49-F238E27FC236}">
                <a16:creationId xmlns:a16="http://schemas.microsoft.com/office/drawing/2014/main" id="{0E830DD8-EABB-697C-995A-E6DED1E7BEDC}"/>
              </a:ext>
            </a:extLst>
          </p:cNvPr>
          <p:cNvSpPr txBox="1"/>
          <p:nvPr userDrawn="1"/>
        </p:nvSpPr>
        <p:spPr>
          <a:xfrm>
            <a:off x="683400" y="1279416"/>
            <a:ext cx="8887610" cy="720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3000" b="0" i="0" u="none" strike="noStrike" cap="none" dirty="0">
                <a:solidFill>
                  <a:schemeClr val="tx1"/>
                </a:solidFill>
                <a:latin typeface="Akkurat Pro" panose="020B0504020101020102" pitchFamily="34" charset="0"/>
                <a:ea typeface="Arial"/>
                <a:cs typeface="Arial"/>
                <a:sym typeface="Arial"/>
              </a:rPr>
              <a:t>Homebuilding</a:t>
            </a:r>
          </a:p>
        </p:txBody>
      </p:sp>
      <p:sp>
        <p:nvSpPr>
          <p:cNvPr id="21" name="Google Shape;9;p4">
            <a:extLst>
              <a:ext uri="{FF2B5EF4-FFF2-40B4-BE49-F238E27FC236}">
                <a16:creationId xmlns:a16="http://schemas.microsoft.com/office/drawing/2014/main" id="{DA47F6F5-DBFD-C6A0-A920-CD37D0E3ECC4}"/>
              </a:ext>
            </a:extLst>
          </p:cNvPr>
          <p:cNvSpPr txBox="1"/>
          <p:nvPr userDrawn="1"/>
        </p:nvSpPr>
        <p:spPr>
          <a:xfrm>
            <a:off x="682111" y="1926783"/>
            <a:ext cx="9541054" cy="1381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CA" sz="4400" b="1" i="0" u="none" strike="noStrike" cap="none" dirty="0">
                <a:solidFill>
                  <a:schemeClr val="dk1"/>
                </a:solidFill>
                <a:latin typeface="Akkurat Pro" panose="020B0504020101020102" pitchFamily="34" charset="0"/>
                <a:ea typeface="Arial"/>
                <a:cs typeface="Arial"/>
                <a:sym typeface="Arial"/>
              </a:rPr>
              <a:t>Corporate Sustainability Assessment (CSA) Score 2026</a:t>
            </a:r>
            <a:endParaRPr lang="en-US" sz="4400" b="1" dirty="0">
              <a:latin typeface="Akkurat Pro" panose="020B0504020101020102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sz="5000" dirty="0"/>
          </a:p>
        </p:txBody>
      </p:sp>
    </p:spTree>
    <p:extLst>
      <p:ext uri="{BB962C8B-B14F-4D97-AF65-F5344CB8AC3E}">
        <p14:creationId xmlns:p14="http://schemas.microsoft.com/office/powerpoint/2010/main" val="14627843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erospace Defens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1">
            <a:extLst>
              <a:ext uri="{FF2B5EF4-FFF2-40B4-BE49-F238E27FC236}">
                <a16:creationId xmlns:a16="http://schemas.microsoft.com/office/drawing/2014/main" id="{13322428-2431-BC83-37A8-7B2320EB1BF3}"/>
              </a:ext>
            </a:extLst>
          </p:cNvPr>
          <p:cNvSpPr txBox="1">
            <a:spLocks/>
          </p:cNvSpPr>
          <p:nvPr userDrawn="1"/>
        </p:nvSpPr>
        <p:spPr>
          <a:xfrm>
            <a:off x="605911" y="7825405"/>
            <a:ext cx="3671623" cy="41795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latin typeface="Akkurat Pro" panose="020B0504020101020102" pitchFamily="34" charset="0"/>
              </a:rPr>
              <a:t>As of</a:t>
            </a:r>
          </a:p>
        </p:txBody>
      </p:sp>
      <p:pic>
        <p:nvPicPr>
          <p:cNvPr id="3" name="Google Shape;8;p4">
            <a:extLst>
              <a:ext uri="{FF2B5EF4-FFF2-40B4-BE49-F238E27FC236}">
                <a16:creationId xmlns:a16="http://schemas.microsoft.com/office/drawing/2014/main" id="{A762F934-360D-2894-31D2-1D2FF9794075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698900" y="9101574"/>
            <a:ext cx="2591417" cy="556098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Google Shape;10;p4">
            <a:extLst>
              <a:ext uri="{FF2B5EF4-FFF2-40B4-BE49-F238E27FC236}">
                <a16:creationId xmlns:a16="http://schemas.microsoft.com/office/drawing/2014/main" id="{687D8C81-C805-48E6-E606-A572BD53A494}"/>
              </a:ext>
            </a:extLst>
          </p:cNvPr>
          <p:cNvSpPr/>
          <p:nvPr userDrawn="1"/>
        </p:nvSpPr>
        <p:spPr>
          <a:xfrm>
            <a:off x="698900" y="3738586"/>
            <a:ext cx="3656123" cy="3656123"/>
          </a:xfrm>
          <a:prstGeom prst="rect">
            <a:avLst/>
          </a:prstGeom>
          <a:noFill/>
          <a:ln w="508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253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Google Shape;14;p4">
            <a:extLst>
              <a:ext uri="{FF2B5EF4-FFF2-40B4-BE49-F238E27FC236}">
                <a16:creationId xmlns:a16="http://schemas.microsoft.com/office/drawing/2014/main" id="{695E6FB6-AB42-1999-FFDC-2EB5CBF6D380}"/>
              </a:ext>
            </a:extLst>
          </p:cNvPr>
          <p:cNvSpPr txBox="1">
            <a:spLocks noGrp="1"/>
          </p:cNvSpPr>
          <p:nvPr>
            <p:ph type="body" idx="2" hasCustomPrompt="1"/>
          </p:nvPr>
        </p:nvSpPr>
        <p:spPr>
          <a:xfrm>
            <a:off x="801665" y="4027893"/>
            <a:ext cx="3460369" cy="31119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22000"/>
              <a:buFont typeface="Arial"/>
              <a:buNone/>
              <a:defRPr sz="2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CA" dirty="0"/>
              <a:t>75</a:t>
            </a:r>
            <a:endParaRPr dirty="0"/>
          </a:p>
        </p:txBody>
      </p:sp>
      <p:sp>
        <p:nvSpPr>
          <p:cNvPr id="10" name="Google Shape;15;p4">
            <a:extLst>
              <a:ext uri="{FF2B5EF4-FFF2-40B4-BE49-F238E27FC236}">
                <a16:creationId xmlns:a16="http://schemas.microsoft.com/office/drawing/2014/main" id="{A7679618-A1E5-5315-6DFC-0951067E0A69}"/>
              </a:ext>
            </a:extLst>
          </p:cNvPr>
          <p:cNvSpPr txBox="1"/>
          <p:nvPr userDrawn="1"/>
        </p:nvSpPr>
        <p:spPr>
          <a:xfrm>
            <a:off x="4666743" y="4747364"/>
            <a:ext cx="4076423" cy="17793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1000" b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/100</a:t>
            </a:r>
            <a:endParaRPr sz="11000" b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6;p4">
            <a:extLst>
              <a:ext uri="{FF2B5EF4-FFF2-40B4-BE49-F238E27FC236}">
                <a16:creationId xmlns:a16="http://schemas.microsoft.com/office/drawing/2014/main" id="{29B01C14-6395-159B-F317-BBBBA8F7C08A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83400" y="409582"/>
            <a:ext cx="6443910" cy="869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14288" marR="0" lvl="0" indent="-14288" algn="l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tabLst/>
              <a:defRPr sz="3000" b="1" i="0" u="none" strike="noStrike" cap="none">
                <a:solidFill>
                  <a:schemeClr val="dk1"/>
                </a:solidFill>
                <a:latin typeface="Akkurat Pro" panose="020B0504020101020102" pitchFamily="34" charset="0"/>
                <a:ea typeface="Akkurat Pro" panose="020B0504020101020102" pitchFamily="34" charset="0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ED0CD36-5EAC-0455-0841-03F749F6A526}"/>
              </a:ext>
            </a:extLst>
          </p:cNvPr>
          <p:cNvSpPr txBox="1"/>
          <p:nvPr userDrawn="1"/>
        </p:nvSpPr>
        <p:spPr>
          <a:xfrm>
            <a:off x="7362057" y="556887"/>
            <a:ext cx="2518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i="0" dirty="0">
                <a:solidFill>
                  <a:schemeClr val="tx1"/>
                </a:solidFill>
                <a:effectLst/>
                <a:latin typeface="Akkurat Pro" panose="020B0504020101020102" pitchFamily="34" charset="0"/>
              </a:rPr>
              <a:t>©S&amp;P Global 2026.</a:t>
            </a:r>
            <a:endParaRPr lang="en-US" sz="1800" b="1" dirty="0">
              <a:solidFill>
                <a:schemeClr val="tx1"/>
              </a:solidFill>
              <a:latin typeface="Akkurat Pro" panose="020B0504020101020102" pitchFamily="34" charset="0"/>
            </a:endParaRPr>
          </a:p>
        </p:txBody>
      </p:sp>
      <p:sp>
        <p:nvSpPr>
          <p:cNvPr id="4" name="Google Shape;9;p4">
            <a:extLst>
              <a:ext uri="{FF2B5EF4-FFF2-40B4-BE49-F238E27FC236}">
                <a16:creationId xmlns:a16="http://schemas.microsoft.com/office/drawing/2014/main" id="{73F60BF6-E5FC-A77A-4231-5353D3DF4CBD}"/>
              </a:ext>
            </a:extLst>
          </p:cNvPr>
          <p:cNvSpPr txBox="1"/>
          <p:nvPr userDrawn="1"/>
        </p:nvSpPr>
        <p:spPr>
          <a:xfrm>
            <a:off x="683400" y="1279416"/>
            <a:ext cx="8887610" cy="720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CA" sz="3000" b="0" i="0" u="none" strike="noStrike" cap="none" dirty="0">
                <a:solidFill>
                  <a:schemeClr val="tx1"/>
                </a:solidFill>
                <a:latin typeface="Akkurat Pro" panose="020B0504020101020102" pitchFamily="34" charset="0"/>
                <a:ea typeface="Arial"/>
                <a:cs typeface="Arial"/>
                <a:sym typeface="Arial"/>
              </a:rPr>
              <a:t>Aerospace &amp; Defense</a:t>
            </a:r>
            <a:endParaRPr lang="en-CA" sz="3000" b="0" dirty="0">
              <a:solidFill>
                <a:schemeClr val="tx1"/>
              </a:solidFill>
              <a:latin typeface="Akkurat Pro" panose="020B0504020101020102" pitchFamily="34" charset="0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3000" b="0" dirty="0">
              <a:solidFill>
                <a:schemeClr val="tx1"/>
              </a:solidFill>
              <a:latin typeface="Akkurat Pro" panose="020B0504020101020102" pitchFamily="34" charset="0"/>
            </a:endParaRPr>
          </a:p>
        </p:txBody>
      </p:sp>
      <p:sp>
        <p:nvSpPr>
          <p:cNvPr id="6" name="Google Shape;9;p4">
            <a:extLst>
              <a:ext uri="{FF2B5EF4-FFF2-40B4-BE49-F238E27FC236}">
                <a16:creationId xmlns:a16="http://schemas.microsoft.com/office/drawing/2014/main" id="{46D58266-C320-C7A0-918F-7E9DB25027AC}"/>
              </a:ext>
            </a:extLst>
          </p:cNvPr>
          <p:cNvSpPr txBox="1"/>
          <p:nvPr userDrawn="1"/>
        </p:nvSpPr>
        <p:spPr>
          <a:xfrm>
            <a:off x="682111" y="1926783"/>
            <a:ext cx="9541054" cy="1381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CA" sz="4400" b="1" i="0" u="none" strike="noStrike" cap="none" dirty="0">
                <a:solidFill>
                  <a:schemeClr val="dk1"/>
                </a:solidFill>
                <a:latin typeface="Akkurat Pro" panose="020B0504020101020102" pitchFamily="34" charset="0"/>
                <a:ea typeface="Arial"/>
                <a:cs typeface="Arial"/>
                <a:sym typeface="Arial"/>
              </a:rPr>
              <a:t>Corporate Sustainability Assessment (CSA) Score 2026</a:t>
            </a:r>
            <a:endParaRPr lang="en-US" sz="4400" b="1" dirty="0">
              <a:latin typeface="Akkurat Pro" panose="020B0504020101020102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sz="5000" dirty="0"/>
          </a:p>
        </p:txBody>
      </p:sp>
    </p:spTree>
    <p:extLst>
      <p:ext uri="{BB962C8B-B14F-4D97-AF65-F5344CB8AC3E}">
        <p14:creationId xmlns:p14="http://schemas.microsoft.com/office/powerpoint/2010/main" val="278513932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usehold Products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1">
            <a:extLst>
              <a:ext uri="{FF2B5EF4-FFF2-40B4-BE49-F238E27FC236}">
                <a16:creationId xmlns:a16="http://schemas.microsoft.com/office/drawing/2014/main" id="{908E622E-BCE9-1FC7-8789-859A61F435DA}"/>
              </a:ext>
            </a:extLst>
          </p:cNvPr>
          <p:cNvSpPr txBox="1">
            <a:spLocks/>
          </p:cNvSpPr>
          <p:nvPr userDrawn="1"/>
        </p:nvSpPr>
        <p:spPr>
          <a:xfrm>
            <a:off x="605911" y="7825405"/>
            <a:ext cx="3671623" cy="41795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latin typeface="Akkurat Pro" panose="020B0504020101020102" pitchFamily="34" charset="0"/>
              </a:rPr>
              <a:t>As of</a:t>
            </a:r>
          </a:p>
        </p:txBody>
      </p:sp>
      <p:pic>
        <p:nvPicPr>
          <p:cNvPr id="6" name="Google Shape;8;p4">
            <a:extLst>
              <a:ext uri="{FF2B5EF4-FFF2-40B4-BE49-F238E27FC236}">
                <a16:creationId xmlns:a16="http://schemas.microsoft.com/office/drawing/2014/main" id="{6B71572F-CD57-C739-B2A2-B8E9B53B92F4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698900" y="9101574"/>
            <a:ext cx="2591417" cy="556098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0;p4">
            <a:extLst>
              <a:ext uri="{FF2B5EF4-FFF2-40B4-BE49-F238E27FC236}">
                <a16:creationId xmlns:a16="http://schemas.microsoft.com/office/drawing/2014/main" id="{44DB89A0-6DF7-8997-B07C-253B9895CBEB}"/>
              </a:ext>
            </a:extLst>
          </p:cNvPr>
          <p:cNvSpPr/>
          <p:nvPr userDrawn="1"/>
        </p:nvSpPr>
        <p:spPr>
          <a:xfrm>
            <a:off x="698900" y="3738586"/>
            <a:ext cx="3656123" cy="3656123"/>
          </a:xfrm>
          <a:prstGeom prst="rect">
            <a:avLst/>
          </a:prstGeom>
          <a:noFill/>
          <a:ln w="508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253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" name="Google Shape;14;p4">
            <a:extLst>
              <a:ext uri="{FF2B5EF4-FFF2-40B4-BE49-F238E27FC236}">
                <a16:creationId xmlns:a16="http://schemas.microsoft.com/office/drawing/2014/main" id="{5A71339D-EEB7-CE2C-13FA-6503F0DCA1B2}"/>
              </a:ext>
            </a:extLst>
          </p:cNvPr>
          <p:cNvSpPr txBox="1">
            <a:spLocks noGrp="1"/>
          </p:cNvSpPr>
          <p:nvPr>
            <p:ph type="body" idx="10" hasCustomPrompt="1"/>
          </p:nvPr>
        </p:nvSpPr>
        <p:spPr>
          <a:xfrm>
            <a:off x="801665" y="4027893"/>
            <a:ext cx="3460369" cy="31119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22000"/>
              <a:buFont typeface="Arial"/>
              <a:buNone/>
              <a:defRPr sz="2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CA" dirty="0"/>
              <a:t>75</a:t>
            </a:r>
            <a:endParaRPr dirty="0"/>
          </a:p>
        </p:txBody>
      </p:sp>
      <p:sp>
        <p:nvSpPr>
          <p:cNvPr id="16" name="Google Shape;15;p4">
            <a:extLst>
              <a:ext uri="{FF2B5EF4-FFF2-40B4-BE49-F238E27FC236}">
                <a16:creationId xmlns:a16="http://schemas.microsoft.com/office/drawing/2014/main" id="{543F820B-8AC3-523F-F99E-2461BFE6EDD7}"/>
              </a:ext>
            </a:extLst>
          </p:cNvPr>
          <p:cNvSpPr txBox="1"/>
          <p:nvPr userDrawn="1"/>
        </p:nvSpPr>
        <p:spPr>
          <a:xfrm>
            <a:off x="4666743" y="4747364"/>
            <a:ext cx="4076423" cy="17793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1000" b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/100</a:t>
            </a:r>
            <a:endParaRPr sz="11000" b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6;p4">
            <a:extLst>
              <a:ext uri="{FF2B5EF4-FFF2-40B4-BE49-F238E27FC236}">
                <a16:creationId xmlns:a16="http://schemas.microsoft.com/office/drawing/2014/main" id="{EDDE217D-6404-199C-5F40-F64AA7458C74}"/>
              </a:ext>
            </a:extLst>
          </p:cNvPr>
          <p:cNvSpPr txBox="1">
            <a:spLocks noGrp="1"/>
          </p:cNvSpPr>
          <p:nvPr>
            <p:ph type="body" idx="11"/>
          </p:nvPr>
        </p:nvSpPr>
        <p:spPr>
          <a:xfrm>
            <a:off x="683400" y="409582"/>
            <a:ext cx="6443910" cy="869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14288" marR="0" lvl="0" indent="-14288" algn="l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tabLst/>
              <a:defRPr sz="3000" b="1" i="0" u="none" strike="noStrike" cap="none">
                <a:solidFill>
                  <a:schemeClr val="dk1"/>
                </a:solidFill>
                <a:latin typeface="Akkurat Pro" panose="020B0504020101020102" pitchFamily="34" charset="0"/>
                <a:ea typeface="Akkurat Pro" panose="020B0504020101020102" pitchFamily="34" charset="0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074F0AB-A05F-A40D-C38E-4DBD0D83E56A}"/>
              </a:ext>
            </a:extLst>
          </p:cNvPr>
          <p:cNvSpPr txBox="1"/>
          <p:nvPr userDrawn="1"/>
        </p:nvSpPr>
        <p:spPr>
          <a:xfrm>
            <a:off x="7362057" y="556887"/>
            <a:ext cx="2518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i="0" dirty="0">
                <a:solidFill>
                  <a:schemeClr val="tx1"/>
                </a:solidFill>
                <a:effectLst/>
                <a:latin typeface="Akkurat Pro" panose="020B0504020101020102" pitchFamily="34" charset="0"/>
              </a:rPr>
              <a:t>©S&amp;P Global 2026.</a:t>
            </a:r>
            <a:endParaRPr lang="en-US" sz="1800" b="1" dirty="0">
              <a:solidFill>
                <a:schemeClr val="tx1"/>
              </a:solidFill>
              <a:latin typeface="Akkurat Pro" panose="020B0504020101020102" pitchFamily="34" charset="0"/>
            </a:endParaRPr>
          </a:p>
        </p:txBody>
      </p:sp>
      <p:sp>
        <p:nvSpPr>
          <p:cNvPr id="20" name="Google Shape;9;p4">
            <a:extLst>
              <a:ext uri="{FF2B5EF4-FFF2-40B4-BE49-F238E27FC236}">
                <a16:creationId xmlns:a16="http://schemas.microsoft.com/office/drawing/2014/main" id="{5CF2B514-D978-B576-FBCF-7D53F771E260}"/>
              </a:ext>
            </a:extLst>
          </p:cNvPr>
          <p:cNvSpPr txBox="1"/>
          <p:nvPr userDrawn="1"/>
        </p:nvSpPr>
        <p:spPr>
          <a:xfrm>
            <a:off x="683400" y="1279416"/>
            <a:ext cx="8887610" cy="720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3000" b="0" i="0" u="none" strike="noStrike" cap="none" dirty="0">
                <a:solidFill>
                  <a:schemeClr val="tx1"/>
                </a:solidFill>
                <a:latin typeface="Akkurat Pro" panose="020B0504020101020102" pitchFamily="34" charset="0"/>
                <a:ea typeface="Arial"/>
                <a:cs typeface="Arial"/>
                <a:sym typeface="Arial"/>
              </a:rPr>
              <a:t>Household Products</a:t>
            </a:r>
          </a:p>
        </p:txBody>
      </p:sp>
      <p:sp>
        <p:nvSpPr>
          <p:cNvPr id="21" name="Google Shape;9;p4">
            <a:extLst>
              <a:ext uri="{FF2B5EF4-FFF2-40B4-BE49-F238E27FC236}">
                <a16:creationId xmlns:a16="http://schemas.microsoft.com/office/drawing/2014/main" id="{D8606FE9-B3E8-87F0-D0B8-CA3DAC809BC6}"/>
              </a:ext>
            </a:extLst>
          </p:cNvPr>
          <p:cNvSpPr txBox="1"/>
          <p:nvPr userDrawn="1"/>
        </p:nvSpPr>
        <p:spPr>
          <a:xfrm>
            <a:off x="682111" y="1926783"/>
            <a:ext cx="9541054" cy="1381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CA" sz="4400" b="1" i="0" u="none" strike="noStrike" cap="none" dirty="0">
                <a:solidFill>
                  <a:schemeClr val="dk1"/>
                </a:solidFill>
                <a:latin typeface="Akkurat Pro" panose="020B0504020101020102" pitchFamily="34" charset="0"/>
                <a:ea typeface="Arial"/>
                <a:cs typeface="Arial"/>
                <a:sym typeface="Arial"/>
              </a:rPr>
              <a:t>Corporate Sustainability Assessment (CSA) Score 2026</a:t>
            </a:r>
            <a:endParaRPr lang="en-US" sz="4400" b="1" dirty="0">
              <a:latin typeface="Akkurat Pro" panose="020B0504020101020102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sz="5000" dirty="0"/>
          </a:p>
        </p:txBody>
      </p:sp>
    </p:spTree>
    <p:extLst>
      <p:ext uri="{BB962C8B-B14F-4D97-AF65-F5344CB8AC3E}">
        <p14:creationId xmlns:p14="http://schemas.microsoft.com/office/powerpoint/2010/main" val="135410446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mercial Services &amp; Supplies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">
            <a:extLst>
              <a:ext uri="{FF2B5EF4-FFF2-40B4-BE49-F238E27FC236}">
                <a16:creationId xmlns:a16="http://schemas.microsoft.com/office/drawing/2014/main" id="{5ABDBC46-826B-D304-E75F-CEA0303EB22C}"/>
              </a:ext>
            </a:extLst>
          </p:cNvPr>
          <p:cNvSpPr txBox="1">
            <a:spLocks/>
          </p:cNvSpPr>
          <p:nvPr userDrawn="1"/>
        </p:nvSpPr>
        <p:spPr>
          <a:xfrm>
            <a:off x="605911" y="7825405"/>
            <a:ext cx="3671623" cy="41795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latin typeface="Akkurat Pro" panose="020B0504020101020102" pitchFamily="34" charset="0"/>
              </a:rPr>
              <a:t>As of</a:t>
            </a:r>
          </a:p>
        </p:txBody>
      </p:sp>
      <p:pic>
        <p:nvPicPr>
          <p:cNvPr id="7" name="Google Shape;8;p4">
            <a:extLst>
              <a:ext uri="{FF2B5EF4-FFF2-40B4-BE49-F238E27FC236}">
                <a16:creationId xmlns:a16="http://schemas.microsoft.com/office/drawing/2014/main" id="{67B4B9FA-1922-47C5-84CA-5C16C8C6D5CC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698900" y="9101574"/>
            <a:ext cx="2591417" cy="556098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10;p4">
            <a:extLst>
              <a:ext uri="{FF2B5EF4-FFF2-40B4-BE49-F238E27FC236}">
                <a16:creationId xmlns:a16="http://schemas.microsoft.com/office/drawing/2014/main" id="{CBB0EEC4-57B6-D6C0-9247-30E4181A4DEB}"/>
              </a:ext>
            </a:extLst>
          </p:cNvPr>
          <p:cNvSpPr/>
          <p:nvPr userDrawn="1"/>
        </p:nvSpPr>
        <p:spPr>
          <a:xfrm>
            <a:off x="698900" y="3738586"/>
            <a:ext cx="3656123" cy="3656123"/>
          </a:xfrm>
          <a:prstGeom prst="rect">
            <a:avLst/>
          </a:prstGeom>
          <a:noFill/>
          <a:ln w="508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253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" name="Google Shape;14;p4">
            <a:extLst>
              <a:ext uri="{FF2B5EF4-FFF2-40B4-BE49-F238E27FC236}">
                <a16:creationId xmlns:a16="http://schemas.microsoft.com/office/drawing/2014/main" id="{B26C635A-725C-016F-AB6E-2003E80F70D5}"/>
              </a:ext>
            </a:extLst>
          </p:cNvPr>
          <p:cNvSpPr txBox="1">
            <a:spLocks noGrp="1"/>
          </p:cNvSpPr>
          <p:nvPr>
            <p:ph type="body" idx="10" hasCustomPrompt="1"/>
          </p:nvPr>
        </p:nvSpPr>
        <p:spPr>
          <a:xfrm>
            <a:off x="801665" y="4027893"/>
            <a:ext cx="3460369" cy="31119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22000"/>
              <a:buFont typeface="Arial"/>
              <a:buNone/>
              <a:defRPr sz="2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CA" dirty="0"/>
              <a:t>75</a:t>
            </a:r>
            <a:endParaRPr dirty="0"/>
          </a:p>
        </p:txBody>
      </p:sp>
      <p:sp>
        <p:nvSpPr>
          <p:cNvPr id="16" name="Google Shape;15;p4">
            <a:extLst>
              <a:ext uri="{FF2B5EF4-FFF2-40B4-BE49-F238E27FC236}">
                <a16:creationId xmlns:a16="http://schemas.microsoft.com/office/drawing/2014/main" id="{E4EC01B7-966C-DAD5-8059-F881EE042FC1}"/>
              </a:ext>
            </a:extLst>
          </p:cNvPr>
          <p:cNvSpPr txBox="1"/>
          <p:nvPr userDrawn="1"/>
        </p:nvSpPr>
        <p:spPr>
          <a:xfrm>
            <a:off x="4666743" y="4747364"/>
            <a:ext cx="4076423" cy="17793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1000" b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/100</a:t>
            </a:r>
            <a:endParaRPr sz="11000" b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6;p4">
            <a:extLst>
              <a:ext uri="{FF2B5EF4-FFF2-40B4-BE49-F238E27FC236}">
                <a16:creationId xmlns:a16="http://schemas.microsoft.com/office/drawing/2014/main" id="{E3A8DB72-26C3-DB46-0BBA-3A46A67A8424}"/>
              </a:ext>
            </a:extLst>
          </p:cNvPr>
          <p:cNvSpPr txBox="1">
            <a:spLocks noGrp="1"/>
          </p:cNvSpPr>
          <p:nvPr>
            <p:ph type="body" idx="11"/>
          </p:nvPr>
        </p:nvSpPr>
        <p:spPr>
          <a:xfrm>
            <a:off x="683400" y="409582"/>
            <a:ext cx="6443910" cy="869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14288" marR="0" lvl="0" indent="-14288" algn="l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tabLst/>
              <a:defRPr sz="3000" b="1" i="0" u="none" strike="noStrike" cap="none">
                <a:solidFill>
                  <a:schemeClr val="dk1"/>
                </a:solidFill>
                <a:latin typeface="Akkurat Pro" panose="020B0504020101020102" pitchFamily="34" charset="0"/>
                <a:ea typeface="Akkurat Pro" panose="020B0504020101020102" pitchFamily="34" charset="0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BE220F3-1B5A-2E89-5E04-FC2F46ABE2E3}"/>
              </a:ext>
            </a:extLst>
          </p:cNvPr>
          <p:cNvSpPr txBox="1"/>
          <p:nvPr userDrawn="1"/>
        </p:nvSpPr>
        <p:spPr>
          <a:xfrm>
            <a:off x="7362057" y="556887"/>
            <a:ext cx="2518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i="0" dirty="0">
                <a:solidFill>
                  <a:schemeClr val="tx1"/>
                </a:solidFill>
                <a:effectLst/>
                <a:latin typeface="Akkurat Pro" panose="020B0504020101020102" pitchFamily="34" charset="0"/>
              </a:rPr>
              <a:t>©S&amp;P Global 2026.</a:t>
            </a:r>
            <a:endParaRPr lang="en-US" sz="1800" b="1" dirty="0">
              <a:solidFill>
                <a:schemeClr val="tx1"/>
              </a:solidFill>
              <a:latin typeface="Akkurat Pro" panose="020B0504020101020102" pitchFamily="34" charset="0"/>
            </a:endParaRPr>
          </a:p>
        </p:txBody>
      </p:sp>
      <p:sp>
        <p:nvSpPr>
          <p:cNvPr id="20" name="Google Shape;9;p4">
            <a:extLst>
              <a:ext uri="{FF2B5EF4-FFF2-40B4-BE49-F238E27FC236}">
                <a16:creationId xmlns:a16="http://schemas.microsoft.com/office/drawing/2014/main" id="{EEBC31DF-6213-CA74-32B1-0780612F2E75}"/>
              </a:ext>
            </a:extLst>
          </p:cNvPr>
          <p:cNvSpPr txBox="1"/>
          <p:nvPr userDrawn="1"/>
        </p:nvSpPr>
        <p:spPr>
          <a:xfrm>
            <a:off x="683400" y="1279416"/>
            <a:ext cx="8887610" cy="720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3000" b="0" i="0" u="none" strike="noStrike" cap="none" dirty="0">
                <a:solidFill>
                  <a:schemeClr val="tx1"/>
                </a:solidFill>
                <a:latin typeface="Akkurat Pro" panose="020B0504020101020102" pitchFamily="34" charset="0"/>
                <a:ea typeface="Arial"/>
                <a:cs typeface="Arial"/>
                <a:sym typeface="Arial"/>
              </a:rPr>
              <a:t>Commercial Services &amp; Supplies</a:t>
            </a:r>
          </a:p>
        </p:txBody>
      </p:sp>
      <p:sp>
        <p:nvSpPr>
          <p:cNvPr id="21" name="Google Shape;9;p4">
            <a:extLst>
              <a:ext uri="{FF2B5EF4-FFF2-40B4-BE49-F238E27FC236}">
                <a16:creationId xmlns:a16="http://schemas.microsoft.com/office/drawing/2014/main" id="{A3583879-8A31-0E8B-0FA6-FAF39163BB99}"/>
              </a:ext>
            </a:extLst>
          </p:cNvPr>
          <p:cNvSpPr txBox="1"/>
          <p:nvPr userDrawn="1"/>
        </p:nvSpPr>
        <p:spPr>
          <a:xfrm>
            <a:off x="682111" y="1926783"/>
            <a:ext cx="9541054" cy="1381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CA" sz="4400" b="1" i="0" u="none" strike="noStrike" cap="none" dirty="0">
                <a:solidFill>
                  <a:schemeClr val="dk1"/>
                </a:solidFill>
                <a:latin typeface="Akkurat Pro" panose="020B0504020101020102" pitchFamily="34" charset="0"/>
                <a:ea typeface="Arial"/>
                <a:cs typeface="Arial"/>
                <a:sym typeface="Arial"/>
              </a:rPr>
              <a:t>Corporate Sustainability Assessment (CSA) Score 2026</a:t>
            </a:r>
            <a:endParaRPr lang="en-US" sz="4400" b="1" dirty="0">
              <a:latin typeface="Akkurat Pro" panose="020B0504020101020102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sz="5000" dirty="0"/>
          </a:p>
        </p:txBody>
      </p:sp>
    </p:spTree>
    <p:extLst>
      <p:ext uri="{BB962C8B-B14F-4D97-AF65-F5344CB8AC3E}">
        <p14:creationId xmlns:p14="http://schemas.microsoft.com/office/powerpoint/2010/main" val="261056913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ustrial Conglomerates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1">
            <a:extLst>
              <a:ext uri="{FF2B5EF4-FFF2-40B4-BE49-F238E27FC236}">
                <a16:creationId xmlns:a16="http://schemas.microsoft.com/office/drawing/2014/main" id="{5DA944CF-B126-6057-5678-18E3832DEBD8}"/>
              </a:ext>
            </a:extLst>
          </p:cNvPr>
          <p:cNvSpPr txBox="1">
            <a:spLocks/>
          </p:cNvSpPr>
          <p:nvPr userDrawn="1"/>
        </p:nvSpPr>
        <p:spPr>
          <a:xfrm>
            <a:off x="605911" y="7825405"/>
            <a:ext cx="3671623" cy="41795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latin typeface="Akkurat Pro" panose="020B0504020101020102" pitchFamily="34" charset="0"/>
              </a:rPr>
              <a:t>As of</a:t>
            </a:r>
          </a:p>
        </p:txBody>
      </p:sp>
      <p:pic>
        <p:nvPicPr>
          <p:cNvPr id="6" name="Google Shape;8;p4">
            <a:extLst>
              <a:ext uri="{FF2B5EF4-FFF2-40B4-BE49-F238E27FC236}">
                <a16:creationId xmlns:a16="http://schemas.microsoft.com/office/drawing/2014/main" id="{B8565EEA-CB05-A275-57B9-4F1CB9C5F635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698900" y="9101574"/>
            <a:ext cx="2591417" cy="556098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0;p4">
            <a:extLst>
              <a:ext uri="{FF2B5EF4-FFF2-40B4-BE49-F238E27FC236}">
                <a16:creationId xmlns:a16="http://schemas.microsoft.com/office/drawing/2014/main" id="{AD46DA8B-4F7C-8BAD-07C5-F558299E08AD}"/>
              </a:ext>
            </a:extLst>
          </p:cNvPr>
          <p:cNvSpPr/>
          <p:nvPr userDrawn="1"/>
        </p:nvSpPr>
        <p:spPr>
          <a:xfrm>
            <a:off x="698900" y="3738586"/>
            <a:ext cx="3656123" cy="3656123"/>
          </a:xfrm>
          <a:prstGeom prst="rect">
            <a:avLst/>
          </a:prstGeom>
          <a:noFill/>
          <a:ln w="508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253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" name="Google Shape;14;p4">
            <a:extLst>
              <a:ext uri="{FF2B5EF4-FFF2-40B4-BE49-F238E27FC236}">
                <a16:creationId xmlns:a16="http://schemas.microsoft.com/office/drawing/2014/main" id="{DB176C29-1B84-CF5F-19C3-1CAE30EB5D5F}"/>
              </a:ext>
            </a:extLst>
          </p:cNvPr>
          <p:cNvSpPr txBox="1">
            <a:spLocks noGrp="1"/>
          </p:cNvSpPr>
          <p:nvPr>
            <p:ph type="body" idx="10" hasCustomPrompt="1"/>
          </p:nvPr>
        </p:nvSpPr>
        <p:spPr>
          <a:xfrm>
            <a:off x="801665" y="4027893"/>
            <a:ext cx="3460369" cy="31119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22000"/>
              <a:buFont typeface="Arial"/>
              <a:buNone/>
              <a:defRPr sz="2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CA" dirty="0"/>
              <a:t>75</a:t>
            </a:r>
            <a:endParaRPr dirty="0"/>
          </a:p>
        </p:txBody>
      </p:sp>
      <p:sp>
        <p:nvSpPr>
          <p:cNvPr id="16" name="Google Shape;15;p4">
            <a:extLst>
              <a:ext uri="{FF2B5EF4-FFF2-40B4-BE49-F238E27FC236}">
                <a16:creationId xmlns:a16="http://schemas.microsoft.com/office/drawing/2014/main" id="{4C5BBB48-C729-7700-AFEA-B089D3CB1D51}"/>
              </a:ext>
            </a:extLst>
          </p:cNvPr>
          <p:cNvSpPr txBox="1"/>
          <p:nvPr userDrawn="1"/>
        </p:nvSpPr>
        <p:spPr>
          <a:xfrm>
            <a:off x="4666743" y="4747364"/>
            <a:ext cx="4076423" cy="17793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1000" b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/100</a:t>
            </a:r>
            <a:endParaRPr sz="11000" b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6;p4">
            <a:extLst>
              <a:ext uri="{FF2B5EF4-FFF2-40B4-BE49-F238E27FC236}">
                <a16:creationId xmlns:a16="http://schemas.microsoft.com/office/drawing/2014/main" id="{2519FEBE-4483-99E9-C61D-EECF1E45FA6C}"/>
              </a:ext>
            </a:extLst>
          </p:cNvPr>
          <p:cNvSpPr txBox="1">
            <a:spLocks noGrp="1"/>
          </p:cNvSpPr>
          <p:nvPr>
            <p:ph type="body" idx="11"/>
          </p:nvPr>
        </p:nvSpPr>
        <p:spPr>
          <a:xfrm>
            <a:off x="683400" y="409582"/>
            <a:ext cx="6443910" cy="869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14288" marR="0" lvl="0" indent="-14288" algn="l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tabLst/>
              <a:defRPr sz="3000" b="1" i="0" u="none" strike="noStrike" cap="none">
                <a:solidFill>
                  <a:schemeClr val="dk1"/>
                </a:solidFill>
                <a:latin typeface="Akkurat Pro" panose="020B0504020101020102" pitchFamily="34" charset="0"/>
                <a:ea typeface="Akkurat Pro" panose="020B0504020101020102" pitchFamily="34" charset="0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DA2DB0D-E8E1-8D49-C024-A5B7ADD60785}"/>
              </a:ext>
            </a:extLst>
          </p:cNvPr>
          <p:cNvSpPr txBox="1"/>
          <p:nvPr userDrawn="1"/>
        </p:nvSpPr>
        <p:spPr>
          <a:xfrm>
            <a:off x="7362057" y="556887"/>
            <a:ext cx="2518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i="0" dirty="0">
                <a:solidFill>
                  <a:schemeClr val="tx1"/>
                </a:solidFill>
                <a:effectLst/>
                <a:latin typeface="Akkurat Pro" panose="020B0504020101020102" pitchFamily="34" charset="0"/>
              </a:rPr>
              <a:t>©S&amp;P Global 2026.</a:t>
            </a:r>
            <a:endParaRPr lang="en-US" sz="1800" b="1" dirty="0">
              <a:solidFill>
                <a:schemeClr val="tx1"/>
              </a:solidFill>
              <a:latin typeface="Akkurat Pro" panose="020B0504020101020102" pitchFamily="34" charset="0"/>
            </a:endParaRPr>
          </a:p>
        </p:txBody>
      </p:sp>
      <p:sp>
        <p:nvSpPr>
          <p:cNvPr id="20" name="Google Shape;9;p4">
            <a:extLst>
              <a:ext uri="{FF2B5EF4-FFF2-40B4-BE49-F238E27FC236}">
                <a16:creationId xmlns:a16="http://schemas.microsoft.com/office/drawing/2014/main" id="{C2D798FA-3DA1-2382-41A4-03F4D41B1B27}"/>
              </a:ext>
            </a:extLst>
          </p:cNvPr>
          <p:cNvSpPr txBox="1"/>
          <p:nvPr userDrawn="1"/>
        </p:nvSpPr>
        <p:spPr>
          <a:xfrm>
            <a:off x="683400" y="1279416"/>
            <a:ext cx="8887610" cy="720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3000" b="0" i="0" u="none" strike="noStrike" cap="none" dirty="0">
                <a:solidFill>
                  <a:schemeClr val="tx1"/>
                </a:solidFill>
                <a:latin typeface="Akkurat Pro" panose="020B0504020101020102" pitchFamily="34" charset="0"/>
                <a:ea typeface="Arial"/>
                <a:cs typeface="Arial"/>
                <a:sym typeface="Arial"/>
              </a:rPr>
              <a:t>Industrial Conglomerates</a:t>
            </a:r>
          </a:p>
        </p:txBody>
      </p:sp>
      <p:sp>
        <p:nvSpPr>
          <p:cNvPr id="21" name="Google Shape;9;p4">
            <a:extLst>
              <a:ext uri="{FF2B5EF4-FFF2-40B4-BE49-F238E27FC236}">
                <a16:creationId xmlns:a16="http://schemas.microsoft.com/office/drawing/2014/main" id="{6FACA0E2-FE29-CCB6-EAF2-0D0467483A80}"/>
              </a:ext>
            </a:extLst>
          </p:cNvPr>
          <p:cNvSpPr txBox="1"/>
          <p:nvPr userDrawn="1"/>
        </p:nvSpPr>
        <p:spPr>
          <a:xfrm>
            <a:off x="682111" y="1926783"/>
            <a:ext cx="9541054" cy="1381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CA" sz="4400" b="1" i="0" u="none" strike="noStrike" cap="none" dirty="0">
                <a:solidFill>
                  <a:schemeClr val="dk1"/>
                </a:solidFill>
                <a:latin typeface="Akkurat Pro" panose="020B0504020101020102" pitchFamily="34" charset="0"/>
                <a:ea typeface="Arial"/>
                <a:cs typeface="Arial"/>
                <a:sym typeface="Arial"/>
              </a:rPr>
              <a:t>Corporate Sustainability Assessment (CSA) Score 2026</a:t>
            </a:r>
            <a:endParaRPr lang="en-US" sz="4400" b="1" dirty="0">
              <a:latin typeface="Akkurat Pro" panose="020B0504020101020102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sz="5000" dirty="0"/>
          </a:p>
        </p:txBody>
      </p:sp>
    </p:spTree>
    <p:extLst>
      <p:ext uri="{BB962C8B-B14F-4D97-AF65-F5344CB8AC3E}">
        <p14:creationId xmlns:p14="http://schemas.microsoft.com/office/powerpoint/2010/main" val="390174947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chinery and Electrical Equipment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1">
            <a:extLst>
              <a:ext uri="{FF2B5EF4-FFF2-40B4-BE49-F238E27FC236}">
                <a16:creationId xmlns:a16="http://schemas.microsoft.com/office/drawing/2014/main" id="{66854E3E-8891-6129-7CE0-D273A27A811C}"/>
              </a:ext>
            </a:extLst>
          </p:cNvPr>
          <p:cNvSpPr txBox="1">
            <a:spLocks/>
          </p:cNvSpPr>
          <p:nvPr userDrawn="1"/>
        </p:nvSpPr>
        <p:spPr>
          <a:xfrm>
            <a:off x="605911" y="7825405"/>
            <a:ext cx="3671623" cy="41795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latin typeface="Akkurat Pro" panose="020B0504020101020102" pitchFamily="34" charset="0"/>
              </a:rPr>
              <a:t>As of</a:t>
            </a:r>
          </a:p>
        </p:txBody>
      </p:sp>
      <p:pic>
        <p:nvPicPr>
          <p:cNvPr id="6" name="Google Shape;8;p4">
            <a:extLst>
              <a:ext uri="{FF2B5EF4-FFF2-40B4-BE49-F238E27FC236}">
                <a16:creationId xmlns:a16="http://schemas.microsoft.com/office/drawing/2014/main" id="{613C2D64-E4F6-BC4A-3CD5-1B557367AC8A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698900" y="9101574"/>
            <a:ext cx="2591417" cy="556098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0;p4">
            <a:extLst>
              <a:ext uri="{FF2B5EF4-FFF2-40B4-BE49-F238E27FC236}">
                <a16:creationId xmlns:a16="http://schemas.microsoft.com/office/drawing/2014/main" id="{323470A2-3B69-0033-9C5F-93DAE34F975F}"/>
              </a:ext>
            </a:extLst>
          </p:cNvPr>
          <p:cNvSpPr/>
          <p:nvPr userDrawn="1"/>
        </p:nvSpPr>
        <p:spPr>
          <a:xfrm>
            <a:off x="698900" y="3738586"/>
            <a:ext cx="3656123" cy="3656123"/>
          </a:xfrm>
          <a:prstGeom prst="rect">
            <a:avLst/>
          </a:prstGeom>
          <a:noFill/>
          <a:ln w="508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253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" name="Google Shape;14;p4">
            <a:extLst>
              <a:ext uri="{FF2B5EF4-FFF2-40B4-BE49-F238E27FC236}">
                <a16:creationId xmlns:a16="http://schemas.microsoft.com/office/drawing/2014/main" id="{7F0540BF-C81F-7121-39D6-93F736F88A69}"/>
              </a:ext>
            </a:extLst>
          </p:cNvPr>
          <p:cNvSpPr txBox="1">
            <a:spLocks noGrp="1"/>
          </p:cNvSpPr>
          <p:nvPr>
            <p:ph type="body" idx="10" hasCustomPrompt="1"/>
          </p:nvPr>
        </p:nvSpPr>
        <p:spPr>
          <a:xfrm>
            <a:off x="801665" y="4027893"/>
            <a:ext cx="3460369" cy="31119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22000"/>
              <a:buFont typeface="Arial"/>
              <a:buNone/>
              <a:defRPr sz="2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CA" dirty="0"/>
              <a:t>75</a:t>
            </a:r>
            <a:endParaRPr dirty="0"/>
          </a:p>
        </p:txBody>
      </p:sp>
      <p:sp>
        <p:nvSpPr>
          <p:cNvPr id="16" name="Google Shape;15;p4">
            <a:extLst>
              <a:ext uri="{FF2B5EF4-FFF2-40B4-BE49-F238E27FC236}">
                <a16:creationId xmlns:a16="http://schemas.microsoft.com/office/drawing/2014/main" id="{4C8724B9-D083-D65B-FFCF-472B656CC8BE}"/>
              </a:ext>
            </a:extLst>
          </p:cNvPr>
          <p:cNvSpPr txBox="1"/>
          <p:nvPr userDrawn="1"/>
        </p:nvSpPr>
        <p:spPr>
          <a:xfrm>
            <a:off x="4666743" y="4747364"/>
            <a:ext cx="4076423" cy="17793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1000" b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/100</a:t>
            </a:r>
            <a:endParaRPr sz="11000" b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6;p4">
            <a:extLst>
              <a:ext uri="{FF2B5EF4-FFF2-40B4-BE49-F238E27FC236}">
                <a16:creationId xmlns:a16="http://schemas.microsoft.com/office/drawing/2014/main" id="{D9B4700A-BB9D-C6C8-D597-1105F81796D3}"/>
              </a:ext>
            </a:extLst>
          </p:cNvPr>
          <p:cNvSpPr txBox="1">
            <a:spLocks noGrp="1"/>
          </p:cNvSpPr>
          <p:nvPr>
            <p:ph type="body" idx="11"/>
          </p:nvPr>
        </p:nvSpPr>
        <p:spPr>
          <a:xfrm>
            <a:off x="683400" y="409582"/>
            <a:ext cx="6443910" cy="869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14288" marR="0" lvl="0" indent="-14288" algn="l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tabLst/>
              <a:defRPr sz="3000" b="1" i="0" u="none" strike="noStrike" cap="none">
                <a:solidFill>
                  <a:schemeClr val="dk1"/>
                </a:solidFill>
                <a:latin typeface="Akkurat Pro" panose="020B0504020101020102" pitchFamily="34" charset="0"/>
                <a:ea typeface="Akkurat Pro" panose="020B0504020101020102" pitchFamily="34" charset="0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24DA741-C6ED-38B9-6B27-D25BE1B76AF1}"/>
              </a:ext>
            </a:extLst>
          </p:cNvPr>
          <p:cNvSpPr txBox="1"/>
          <p:nvPr userDrawn="1"/>
        </p:nvSpPr>
        <p:spPr>
          <a:xfrm>
            <a:off x="7362057" y="556887"/>
            <a:ext cx="2518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i="0" dirty="0">
                <a:solidFill>
                  <a:schemeClr val="tx1"/>
                </a:solidFill>
                <a:effectLst/>
                <a:latin typeface="Akkurat Pro" panose="020B0504020101020102" pitchFamily="34" charset="0"/>
              </a:rPr>
              <a:t>©S&amp;P Global 2026.</a:t>
            </a:r>
            <a:endParaRPr lang="en-US" sz="1800" b="1" dirty="0">
              <a:solidFill>
                <a:schemeClr val="tx1"/>
              </a:solidFill>
              <a:latin typeface="Akkurat Pro" panose="020B0504020101020102" pitchFamily="34" charset="0"/>
            </a:endParaRPr>
          </a:p>
        </p:txBody>
      </p:sp>
      <p:sp>
        <p:nvSpPr>
          <p:cNvPr id="20" name="Google Shape;9;p4">
            <a:extLst>
              <a:ext uri="{FF2B5EF4-FFF2-40B4-BE49-F238E27FC236}">
                <a16:creationId xmlns:a16="http://schemas.microsoft.com/office/drawing/2014/main" id="{BDC4CB80-5161-E1E4-A4D9-E3A77EA26BE4}"/>
              </a:ext>
            </a:extLst>
          </p:cNvPr>
          <p:cNvSpPr txBox="1"/>
          <p:nvPr userDrawn="1"/>
        </p:nvSpPr>
        <p:spPr>
          <a:xfrm>
            <a:off x="683400" y="1279416"/>
            <a:ext cx="8887610" cy="720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3000" b="0" i="0" u="none" strike="noStrike" cap="none" dirty="0">
                <a:solidFill>
                  <a:schemeClr val="tx1"/>
                </a:solidFill>
                <a:latin typeface="Akkurat Pro" panose="020B0504020101020102" pitchFamily="34" charset="0"/>
                <a:ea typeface="Arial"/>
                <a:cs typeface="Arial"/>
                <a:sym typeface="Arial"/>
              </a:rPr>
              <a:t>Machinery and Electrical Equipment</a:t>
            </a:r>
          </a:p>
        </p:txBody>
      </p:sp>
      <p:sp>
        <p:nvSpPr>
          <p:cNvPr id="21" name="Google Shape;9;p4">
            <a:extLst>
              <a:ext uri="{FF2B5EF4-FFF2-40B4-BE49-F238E27FC236}">
                <a16:creationId xmlns:a16="http://schemas.microsoft.com/office/drawing/2014/main" id="{BA250C40-D264-9607-FC6F-B4A66FAA7CEE}"/>
              </a:ext>
            </a:extLst>
          </p:cNvPr>
          <p:cNvSpPr txBox="1"/>
          <p:nvPr userDrawn="1"/>
        </p:nvSpPr>
        <p:spPr>
          <a:xfrm>
            <a:off x="682111" y="1926783"/>
            <a:ext cx="9541054" cy="1381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CA" sz="4400" b="1" i="0" u="none" strike="noStrike" cap="none" dirty="0">
                <a:solidFill>
                  <a:schemeClr val="dk1"/>
                </a:solidFill>
                <a:latin typeface="Akkurat Pro" panose="020B0504020101020102" pitchFamily="34" charset="0"/>
                <a:ea typeface="Arial"/>
                <a:cs typeface="Arial"/>
                <a:sym typeface="Arial"/>
              </a:rPr>
              <a:t>Corporate Sustainability Assessment (CSA) Score 2026</a:t>
            </a:r>
            <a:endParaRPr lang="en-US" sz="4400" b="1" dirty="0">
              <a:latin typeface="Akkurat Pro" panose="020B0504020101020102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sz="5000" dirty="0"/>
          </a:p>
        </p:txBody>
      </p:sp>
    </p:spTree>
    <p:extLst>
      <p:ext uri="{BB962C8B-B14F-4D97-AF65-F5344CB8AC3E}">
        <p14:creationId xmlns:p14="http://schemas.microsoft.com/office/powerpoint/2010/main" val="296555306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eractive Media, Services &amp; Home Entertainment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1">
            <a:extLst>
              <a:ext uri="{FF2B5EF4-FFF2-40B4-BE49-F238E27FC236}">
                <a16:creationId xmlns:a16="http://schemas.microsoft.com/office/drawing/2014/main" id="{08897CB8-1C0D-D5C1-C803-11DF9616943C}"/>
              </a:ext>
            </a:extLst>
          </p:cNvPr>
          <p:cNvSpPr txBox="1">
            <a:spLocks/>
          </p:cNvSpPr>
          <p:nvPr userDrawn="1"/>
        </p:nvSpPr>
        <p:spPr>
          <a:xfrm>
            <a:off x="605911" y="7825405"/>
            <a:ext cx="3671623" cy="41795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latin typeface="Akkurat Pro" panose="020B0504020101020102" pitchFamily="34" charset="0"/>
              </a:rPr>
              <a:t>As of</a:t>
            </a:r>
          </a:p>
        </p:txBody>
      </p:sp>
      <p:pic>
        <p:nvPicPr>
          <p:cNvPr id="6" name="Google Shape;8;p4">
            <a:extLst>
              <a:ext uri="{FF2B5EF4-FFF2-40B4-BE49-F238E27FC236}">
                <a16:creationId xmlns:a16="http://schemas.microsoft.com/office/drawing/2014/main" id="{52BA0DFB-6F3B-E11B-8A3A-0885024E3A92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698900" y="9101574"/>
            <a:ext cx="2591417" cy="556098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0;p4">
            <a:extLst>
              <a:ext uri="{FF2B5EF4-FFF2-40B4-BE49-F238E27FC236}">
                <a16:creationId xmlns:a16="http://schemas.microsoft.com/office/drawing/2014/main" id="{690821A0-695E-96FB-67A1-E726832CD22E}"/>
              </a:ext>
            </a:extLst>
          </p:cNvPr>
          <p:cNvSpPr/>
          <p:nvPr userDrawn="1"/>
        </p:nvSpPr>
        <p:spPr>
          <a:xfrm>
            <a:off x="698900" y="3738586"/>
            <a:ext cx="3656123" cy="3656123"/>
          </a:xfrm>
          <a:prstGeom prst="rect">
            <a:avLst/>
          </a:prstGeom>
          <a:noFill/>
          <a:ln w="508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253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" name="Google Shape;14;p4">
            <a:extLst>
              <a:ext uri="{FF2B5EF4-FFF2-40B4-BE49-F238E27FC236}">
                <a16:creationId xmlns:a16="http://schemas.microsoft.com/office/drawing/2014/main" id="{4B687BE8-F0CA-6532-A48A-D677143C8251}"/>
              </a:ext>
            </a:extLst>
          </p:cNvPr>
          <p:cNvSpPr txBox="1">
            <a:spLocks noGrp="1"/>
          </p:cNvSpPr>
          <p:nvPr>
            <p:ph type="body" idx="10" hasCustomPrompt="1"/>
          </p:nvPr>
        </p:nvSpPr>
        <p:spPr>
          <a:xfrm>
            <a:off x="801665" y="4027893"/>
            <a:ext cx="3460369" cy="31119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22000"/>
              <a:buFont typeface="Arial"/>
              <a:buNone/>
              <a:defRPr sz="2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CA" dirty="0"/>
              <a:t>75</a:t>
            </a:r>
            <a:endParaRPr dirty="0"/>
          </a:p>
        </p:txBody>
      </p:sp>
      <p:sp>
        <p:nvSpPr>
          <p:cNvPr id="16" name="Google Shape;15;p4">
            <a:extLst>
              <a:ext uri="{FF2B5EF4-FFF2-40B4-BE49-F238E27FC236}">
                <a16:creationId xmlns:a16="http://schemas.microsoft.com/office/drawing/2014/main" id="{2227EB68-4B11-38CA-8663-E6679C88EF6D}"/>
              </a:ext>
            </a:extLst>
          </p:cNvPr>
          <p:cNvSpPr txBox="1"/>
          <p:nvPr userDrawn="1"/>
        </p:nvSpPr>
        <p:spPr>
          <a:xfrm>
            <a:off x="4666743" y="4747364"/>
            <a:ext cx="4076423" cy="17793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1000" b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/100</a:t>
            </a:r>
            <a:endParaRPr sz="11000" b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6;p4">
            <a:extLst>
              <a:ext uri="{FF2B5EF4-FFF2-40B4-BE49-F238E27FC236}">
                <a16:creationId xmlns:a16="http://schemas.microsoft.com/office/drawing/2014/main" id="{24877819-CFC8-8E80-BF60-2CFB2380B178}"/>
              </a:ext>
            </a:extLst>
          </p:cNvPr>
          <p:cNvSpPr txBox="1">
            <a:spLocks noGrp="1"/>
          </p:cNvSpPr>
          <p:nvPr>
            <p:ph type="body" idx="11"/>
          </p:nvPr>
        </p:nvSpPr>
        <p:spPr>
          <a:xfrm>
            <a:off x="683400" y="409582"/>
            <a:ext cx="6443910" cy="869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14288" marR="0" lvl="0" indent="-14288" algn="l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tabLst/>
              <a:defRPr sz="3000" b="1" i="0" u="none" strike="noStrike" cap="none">
                <a:solidFill>
                  <a:schemeClr val="dk1"/>
                </a:solidFill>
                <a:latin typeface="Akkurat Pro" panose="020B0504020101020102" pitchFamily="34" charset="0"/>
                <a:ea typeface="Akkurat Pro" panose="020B0504020101020102" pitchFamily="34" charset="0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847BE03-125D-6DA3-1466-E39D0C4D928D}"/>
              </a:ext>
            </a:extLst>
          </p:cNvPr>
          <p:cNvSpPr txBox="1"/>
          <p:nvPr userDrawn="1"/>
        </p:nvSpPr>
        <p:spPr>
          <a:xfrm>
            <a:off x="7362057" y="556887"/>
            <a:ext cx="2518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i="0" dirty="0">
                <a:solidFill>
                  <a:schemeClr val="tx1"/>
                </a:solidFill>
                <a:effectLst/>
                <a:latin typeface="Akkurat Pro" panose="020B0504020101020102" pitchFamily="34" charset="0"/>
              </a:rPr>
              <a:t>©S&amp;P Global 2026.</a:t>
            </a:r>
            <a:endParaRPr lang="en-US" sz="1800" b="1" dirty="0">
              <a:solidFill>
                <a:schemeClr val="tx1"/>
              </a:solidFill>
              <a:latin typeface="Akkurat Pro" panose="020B0504020101020102" pitchFamily="34" charset="0"/>
            </a:endParaRPr>
          </a:p>
        </p:txBody>
      </p:sp>
      <p:sp>
        <p:nvSpPr>
          <p:cNvPr id="20" name="Google Shape;9;p4">
            <a:extLst>
              <a:ext uri="{FF2B5EF4-FFF2-40B4-BE49-F238E27FC236}">
                <a16:creationId xmlns:a16="http://schemas.microsoft.com/office/drawing/2014/main" id="{7258D726-1B67-7404-8907-E79DE0B6565B}"/>
              </a:ext>
            </a:extLst>
          </p:cNvPr>
          <p:cNvSpPr txBox="1"/>
          <p:nvPr userDrawn="1"/>
        </p:nvSpPr>
        <p:spPr>
          <a:xfrm>
            <a:off x="683400" y="1279416"/>
            <a:ext cx="9197514" cy="720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0" i="0" u="none" strike="noStrike" cap="none" dirty="0">
                <a:solidFill>
                  <a:schemeClr val="tx1"/>
                </a:solidFill>
                <a:latin typeface="Akkurat Pro" panose="020B0504020101020102" pitchFamily="34" charset="0"/>
                <a:ea typeface="Arial"/>
                <a:cs typeface="Arial"/>
                <a:sym typeface="Arial"/>
              </a:rPr>
              <a:t>Interactive Media, Services &amp; Home Entertainment</a:t>
            </a:r>
          </a:p>
        </p:txBody>
      </p:sp>
      <p:sp>
        <p:nvSpPr>
          <p:cNvPr id="21" name="Google Shape;9;p4">
            <a:extLst>
              <a:ext uri="{FF2B5EF4-FFF2-40B4-BE49-F238E27FC236}">
                <a16:creationId xmlns:a16="http://schemas.microsoft.com/office/drawing/2014/main" id="{9EDDBFC9-2AE3-5CF1-D192-D9CD8459B69C}"/>
              </a:ext>
            </a:extLst>
          </p:cNvPr>
          <p:cNvSpPr txBox="1"/>
          <p:nvPr userDrawn="1"/>
        </p:nvSpPr>
        <p:spPr>
          <a:xfrm>
            <a:off x="682111" y="1926783"/>
            <a:ext cx="9541054" cy="1381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CA" sz="4400" b="1" i="0" u="none" strike="noStrike" cap="none" dirty="0">
                <a:solidFill>
                  <a:schemeClr val="dk1"/>
                </a:solidFill>
                <a:latin typeface="Akkurat Pro" panose="020B0504020101020102" pitchFamily="34" charset="0"/>
                <a:ea typeface="Arial"/>
                <a:cs typeface="Arial"/>
                <a:sym typeface="Arial"/>
              </a:rPr>
              <a:t>Corporate Sustainability Assessment (CSA) Score 2026</a:t>
            </a:r>
            <a:endParaRPr lang="en-US" sz="4400" b="1" dirty="0">
              <a:latin typeface="Akkurat Pro" panose="020B0504020101020102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sz="5000" dirty="0"/>
          </a:p>
        </p:txBody>
      </p:sp>
    </p:spTree>
    <p:extLst>
      <p:ext uri="{BB962C8B-B14F-4D97-AF65-F5344CB8AC3E}">
        <p14:creationId xmlns:p14="http://schemas.microsoft.com/office/powerpoint/2010/main" val="327778413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suranc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1">
            <a:extLst>
              <a:ext uri="{FF2B5EF4-FFF2-40B4-BE49-F238E27FC236}">
                <a16:creationId xmlns:a16="http://schemas.microsoft.com/office/drawing/2014/main" id="{82E91A25-8103-98E5-2CB1-A0CC35A4CD71}"/>
              </a:ext>
            </a:extLst>
          </p:cNvPr>
          <p:cNvSpPr txBox="1">
            <a:spLocks/>
          </p:cNvSpPr>
          <p:nvPr userDrawn="1"/>
        </p:nvSpPr>
        <p:spPr>
          <a:xfrm>
            <a:off x="605911" y="7825405"/>
            <a:ext cx="3671623" cy="41795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latin typeface="Akkurat Pro" panose="020B0504020101020102" pitchFamily="34" charset="0"/>
              </a:rPr>
              <a:t>As of</a:t>
            </a:r>
          </a:p>
        </p:txBody>
      </p:sp>
      <p:pic>
        <p:nvPicPr>
          <p:cNvPr id="6" name="Google Shape;8;p4">
            <a:extLst>
              <a:ext uri="{FF2B5EF4-FFF2-40B4-BE49-F238E27FC236}">
                <a16:creationId xmlns:a16="http://schemas.microsoft.com/office/drawing/2014/main" id="{127433DC-0C95-2765-7051-04C77CF1711C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698900" y="9101574"/>
            <a:ext cx="2591417" cy="556098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0;p4">
            <a:extLst>
              <a:ext uri="{FF2B5EF4-FFF2-40B4-BE49-F238E27FC236}">
                <a16:creationId xmlns:a16="http://schemas.microsoft.com/office/drawing/2014/main" id="{43A517E3-5898-937D-51B6-2E0D130B2EF1}"/>
              </a:ext>
            </a:extLst>
          </p:cNvPr>
          <p:cNvSpPr/>
          <p:nvPr userDrawn="1"/>
        </p:nvSpPr>
        <p:spPr>
          <a:xfrm>
            <a:off x="698900" y="3738586"/>
            <a:ext cx="3656123" cy="3656123"/>
          </a:xfrm>
          <a:prstGeom prst="rect">
            <a:avLst/>
          </a:prstGeom>
          <a:noFill/>
          <a:ln w="508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253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" name="Google Shape;14;p4">
            <a:extLst>
              <a:ext uri="{FF2B5EF4-FFF2-40B4-BE49-F238E27FC236}">
                <a16:creationId xmlns:a16="http://schemas.microsoft.com/office/drawing/2014/main" id="{AC4266AB-64EC-55CA-4FD9-9F327067675E}"/>
              </a:ext>
            </a:extLst>
          </p:cNvPr>
          <p:cNvSpPr txBox="1">
            <a:spLocks noGrp="1"/>
          </p:cNvSpPr>
          <p:nvPr>
            <p:ph type="body" idx="10" hasCustomPrompt="1"/>
          </p:nvPr>
        </p:nvSpPr>
        <p:spPr>
          <a:xfrm>
            <a:off x="801665" y="4027893"/>
            <a:ext cx="3460369" cy="31119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22000"/>
              <a:buFont typeface="Arial"/>
              <a:buNone/>
              <a:defRPr sz="2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CA" dirty="0"/>
              <a:t>75</a:t>
            </a:r>
            <a:endParaRPr dirty="0"/>
          </a:p>
        </p:txBody>
      </p:sp>
      <p:sp>
        <p:nvSpPr>
          <p:cNvPr id="16" name="Google Shape;15;p4">
            <a:extLst>
              <a:ext uri="{FF2B5EF4-FFF2-40B4-BE49-F238E27FC236}">
                <a16:creationId xmlns:a16="http://schemas.microsoft.com/office/drawing/2014/main" id="{BE16D851-F389-268E-B963-AC25EBEA025D}"/>
              </a:ext>
            </a:extLst>
          </p:cNvPr>
          <p:cNvSpPr txBox="1"/>
          <p:nvPr userDrawn="1"/>
        </p:nvSpPr>
        <p:spPr>
          <a:xfrm>
            <a:off x="4666743" y="4747364"/>
            <a:ext cx="4076423" cy="17793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1000" b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/100</a:t>
            </a:r>
            <a:endParaRPr sz="11000" b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6;p4">
            <a:extLst>
              <a:ext uri="{FF2B5EF4-FFF2-40B4-BE49-F238E27FC236}">
                <a16:creationId xmlns:a16="http://schemas.microsoft.com/office/drawing/2014/main" id="{439DCAA4-8B19-F389-2FD4-66CAD50B3418}"/>
              </a:ext>
            </a:extLst>
          </p:cNvPr>
          <p:cNvSpPr txBox="1">
            <a:spLocks noGrp="1"/>
          </p:cNvSpPr>
          <p:nvPr>
            <p:ph type="body" idx="11"/>
          </p:nvPr>
        </p:nvSpPr>
        <p:spPr>
          <a:xfrm>
            <a:off x="683400" y="409582"/>
            <a:ext cx="6443910" cy="869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14288" marR="0" lvl="0" indent="-14288" algn="l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tabLst/>
              <a:defRPr sz="3000" b="1" i="0" u="none" strike="noStrike" cap="none">
                <a:solidFill>
                  <a:schemeClr val="dk1"/>
                </a:solidFill>
                <a:latin typeface="Akkurat Pro" panose="020B0504020101020102" pitchFamily="34" charset="0"/>
                <a:ea typeface="Akkurat Pro" panose="020B0504020101020102" pitchFamily="34" charset="0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FDC37A9-2B80-761C-5C72-45A93E4F16C3}"/>
              </a:ext>
            </a:extLst>
          </p:cNvPr>
          <p:cNvSpPr txBox="1"/>
          <p:nvPr userDrawn="1"/>
        </p:nvSpPr>
        <p:spPr>
          <a:xfrm>
            <a:off x="7362057" y="556887"/>
            <a:ext cx="2518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i="0" dirty="0">
                <a:solidFill>
                  <a:schemeClr val="tx1"/>
                </a:solidFill>
                <a:effectLst/>
                <a:latin typeface="Akkurat Pro" panose="020B0504020101020102" pitchFamily="34" charset="0"/>
              </a:rPr>
              <a:t>©S&amp;P Global 2026.</a:t>
            </a:r>
            <a:endParaRPr lang="en-US" sz="1800" b="1" dirty="0">
              <a:solidFill>
                <a:schemeClr val="tx1"/>
              </a:solidFill>
              <a:latin typeface="Akkurat Pro" panose="020B0504020101020102" pitchFamily="34" charset="0"/>
            </a:endParaRPr>
          </a:p>
        </p:txBody>
      </p:sp>
      <p:sp>
        <p:nvSpPr>
          <p:cNvPr id="20" name="Google Shape;9;p4">
            <a:extLst>
              <a:ext uri="{FF2B5EF4-FFF2-40B4-BE49-F238E27FC236}">
                <a16:creationId xmlns:a16="http://schemas.microsoft.com/office/drawing/2014/main" id="{7F43E671-687D-00AC-39FF-213E23E04897}"/>
              </a:ext>
            </a:extLst>
          </p:cNvPr>
          <p:cNvSpPr txBox="1"/>
          <p:nvPr userDrawn="1"/>
        </p:nvSpPr>
        <p:spPr>
          <a:xfrm>
            <a:off x="683400" y="1279416"/>
            <a:ext cx="8887610" cy="720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3000" b="0" i="0" u="none" strike="noStrike" cap="none" dirty="0">
                <a:solidFill>
                  <a:schemeClr val="tx1"/>
                </a:solidFill>
                <a:latin typeface="Akkurat Pro" panose="020B0504020101020102" pitchFamily="34" charset="0"/>
                <a:ea typeface="Arial"/>
                <a:cs typeface="Arial"/>
                <a:sym typeface="Arial"/>
              </a:rPr>
              <a:t>Insurance</a:t>
            </a:r>
          </a:p>
        </p:txBody>
      </p:sp>
      <p:sp>
        <p:nvSpPr>
          <p:cNvPr id="21" name="Google Shape;9;p4">
            <a:extLst>
              <a:ext uri="{FF2B5EF4-FFF2-40B4-BE49-F238E27FC236}">
                <a16:creationId xmlns:a16="http://schemas.microsoft.com/office/drawing/2014/main" id="{5AC9640E-3A16-D76F-E091-BF0ACE53FC72}"/>
              </a:ext>
            </a:extLst>
          </p:cNvPr>
          <p:cNvSpPr txBox="1"/>
          <p:nvPr userDrawn="1"/>
        </p:nvSpPr>
        <p:spPr>
          <a:xfrm>
            <a:off x="682111" y="1926783"/>
            <a:ext cx="9541054" cy="1381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CA" sz="4400" b="1" i="0" u="none" strike="noStrike" cap="none" dirty="0">
                <a:solidFill>
                  <a:schemeClr val="dk1"/>
                </a:solidFill>
                <a:latin typeface="Akkurat Pro" panose="020B0504020101020102" pitchFamily="34" charset="0"/>
                <a:ea typeface="Arial"/>
                <a:cs typeface="Arial"/>
                <a:sym typeface="Arial"/>
              </a:rPr>
              <a:t>Corporate Sustainability Assessment (CSA) Score 2026</a:t>
            </a:r>
            <a:endParaRPr lang="en-US" sz="4400" b="1" dirty="0">
              <a:latin typeface="Akkurat Pro" panose="020B0504020101020102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sz="5000" dirty="0"/>
          </a:p>
        </p:txBody>
      </p:sp>
    </p:spTree>
    <p:extLst>
      <p:ext uri="{BB962C8B-B14F-4D97-AF65-F5344CB8AC3E}">
        <p14:creationId xmlns:p14="http://schemas.microsoft.com/office/powerpoint/2010/main" val="409859300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lectronic Equipment, Instruments &amp; Components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1">
            <a:extLst>
              <a:ext uri="{FF2B5EF4-FFF2-40B4-BE49-F238E27FC236}">
                <a16:creationId xmlns:a16="http://schemas.microsoft.com/office/drawing/2014/main" id="{640A06E2-5779-4AD0-3818-7C6B1DFECBFF}"/>
              </a:ext>
            </a:extLst>
          </p:cNvPr>
          <p:cNvSpPr txBox="1">
            <a:spLocks/>
          </p:cNvSpPr>
          <p:nvPr userDrawn="1"/>
        </p:nvSpPr>
        <p:spPr>
          <a:xfrm>
            <a:off x="605911" y="7825405"/>
            <a:ext cx="3671623" cy="41795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latin typeface="Akkurat Pro" panose="020B0504020101020102" pitchFamily="34" charset="0"/>
              </a:rPr>
              <a:t>As of</a:t>
            </a:r>
          </a:p>
        </p:txBody>
      </p:sp>
      <p:pic>
        <p:nvPicPr>
          <p:cNvPr id="6" name="Google Shape;8;p4">
            <a:extLst>
              <a:ext uri="{FF2B5EF4-FFF2-40B4-BE49-F238E27FC236}">
                <a16:creationId xmlns:a16="http://schemas.microsoft.com/office/drawing/2014/main" id="{3031CA19-160C-D458-250D-A5554AD364C4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698900" y="9101574"/>
            <a:ext cx="2591417" cy="556098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10;p4">
            <a:extLst>
              <a:ext uri="{FF2B5EF4-FFF2-40B4-BE49-F238E27FC236}">
                <a16:creationId xmlns:a16="http://schemas.microsoft.com/office/drawing/2014/main" id="{FE8E00E9-2F49-B5BF-6EB5-5B0A7380E786}"/>
              </a:ext>
            </a:extLst>
          </p:cNvPr>
          <p:cNvSpPr/>
          <p:nvPr userDrawn="1"/>
        </p:nvSpPr>
        <p:spPr>
          <a:xfrm>
            <a:off x="698900" y="3738586"/>
            <a:ext cx="3656123" cy="3656123"/>
          </a:xfrm>
          <a:prstGeom prst="rect">
            <a:avLst/>
          </a:prstGeom>
          <a:noFill/>
          <a:ln w="508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253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" name="Google Shape;14;p4">
            <a:extLst>
              <a:ext uri="{FF2B5EF4-FFF2-40B4-BE49-F238E27FC236}">
                <a16:creationId xmlns:a16="http://schemas.microsoft.com/office/drawing/2014/main" id="{4DCD52F7-D418-90FA-44FC-F0E12CEE87A8}"/>
              </a:ext>
            </a:extLst>
          </p:cNvPr>
          <p:cNvSpPr txBox="1">
            <a:spLocks noGrp="1"/>
          </p:cNvSpPr>
          <p:nvPr>
            <p:ph type="body" idx="10" hasCustomPrompt="1"/>
          </p:nvPr>
        </p:nvSpPr>
        <p:spPr>
          <a:xfrm>
            <a:off x="801665" y="4027893"/>
            <a:ext cx="3460369" cy="31119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22000"/>
              <a:buFont typeface="Arial"/>
              <a:buNone/>
              <a:defRPr sz="2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CA" dirty="0"/>
              <a:t>75</a:t>
            </a:r>
            <a:endParaRPr dirty="0"/>
          </a:p>
        </p:txBody>
      </p:sp>
      <p:sp>
        <p:nvSpPr>
          <p:cNvPr id="16" name="Google Shape;15;p4">
            <a:extLst>
              <a:ext uri="{FF2B5EF4-FFF2-40B4-BE49-F238E27FC236}">
                <a16:creationId xmlns:a16="http://schemas.microsoft.com/office/drawing/2014/main" id="{23E9D68C-CDF5-F62E-E672-5F664396A563}"/>
              </a:ext>
            </a:extLst>
          </p:cNvPr>
          <p:cNvSpPr txBox="1"/>
          <p:nvPr userDrawn="1"/>
        </p:nvSpPr>
        <p:spPr>
          <a:xfrm>
            <a:off x="4666743" y="4747364"/>
            <a:ext cx="4076423" cy="17793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1000" b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/100</a:t>
            </a:r>
            <a:endParaRPr sz="11000" b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6;p4">
            <a:extLst>
              <a:ext uri="{FF2B5EF4-FFF2-40B4-BE49-F238E27FC236}">
                <a16:creationId xmlns:a16="http://schemas.microsoft.com/office/drawing/2014/main" id="{C9197A4A-B72F-0DD8-F2EE-E8270A5BD9F5}"/>
              </a:ext>
            </a:extLst>
          </p:cNvPr>
          <p:cNvSpPr txBox="1">
            <a:spLocks noGrp="1"/>
          </p:cNvSpPr>
          <p:nvPr>
            <p:ph type="body" idx="11"/>
          </p:nvPr>
        </p:nvSpPr>
        <p:spPr>
          <a:xfrm>
            <a:off x="683400" y="409582"/>
            <a:ext cx="6443910" cy="869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14288" marR="0" lvl="0" indent="-14288" algn="l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tabLst/>
              <a:defRPr sz="3000" b="1" i="0" u="none" strike="noStrike" cap="none">
                <a:solidFill>
                  <a:schemeClr val="dk1"/>
                </a:solidFill>
                <a:latin typeface="Akkurat Pro" panose="020B0504020101020102" pitchFamily="34" charset="0"/>
                <a:ea typeface="Akkurat Pro" panose="020B0504020101020102" pitchFamily="34" charset="0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9E3ED86-7B48-AD05-E427-89B9D8F2B22E}"/>
              </a:ext>
            </a:extLst>
          </p:cNvPr>
          <p:cNvSpPr txBox="1"/>
          <p:nvPr userDrawn="1"/>
        </p:nvSpPr>
        <p:spPr>
          <a:xfrm>
            <a:off x="7362057" y="556887"/>
            <a:ext cx="2518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i="0" dirty="0">
                <a:solidFill>
                  <a:schemeClr val="tx1"/>
                </a:solidFill>
                <a:effectLst/>
                <a:latin typeface="Akkurat Pro" panose="020B0504020101020102" pitchFamily="34" charset="0"/>
              </a:rPr>
              <a:t>©S&amp;P Global 2026.</a:t>
            </a:r>
            <a:endParaRPr lang="en-US" sz="1800" b="1" dirty="0">
              <a:solidFill>
                <a:schemeClr val="tx1"/>
              </a:solidFill>
              <a:latin typeface="Akkurat Pro" panose="020B0504020101020102" pitchFamily="34" charset="0"/>
            </a:endParaRPr>
          </a:p>
        </p:txBody>
      </p:sp>
      <p:sp>
        <p:nvSpPr>
          <p:cNvPr id="20" name="Google Shape;9;p4">
            <a:extLst>
              <a:ext uri="{FF2B5EF4-FFF2-40B4-BE49-F238E27FC236}">
                <a16:creationId xmlns:a16="http://schemas.microsoft.com/office/drawing/2014/main" id="{30F1DBAD-2E2A-F43A-16E6-009B50FE14B6}"/>
              </a:ext>
            </a:extLst>
          </p:cNvPr>
          <p:cNvSpPr txBox="1"/>
          <p:nvPr userDrawn="1"/>
        </p:nvSpPr>
        <p:spPr>
          <a:xfrm>
            <a:off x="683400" y="1279416"/>
            <a:ext cx="8887610" cy="720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3000" b="0" i="0" u="none" strike="noStrike" cap="none" dirty="0">
                <a:solidFill>
                  <a:schemeClr val="tx1"/>
                </a:solidFill>
                <a:latin typeface="Akkurat Pro" panose="020B0504020101020102" pitchFamily="34" charset="0"/>
                <a:ea typeface="Arial"/>
                <a:cs typeface="Arial"/>
                <a:sym typeface="Arial"/>
              </a:rPr>
              <a:t>Electronic Equipment, Instruments &amp; Components</a:t>
            </a:r>
          </a:p>
        </p:txBody>
      </p:sp>
      <p:sp>
        <p:nvSpPr>
          <p:cNvPr id="21" name="Google Shape;9;p4">
            <a:extLst>
              <a:ext uri="{FF2B5EF4-FFF2-40B4-BE49-F238E27FC236}">
                <a16:creationId xmlns:a16="http://schemas.microsoft.com/office/drawing/2014/main" id="{A89B9AFB-08EF-82A5-9783-CF709D796365}"/>
              </a:ext>
            </a:extLst>
          </p:cNvPr>
          <p:cNvSpPr txBox="1"/>
          <p:nvPr userDrawn="1"/>
        </p:nvSpPr>
        <p:spPr>
          <a:xfrm>
            <a:off x="682111" y="1926783"/>
            <a:ext cx="9541054" cy="1381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CA" sz="4400" b="1" i="0" u="none" strike="noStrike" cap="none" dirty="0">
                <a:solidFill>
                  <a:schemeClr val="dk1"/>
                </a:solidFill>
                <a:latin typeface="Akkurat Pro" panose="020B0504020101020102" pitchFamily="34" charset="0"/>
                <a:ea typeface="Arial"/>
                <a:cs typeface="Arial"/>
                <a:sym typeface="Arial"/>
              </a:rPr>
              <a:t>Corporate Sustainability Assessment (CSA) Score 2026</a:t>
            </a:r>
            <a:endParaRPr lang="en-US" sz="4400" b="1" dirty="0">
              <a:latin typeface="Akkurat Pro" panose="020B0504020101020102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sz="5000" dirty="0"/>
          </a:p>
        </p:txBody>
      </p:sp>
    </p:spTree>
    <p:extLst>
      <p:ext uri="{BB962C8B-B14F-4D97-AF65-F5344CB8AC3E}">
        <p14:creationId xmlns:p14="http://schemas.microsoft.com/office/powerpoint/2010/main" val="338685843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isure Equipment &amp; Products and Consumer Electronics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1">
            <a:extLst>
              <a:ext uri="{FF2B5EF4-FFF2-40B4-BE49-F238E27FC236}">
                <a16:creationId xmlns:a16="http://schemas.microsoft.com/office/drawing/2014/main" id="{B4E88DFC-5F73-DEE9-7E60-769F2F4A1895}"/>
              </a:ext>
            </a:extLst>
          </p:cNvPr>
          <p:cNvSpPr txBox="1">
            <a:spLocks/>
          </p:cNvSpPr>
          <p:nvPr userDrawn="1"/>
        </p:nvSpPr>
        <p:spPr>
          <a:xfrm>
            <a:off x="605911" y="7825405"/>
            <a:ext cx="3671623" cy="41795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latin typeface="Akkurat Pro" panose="020B0504020101020102" pitchFamily="34" charset="0"/>
              </a:rPr>
              <a:t>As of</a:t>
            </a:r>
          </a:p>
        </p:txBody>
      </p:sp>
      <p:pic>
        <p:nvPicPr>
          <p:cNvPr id="6" name="Google Shape;8;p4">
            <a:extLst>
              <a:ext uri="{FF2B5EF4-FFF2-40B4-BE49-F238E27FC236}">
                <a16:creationId xmlns:a16="http://schemas.microsoft.com/office/drawing/2014/main" id="{43275864-89D0-1508-EE2C-3D42EAD8C099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698900" y="9101574"/>
            <a:ext cx="2591417" cy="556098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0;p4">
            <a:extLst>
              <a:ext uri="{FF2B5EF4-FFF2-40B4-BE49-F238E27FC236}">
                <a16:creationId xmlns:a16="http://schemas.microsoft.com/office/drawing/2014/main" id="{C51433F8-CB07-CF8B-E437-B6401531B277}"/>
              </a:ext>
            </a:extLst>
          </p:cNvPr>
          <p:cNvSpPr/>
          <p:nvPr userDrawn="1"/>
        </p:nvSpPr>
        <p:spPr>
          <a:xfrm>
            <a:off x="698900" y="3738586"/>
            <a:ext cx="3656123" cy="3656123"/>
          </a:xfrm>
          <a:prstGeom prst="rect">
            <a:avLst/>
          </a:prstGeom>
          <a:noFill/>
          <a:ln w="508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253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" name="Google Shape;14;p4">
            <a:extLst>
              <a:ext uri="{FF2B5EF4-FFF2-40B4-BE49-F238E27FC236}">
                <a16:creationId xmlns:a16="http://schemas.microsoft.com/office/drawing/2014/main" id="{4416C84E-D5C3-71AC-C032-DCD9827D161B}"/>
              </a:ext>
            </a:extLst>
          </p:cNvPr>
          <p:cNvSpPr txBox="1">
            <a:spLocks noGrp="1"/>
          </p:cNvSpPr>
          <p:nvPr>
            <p:ph type="body" idx="10" hasCustomPrompt="1"/>
          </p:nvPr>
        </p:nvSpPr>
        <p:spPr>
          <a:xfrm>
            <a:off x="801665" y="4027893"/>
            <a:ext cx="3460369" cy="31119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22000"/>
              <a:buFont typeface="Arial"/>
              <a:buNone/>
              <a:defRPr sz="2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CA" dirty="0"/>
              <a:t>75</a:t>
            </a:r>
            <a:endParaRPr dirty="0"/>
          </a:p>
        </p:txBody>
      </p:sp>
      <p:sp>
        <p:nvSpPr>
          <p:cNvPr id="16" name="Google Shape;15;p4">
            <a:extLst>
              <a:ext uri="{FF2B5EF4-FFF2-40B4-BE49-F238E27FC236}">
                <a16:creationId xmlns:a16="http://schemas.microsoft.com/office/drawing/2014/main" id="{782C0497-C3F9-820B-8AED-07CEAD605744}"/>
              </a:ext>
            </a:extLst>
          </p:cNvPr>
          <p:cNvSpPr txBox="1"/>
          <p:nvPr userDrawn="1"/>
        </p:nvSpPr>
        <p:spPr>
          <a:xfrm>
            <a:off x="4666743" y="4747364"/>
            <a:ext cx="4076423" cy="17793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1000" b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/100</a:t>
            </a:r>
            <a:endParaRPr sz="11000" b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6;p4">
            <a:extLst>
              <a:ext uri="{FF2B5EF4-FFF2-40B4-BE49-F238E27FC236}">
                <a16:creationId xmlns:a16="http://schemas.microsoft.com/office/drawing/2014/main" id="{9B48C987-603D-5C77-5123-6845F10EAC98}"/>
              </a:ext>
            </a:extLst>
          </p:cNvPr>
          <p:cNvSpPr txBox="1">
            <a:spLocks noGrp="1"/>
          </p:cNvSpPr>
          <p:nvPr>
            <p:ph type="body" idx="11"/>
          </p:nvPr>
        </p:nvSpPr>
        <p:spPr>
          <a:xfrm>
            <a:off x="683400" y="409582"/>
            <a:ext cx="6443910" cy="869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14288" marR="0" lvl="0" indent="-14288" algn="l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tabLst/>
              <a:defRPr sz="3000" b="1" i="0" u="none" strike="noStrike" cap="none">
                <a:solidFill>
                  <a:schemeClr val="dk1"/>
                </a:solidFill>
                <a:latin typeface="Akkurat Pro" panose="020B0504020101020102" pitchFamily="34" charset="0"/>
                <a:ea typeface="Akkurat Pro" panose="020B0504020101020102" pitchFamily="34" charset="0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944C277-C220-DC63-F3B0-188987894181}"/>
              </a:ext>
            </a:extLst>
          </p:cNvPr>
          <p:cNvSpPr txBox="1"/>
          <p:nvPr userDrawn="1"/>
        </p:nvSpPr>
        <p:spPr>
          <a:xfrm>
            <a:off x="7362057" y="556887"/>
            <a:ext cx="2518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i="0" dirty="0">
                <a:solidFill>
                  <a:schemeClr val="tx1"/>
                </a:solidFill>
                <a:effectLst/>
                <a:latin typeface="Akkurat Pro" panose="020B0504020101020102" pitchFamily="34" charset="0"/>
              </a:rPr>
              <a:t>©S&amp;P Global 2026.</a:t>
            </a:r>
            <a:endParaRPr lang="en-US" sz="1800" b="1" dirty="0">
              <a:solidFill>
                <a:schemeClr val="tx1"/>
              </a:solidFill>
              <a:latin typeface="Akkurat Pro" panose="020B0504020101020102" pitchFamily="34" charset="0"/>
            </a:endParaRPr>
          </a:p>
        </p:txBody>
      </p:sp>
      <p:sp>
        <p:nvSpPr>
          <p:cNvPr id="20" name="Google Shape;9;p4">
            <a:extLst>
              <a:ext uri="{FF2B5EF4-FFF2-40B4-BE49-F238E27FC236}">
                <a16:creationId xmlns:a16="http://schemas.microsoft.com/office/drawing/2014/main" id="{3E88F74D-B972-9F1C-53C1-7ADB7987F6A4}"/>
              </a:ext>
            </a:extLst>
          </p:cNvPr>
          <p:cNvSpPr txBox="1"/>
          <p:nvPr userDrawn="1"/>
        </p:nvSpPr>
        <p:spPr>
          <a:xfrm>
            <a:off x="683399" y="1279416"/>
            <a:ext cx="10228887" cy="720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0" i="0" u="none" strike="noStrike" cap="none" spc="-90" baseline="0" dirty="0">
                <a:solidFill>
                  <a:schemeClr val="tx1"/>
                </a:solidFill>
                <a:latin typeface="Akkurat Pro" panose="020B0504020101020102" pitchFamily="34" charset="0"/>
                <a:ea typeface="Arial"/>
                <a:cs typeface="Arial"/>
                <a:sym typeface="Arial"/>
              </a:rPr>
              <a:t>Leisure Equipment &amp; Products and Consumer Electronics</a:t>
            </a:r>
          </a:p>
        </p:txBody>
      </p:sp>
      <p:sp>
        <p:nvSpPr>
          <p:cNvPr id="21" name="Google Shape;9;p4">
            <a:extLst>
              <a:ext uri="{FF2B5EF4-FFF2-40B4-BE49-F238E27FC236}">
                <a16:creationId xmlns:a16="http://schemas.microsoft.com/office/drawing/2014/main" id="{1F9E7004-F2A6-0922-B21E-E78852F9BB79}"/>
              </a:ext>
            </a:extLst>
          </p:cNvPr>
          <p:cNvSpPr txBox="1"/>
          <p:nvPr userDrawn="1"/>
        </p:nvSpPr>
        <p:spPr>
          <a:xfrm>
            <a:off x="682111" y="1926783"/>
            <a:ext cx="9541054" cy="1381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CA" sz="4400" b="1" i="0" u="none" strike="noStrike" cap="none" dirty="0">
                <a:solidFill>
                  <a:schemeClr val="dk1"/>
                </a:solidFill>
                <a:latin typeface="Akkurat Pro" panose="020B0504020101020102" pitchFamily="34" charset="0"/>
                <a:ea typeface="Arial"/>
                <a:cs typeface="Arial"/>
                <a:sym typeface="Arial"/>
              </a:rPr>
              <a:t>Corporate Sustainability Assessment (CSA) Score 2026</a:t>
            </a:r>
            <a:endParaRPr lang="en-US" sz="4400" b="1" dirty="0">
              <a:latin typeface="Akkurat Pro" panose="020B0504020101020102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sz="5000" dirty="0"/>
          </a:p>
        </p:txBody>
      </p:sp>
    </p:spTree>
    <p:extLst>
      <p:ext uri="{BB962C8B-B14F-4D97-AF65-F5344CB8AC3E}">
        <p14:creationId xmlns:p14="http://schemas.microsoft.com/office/powerpoint/2010/main" val="46779606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fe Sciences Tools &amp; Services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1">
            <a:extLst>
              <a:ext uri="{FF2B5EF4-FFF2-40B4-BE49-F238E27FC236}">
                <a16:creationId xmlns:a16="http://schemas.microsoft.com/office/drawing/2014/main" id="{2A43F090-98C0-4224-911A-954BE8C1B8A7}"/>
              </a:ext>
            </a:extLst>
          </p:cNvPr>
          <p:cNvSpPr txBox="1">
            <a:spLocks/>
          </p:cNvSpPr>
          <p:nvPr userDrawn="1"/>
        </p:nvSpPr>
        <p:spPr>
          <a:xfrm>
            <a:off x="605911" y="7825405"/>
            <a:ext cx="3671623" cy="41795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latin typeface="Akkurat Pro" panose="020B0504020101020102" pitchFamily="34" charset="0"/>
              </a:rPr>
              <a:t>As of</a:t>
            </a:r>
          </a:p>
        </p:txBody>
      </p:sp>
      <p:pic>
        <p:nvPicPr>
          <p:cNvPr id="6" name="Google Shape;8;p4">
            <a:extLst>
              <a:ext uri="{FF2B5EF4-FFF2-40B4-BE49-F238E27FC236}">
                <a16:creationId xmlns:a16="http://schemas.microsoft.com/office/drawing/2014/main" id="{B3CBB707-6663-0856-3785-2824A3C5990E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698900" y="9101574"/>
            <a:ext cx="2591417" cy="556098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0;p4">
            <a:extLst>
              <a:ext uri="{FF2B5EF4-FFF2-40B4-BE49-F238E27FC236}">
                <a16:creationId xmlns:a16="http://schemas.microsoft.com/office/drawing/2014/main" id="{A755EE68-F3FD-10D1-6A47-157792DC0909}"/>
              </a:ext>
            </a:extLst>
          </p:cNvPr>
          <p:cNvSpPr/>
          <p:nvPr userDrawn="1"/>
        </p:nvSpPr>
        <p:spPr>
          <a:xfrm>
            <a:off x="698900" y="3738586"/>
            <a:ext cx="3656123" cy="3656123"/>
          </a:xfrm>
          <a:prstGeom prst="rect">
            <a:avLst/>
          </a:prstGeom>
          <a:noFill/>
          <a:ln w="508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253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" name="Google Shape;14;p4">
            <a:extLst>
              <a:ext uri="{FF2B5EF4-FFF2-40B4-BE49-F238E27FC236}">
                <a16:creationId xmlns:a16="http://schemas.microsoft.com/office/drawing/2014/main" id="{1A1531C6-D0AE-0980-080A-7DDDB10D345A}"/>
              </a:ext>
            </a:extLst>
          </p:cNvPr>
          <p:cNvSpPr txBox="1">
            <a:spLocks noGrp="1"/>
          </p:cNvSpPr>
          <p:nvPr>
            <p:ph type="body" idx="10" hasCustomPrompt="1"/>
          </p:nvPr>
        </p:nvSpPr>
        <p:spPr>
          <a:xfrm>
            <a:off x="801665" y="4027893"/>
            <a:ext cx="3460369" cy="31119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22000"/>
              <a:buFont typeface="Arial"/>
              <a:buNone/>
              <a:defRPr sz="2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CA" dirty="0"/>
              <a:t>75</a:t>
            </a:r>
            <a:endParaRPr dirty="0"/>
          </a:p>
        </p:txBody>
      </p:sp>
      <p:sp>
        <p:nvSpPr>
          <p:cNvPr id="16" name="Google Shape;15;p4">
            <a:extLst>
              <a:ext uri="{FF2B5EF4-FFF2-40B4-BE49-F238E27FC236}">
                <a16:creationId xmlns:a16="http://schemas.microsoft.com/office/drawing/2014/main" id="{0F26786F-AB01-8CB7-0929-E295E8DAAF9B}"/>
              </a:ext>
            </a:extLst>
          </p:cNvPr>
          <p:cNvSpPr txBox="1"/>
          <p:nvPr userDrawn="1"/>
        </p:nvSpPr>
        <p:spPr>
          <a:xfrm>
            <a:off x="4666743" y="4747364"/>
            <a:ext cx="4076423" cy="17793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1000" b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/100</a:t>
            </a:r>
            <a:endParaRPr sz="11000" b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6;p4">
            <a:extLst>
              <a:ext uri="{FF2B5EF4-FFF2-40B4-BE49-F238E27FC236}">
                <a16:creationId xmlns:a16="http://schemas.microsoft.com/office/drawing/2014/main" id="{16C18CAD-EC55-78CF-6025-C310BA489337}"/>
              </a:ext>
            </a:extLst>
          </p:cNvPr>
          <p:cNvSpPr txBox="1">
            <a:spLocks noGrp="1"/>
          </p:cNvSpPr>
          <p:nvPr>
            <p:ph type="body" idx="11"/>
          </p:nvPr>
        </p:nvSpPr>
        <p:spPr>
          <a:xfrm>
            <a:off x="683400" y="409582"/>
            <a:ext cx="6443910" cy="869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14288" marR="0" lvl="0" indent="-14288" algn="l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tabLst/>
              <a:defRPr sz="3000" b="1" i="0" u="none" strike="noStrike" cap="none">
                <a:solidFill>
                  <a:schemeClr val="dk1"/>
                </a:solidFill>
                <a:latin typeface="Akkurat Pro" panose="020B0504020101020102" pitchFamily="34" charset="0"/>
                <a:ea typeface="Akkurat Pro" panose="020B0504020101020102" pitchFamily="34" charset="0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8F313E7-7881-F018-6A9E-CC4940E26601}"/>
              </a:ext>
            </a:extLst>
          </p:cNvPr>
          <p:cNvSpPr txBox="1"/>
          <p:nvPr userDrawn="1"/>
        </p:nvSpPr>
        <p:spPr>
          <a:xfrm>
            <a:off x="7362057" y="556887"/>
            <a:ext cx="2518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i="0" dirty="0">
                <a:solidFill>
                  <a:schemeClr val="tx1"/>
                </a:solidFill>
                <a:effectLst/>
                <a:latin typeface="Akkurat Pro" panose="020B0504020101020102" pitchFamily="34" charset="0"/>
              </a:rPr>
              <a:t>©S&amp;P Global 2026.</a:t>
            </a:r>
            <a:endParaRPr lang="en-US" sz="1800" b="1" dirty="0">
              <a:solidFill>
                <a:schemeClr val="tx1"/>
              </a:solidFill>
              <a:latin typeface="Akkurat Pro" panose="020B0504020101020102" pitchFamily="34" charset="0"/>
            </a:endParaRPr>
          </a:p>
        </p:txBody>
      </p:sp>
      <p:sp>
        <p:nvSpPr>
          <p:cNvPr id="20" name="Google Shape;9;p4">
            <a:extLst>
              <a:ext uri="{FF2B5EF4-FFF2-40B4-BE49-F238E27FC236}">
                <a16:creationId xmlns:a16="http://schemas.microsoft.com/office/drawing/2014/main" id="{7AFDCC1D-B842-7FB6-C7CB-8313CD09B5CA}"/>
              </a:ext>
            </a:extLst>
          </p:cNvPr>
          <p:cNvSpPr txBox="1"/>
          <p:nvPr userDrawn="1"/>
        </p:nvSpPr>
        <p:spPr>
          <a:xfrm>
            <a:off x="683400" y="1279416"/>
            <a:ext cx="8887610" cy="720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3000" b="0" i="0" u="none" strike="noStrike" cap="none" dirty="0">
                <a:solidFill>
                  <a:schemeClr val="tx1"/>
                </a:solidFill>
                <a:latin typeface="Akkurat Pro" panose="020B0504020101020102" pitchFamily="34" charset="0"/>
                <a:ea typeface="Arial"/>
                <a:cs typeface="Arial"/>
                <a:sym typeface="Arial"/>
              </a:rPr>
              <a:t>Life Sciences Tools &amp; Services</a:t>
            </a:r>
          </a:p>
        </p:txBody>
      </p:sp>
      <p:sp>
        <p:nvSpPr>
          <p:cNvPr id="21" name="Google Shape;9;p4">
            <a:extLst>
              <a:ext uri="{FF2B5EF4-FFF2-40B4-BE49-F238E27FC236}">
                <a16:creationId xmlns:a16="http://schemas.microsoft.com/office/drawing/2014/main" id="{1BC78CD8-F0C4-2F51-E717-C57B11F1B63B}"/>
              </a:ext>
            </a:extLst>
          </p:cNvPr>
          <p:cNvSpPr txBox="1"/>
          <p:nvPr userDrawn="1"/>
        </p:nvSpPr>
        <p:spPr>
          <a:xfrm>
            <a:off x="682111" y="1926783"/>
            <a:ext cx="9541054" cy="1381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CA" sz="4400" b="1" i="0" u="none" strike="noStrike" cap="none" dirty="0">
                <a:solidFill>
                  <a:schemeClr val="dk1"/>
                </a:solidFill>
                <a:latin typeface="Akkurat Pro" panose="020B0504020101020102" pitchFamily="34" charset="0"/>
                <a:ea typeface="Arial"/>
                <a:cs typeface="Arial"/>
                <a:sym typeface="Arial"/>
              </a:rPr>
              <a:t>Corporate Sustainability Assessment (CSA) Score 2026</a:t>
            </a:r>
            <a:endParaRPr lang="en-US" sz="4400" b="1" dirty="0">
              <a:latin typeface="Akkurat Pro" panose="020B0504020101020102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sz="5000" dirty="0"/>
          </a:p>
        </p:txBody>
      </p:sp>
    </p:spTree>
    <p:extLst>
      <p:ext uri="{BB962C8B-B14F-4D97-AF65-F5344CB8AC3E}">
        <p14:creationId xmlns:p14="http://schemas.microsoft.com/office/powerpoint/2010/main" val="287813646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tals &amp; Mining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1">
            <a:extLst>
              <a:ext uri="{FF2B5EF4-FFF2-40B4-BE49-F238E27FC236}">
                <a16:creationId xmlns:a16="http://schemas.microsoft.com/office/drawing/2014/main" id="{D166FCA1-E22C-FD95-399F-EBDED97919DF}"/>
              </a:ext>
            </a:extLst>
          </p:cNvPr>
          <p:cNvSpPr txBox="1">
            <a:spLocks/>
          </p:cNvSpPr>
          <p:nvPr userDrawn="1"/>
        </p:nvSpPr>
        <p:spPr>
          <a:xfrm>
            <a:off x="605911" y="7825405"/>
            <a:ext cx="3671623" cy="41795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latin typeface="Akkurat Pro" panose="020B0504020101020102" pitchFamily="34" charset="0"/>
              </a:rPr>
              <a:t>As of</a:t>
            </a:r>
          </a:p>
        </p:txBody>
      </p:sp>
      <p:pic>
        <p:nvPicPr>
          <p:cNvPr id="6" name="Google Shape;8;p4">
            <a:extLst>
              <a:ext uri="{FF2B5EF4-FFF2-40B4-BE49-F238E27FC236}">
                <a16:creationId xmlns:a16="http://schemas.microsoft.com/office/drawing/2014/main" id="{5C27718D-3EC0-1266-674D-DB59F6978D0A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698900" y="9101574"/>
            <a:ext cx="2591417" cy="556098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0;p4">
            <a:extLst>
              <a:ext uri="{FF2B5EF4-FFF2-40B4-BE49-F238E27FC236}">
                <a16:creationId xmlns:a16="http://schemas.microsoft.com/office/drawing/2014/main" id="{9F313529-EFFD-D99C-1E19-670D5B19D415}"/>
              </a:ext>
            </a:extLst>
          </p:cNvPr>
          <p:cNvSpPr/>
          <p:nvPr userDrawn="1"/>
        </p:nvSpPr>
        <p:spPr>
          <a:xfrm>
            <a:off x="698900" y="3738586"/>
            <a:ext cx="3656123" cy="3656123"/>
          </a:xfrm>
          <a:prstGeom prst="rect">
            <a:avLst/>
          </a:prstGeom>
          <a:noFill/>
          <a:ln w="508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253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" name="Google Shape;14;p4">
            <a:extLst>
              <a:ext uri="{FF2B5EF4-FFF2-40B4-BE49-F238E27FC236}">
                <a16:creationId xmlns:a16="http://schemas.microsoft.com/office/drawing/2014/main" id="{3C7B4C93-65DB-A000-E1A6-EE2537564350}"/>
              </a:ext>
            </a:extLst>
          </p:cNvPr>
          <p:cNvSpPr txBox="1">
            <a:spLocks noGrp="1"/>
          </p:cNvSpPr>
          <p:nvPr>
            <p:ph type="body" idx="10" hasCustomPrompt="1"/>
          </p:nvPr>
        </p:nvSpPr>
        <p:spPr>
          <a:xfrm>
            <a:off x="801665" y="4027893"/>
            <a:ext cx="3460369" cy="31119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22000"/>
              <a:buFont typeface="Arial"/>
              <a:buNone/>
              <a:defRPr sz="2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CA" dirty="0"/>
              <a:t>75</a:t>
            </a:r>
            <a:endParaRPr dirty="0"/>
          </a:p>
        </p:txBody>
      </p:sp>
      <p:sp>
        <p:nvSpPr>
          <p:cNvPr id="16" name="Google Shape;15;p4">
            <a:extLst>
              <a:ext uri="{FF2B5EF4-FFF2-40B4-BE49-F238E27FC236}">
                <a16:creationId xmlns:a16="http://schemas.microsoft.com/office/drawing/2014/main" id="{32C902F8-8FBE-FD4B-13D1-2AAD4F1CD362}"/>
              </a:ext>
            </a:extLst>
          </p:cNvPr>
          <p:cNvSpPr txBox="1"/>
          <p:nvPr userDrawn="1"/>
        </p:nvSpPr>
        <p:spPr>
          <a:xfrm>
            <a:off x="4666743" y="4747364"/>
            <a:ext cx="4076423" cy="17793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1000" b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/100</a:t>
            </a:r>
            <a:endParaRPr sz="11000" b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6;p4">
            <a:extLst>
              <a:ext uri="{FF2B5EF4-FFF2-40B4-BE49-F238E27FC236}">
                <a16:creationId xmlns:a16="http://schemas.microsoft.com/office/drawing/2014/main" id="{75EE2D68-68F4-0416-4DAD-43F8DE7B311E}"/>
              </a:ext>
            </a:extLst>
          </p:cNvPr>
          <p:cNvSpPr txBox="1">
            <a:spLocks noGrp="1"/>
          </p:cNvSpPr>
          <p:nvPr>
            <p:ph type="body" idx="11"/>
          </p:nvPr>
        </p:nvSpPr>
        <p:spPr>
          <a:xfrm>
            <a:off x="683400" y="409582"/>
            <a:ext cx="6443910" cy="869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14288" marR="0" lvl="0" indent="-14288" algn="l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tabLst/>
              <a:defRPr sz="3000" b="1" i="0" u="none" strike="noStrike" cap="none">
                <a:solidFill>
                  <a:schemeClr val="dk1"/>
                </a:solidFill>
                <a:latin typeface="Akkurat Pro" panose="020B0504020101020102" pitchFamily="34" charset="0"/>
                <a:ea typeface="Akkurat Pro" panose="020B0504020101020102" pitchFamily="34" charset="0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FAC72D6-8C6A-0119-1846-D3E7FD8AB8F8}"/>
              </a:ext>
            </a:extLst>
          </p:cNvPr>
          <p:cNvSpPr txBox="1"/>
          <p:nvPr userDrawn="1"/>
        </p:nvSpPr>
        <p:spPr>
          <a:xfrm>
            <a:off x="7362057" y="556887"/>
            <a:ext cx="2518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i="0" dirty="0">
                <a:solidFill>
                  <a:schemeClr val="tx1"/>
                </a:solidFill>
                <a:effectLst/>
                <a:latin typeface="Akkurat Pro" panose="020B0504020101020102" pitchFamily="34" charset="0"/>
              </a:rPr>
              <a:t>©S&amp;P Global 2026.</a:t>
            </a:r>
            <a:endParaRPr lang="en-US" sz="1800" b="1" dirty="0">
              <a:solidFill>
                <a:schemeClr val="tx1"/>
              </a:solidFill>
              <a:latin typeface="Akkurat Pro" panose="020B0504020101020102" pitchFamily="34" charset="0"/>
            </a:endParaRPr>
          </a:p>
        </p:txBody>
      </p:sp>
      <p:sp>
        <p:nvSpPr>
          <p:cNvPr id="20" name="Google Shape;9;p4">
            <a:extLst>
              <a:ext uri="{FF2B5EF4-FFF2-40B4-BE49-F238E27FC236}">
                <a16:creationId xmlns:a16="http://schemas.microsoft.com/office/drawing/2014/main" id="{EB06CB6C-1156-029F-4DD6-3C9EB5DFC297}"/>
              </a:ext>
            </a:extLst>
          </p:cNvPr>
          <p:cNvSpPr txBox="1"/>
          <p:nvPr userDrawn="1"/>
        </p:nvSpPr>
        <p:spPr>
          <a:xfrm>
            <a:off x="683400" y="1279416"/>
            <a:ext cx="8887610" cy="720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3000" b="0" i="0" u="none" strike="noStrike" cap="none" dirty="0">
                <a:solidFill>
                  <a:schemeClr val="tx1"/>
                </a:solidFill>
                <a:latin typeface="Akkurat Pro" panose="020B0504020101020102" pitchFamily="34" charset="0"/>
                <a:ea typeface="Arial"/>
                <a:cs typeface="Arial"/>
                <a:sym typeface="Arial"/>
              </a:rPr>
              <a:t>Metals &amp; Mining</a:t>
            </a:r>
          </a:p>
        </p:txBody>
      </p:sp>
      <p:sp>
        <p:nvSpPr>
          <p:cNvPr id="21" name="Google Shape;9;p4">
            <a:extLst>
              <a:ext uri="{FF2B5EF4-FFF2-40B4-BE49-F238E27FC236}">
                <a16:creationId xmlns:a16="http://schemas.microsoft.com/office/drawing/2014/main" id="{09CD13E3-4250-A733-644F-186F01C90A73}"/>
              </a:ext>
            </a:extLst>
          </p:cNvPr>
          <p:cNvSpPr txBox="1"/>
          <p:nvPr userDrawn="1"/>
        </p:nvSpPr>
        <p:spPr>
          <a:xfrm>
            <a:off x="682111" y="1926783"/>
            <a:ext cx="9541054" cy="1381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CA" sz="4400" b="1" i="0" u="none" strike="noStrike" cap="none" dirty="0">
                <a:solidFill>
                  <a:schemeClr val="dk1"/>
                </a:solidFill>
                <a:latin typeface="Akkurat Pro" panose="020B0504020101020102" pitchFamily="34" charset="0"/>
                <a:ea typeface="Arial"/>
                <a:cs typeface="Arial"/>
                <a:sym typeface="Arial"/>
              </a:rPr>
              <a:t>Corporate Sustainability Assessment (CSA) Score 2026</a:t>
            </a:r>
            <a:endParaRPr lang="en-US" sz="4400" b="1" dirty="0">
              <a:latin typeface="Akkurat Pro" panose="020B0504020101020102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sz="5000" dirty="0"/>
          </a:p>
        </p:txBody>
      </p:sp>
    </p:spTree>
    <p:extLst>
      <p:ext uri="{BB962C8B-B14F-4D97-AF65-F5344CB8AC3E}">
        <p14:creationId xmlns:p14="http://schemas.microsoft.com/office/powerpoint/2010/main" val="14186408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uto Components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1">
            <a:extLst>
              <a:ext uri="{FF2B5EF4-FFF2-40B4-BE49-F238E27FC236}">
                <a16:creationId xmlns:a16="http://schemas.microsoft.com/office/drawing/2014/main" id="{13322428-2431-BC83-37A8-7B2320EB1BF3}"/>
              </a:ext>
            </a:extLst>
          </p:cNvPr>
          <p:cNvSpPr txBox="1">
            <a:spLocks/>
          </p:cNvSpPr>
          <p:nvPr userDrawn="1"/>
        </p:nvSpPr>
        <p:spPr>
          <a:xfrm>
            <a:off x="605911" y="7825405"/>
            <a:ext cx="3671623" cy="41795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latin typeface="Akkurat Pro" panose="020B0504020101020102" pitchFamily="34" charset="0"/>
              </a:rPr>
              <a:t>As of</a:t>
            </a:r>
          </a:p>
        </p:txBody>
      </p:sp>
      <p:pic>
        <p:nvPicPr>
          <p:cNvPr id="3" name="Google Shape;8;p4">
            <a:extLst>
              <a:ext uri="{FF2B5EF4-FFF2-40B4-BE49-F238E27FC236}">
                <a16:creationId xmlns:a16="http://schemas.microsoft.com/office/drawing/2014/main" id="{A762F934-360D-2894-31D2-1D2FF9794075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698900" y="9101574"/>
            <a:ext cx="2591417" cy="556098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Google Shape;10;p4">
            <a:extLst>
              <a:ext uri="{FF2B5EF4-FFF2-40B4-BE49-F238E27FC236}">
                <a16:creationId xmlns:a16="http://schemas.microsoft.com/office/drawing/2014/main" id="{687D8C81-C805-48E6-E606-A572BD53A494}"/>
              </a:ext>
            </a:extLst>
          </p:cNvPr>
          <p:cNvSpPr/>
          <p:nvPr userDrawn="1"/>
        </p:nvSpPr>
        <p:spPr>
          <a:xfrm>
            <a:off x="698900" y="3738586"/>
            <a:ext cx="3656123" cy="3656123"/>
          </a:xfrm>
          <a:prstGeom prst="rect">
            <a:avLst/>
          </a:prstGeom>
          <a:noFill/>
          <a:ln w="508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253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Google Shape;14;p4">
            <a:extLst>
              <a:ext uri="{FF2B5EF4-FFF2-40B4-BE49-F238E27FC236}">
                <a16:creationId xmlns:a16="http://schemas.microsoft.com/office/drawing/2014/main" id="{695E6FB6-AB42-1999-FFDC-2EB5CBF6D380}"/>
              </a:ext>
            </a:extLst>
          </p:cNvPr>
          <p:cNvSpPr txBox="1">
            <a:spLocks noGrp="1"/>
          </p:cNvSpPr>
          <p:nvPr>
            <p:ph type="body" idx="2" hasCustomPrompt="1"/>
          </p:nvPr>
        </p:nvSpPr>
        <p:spPr>
          <a:xfrm>
            <a:off x="801665" y="4027893"/>
            <a:ext cx="3460369" cy="31119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22000"/>
              <a:buFont typeface="Arial"/>
              <a:buNone/>
              <a:defRPr sz="2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CA" dirty="0"/>
              <a:t>75</a:t>
            </a:r>
            <a:endParaRPr dirty="0"/>
          </a:p>
        </p:txBody>
      </p:sp>
      <p:sp>
        <p:nvSpPr>
          <p:cNvPr id="10" name="Google Shape;15;p4">
            <a:extLst>
              <a:ext uri="{FF2B5EF4-FFF2-40B4-BE49-F238E27FC236}">
                <a16:creationId xmlns:a16="http://schemas.microsoft.com/office/drawing/2014/main" id="{A7679618-A1E5-5315-6DFC-0951067E0A69}"/>
              </a:ext>
            </a:extLst>
          </p:cNvPr>
          <p:cNvSpPr txBox="1"/>
          <p:nvPr userDrawn="1"/>
        </p:nvSpPr>
        <p:spPr>
          <a:xfrm>
            <a:off x="4666743" y="4747364"/>
            <a:ext cx="4076423" cy="17793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1000" b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/100</a:t>
            </a:r>
            <a:endParaRPr sz="11000" b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6;p4">
            <a:extLst>
              <a:ext uri="{FF2B5EF4-FFF2-40B4-BE49-F238E27FC236}">
                <a16:creationId xmlns:a16="http://schemas.microsoft.com/office/drawing/2014/main" id="{29B01C14-6395-159B-F317-BBBBA8F7C08A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83400" y="409582"/>
            <a:ext cx="6443910" cy="869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14288" marR="0" lvl="0" indent="-14288" algn="l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tabLst/>
              <a:defRPr sz="3000" b="1" i="0" u="none" strike="noStrike" cap="none">
                <a:solidFill>
                  <a:schemeClr val="dk1"/>
                </a:solidFill>
                <a:latin typeface="Akkurat Pro" panose="020B0504020101020102" pitchFamily="34" charset="0"/>
                <a:ea typeface="Akkurat Pro" panose="020B0504020101020102" pitchFamily="34" charset="0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ED0CD36-5EAC-0455-0841-03F749F6A526}"/>
              </a:ext>
            </a:extLst>
          </p:cNvPr>
          <p:cNvSpPr txBox="1"/>
          <p:nvPr userDrawn="1"/>
        </p:nvSpPr>
        <p:spPr>
          <a:xfrm>
            <a:off x="7362057" y="556887"/>
            <a:ext cx="2518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i="0" dirty="0">
                <a:solidFill>
                  <a:schemeClr val="tx1"/>
                </a:solidFill>
                <a:effectLst/>
                <a:latin typeface="Akkurat Pro" panose="020B0504020101020102" pitchFamily="34" charset="0"/>
              </a:rPr>
              <a:t>©S&amp;P Global 2026.</a:t>
            </a:r>
            <a:endParaRPr lang="en-US" sz="1800" b="1" dirty="0">
              <a:solidFill>
                <a:schemeClr val="tx1"/>
              </a:solidFill>
              <a:latin typeface="Akkurat Pro" panose="020B0504020101020102" pitchFamily="34" charset="0"/>
            </a:endParaRPr>
          </a:p>
        </p:txBody>
      </p:sp>
      <p:sp>
        <p:nvSpPr>
          <p:cNvPr id="4" name="Google Shape;9;p4">
            <a:extLst>
              <a:ext uri="{FF2B5EF4-FFF2-40B4-BE49-F238E27FC236}">
                <a16:creationId xmlns:a16="http://schemas.microsoft.com/office/drawing/2014/main" id="{73F60BF6-E5FC-A77A-4231-5353D3DF4CBD}"/>
              </a:ext>
            </a:extLst>
          </p:cNvPr>
          <p:cNvSpPr txBox="1"/>
          <p:nvPr userDrawn="1"/>
        </p:nvSpPr>
        <p:spPr>
          <a:xfrm>
            <a:off x="683400" y="1279416"/>
            <a:ext cx="8887610" cy="720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CA" sz="3000" b="0" i="0" u="none" strike="noStrike" cap="none" dirty="0">
                <a:solidFill>
                  <a:schemeClr val="tx1"/>
                </a:solidFill>
                <a:latin typeface="Akkurat Pro" panose="020B0504020101020102" pitchFamily="34" charset="0"/>
                <a:ea typeface="Arial"/>
                <a:cs typeface="Arial"/>
                <a:sym typeface="Arial"/>
              </a:rPr>
              <a:t>Auto Components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CA" sz="3000" b="0" dirty="0">
              <a:solidFill>
                <a:schemeClr val="tx1"/>
              </a:solidFill>
              <a:latin typeface="Akkurat Pro" panose="020B0504020101020102" pitchFamily="34" charset="0"/>
            </a:endParaRPr>
          </a:p>
        </p:txBody>
      </p:sp>
      <p:sp>
        <p:nvSpPr>
          <p:cNvPr id="6" name="Google Shape;9;p4">
            <a:extLst>
              <a:ext uri="{FF2B5EF4-FFF2-40B4-BE49-F238E27FC236}">
                <a16:creationId xmlns:a16="http://schemas.microsoft.com/office/drawing/2014/main" id="{CBC306A5-CE30-BCD1-BFBF-01A6BBFD5FC6}"/>
              </a:ext>
            </a:extLst>
          </p:cNvPr>
          <p:cNvSpPr txBox="1"/>
          <p:nvPr userDrawn="1"/>
        </p:nvSpPr>
        <p:spPr>
          <a:xfrm>
            <a:off x="682111" y="1926783"/>
            <a:ext cx="9541054" cy="1381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CA" sz="4400" b="1" i="0" u="none" strike="noStrike" cap="none" dirty="0">
                <a:solidFill>
                  <a:schemeClr val="dk1"/>
                </a:solidFill>
                <a:latin typeface="Akkurat Pro" panose="020B0504020101020102" pitchFamily="34" charset="0"/>
                <a:ea typeface="Arial"/>
                <a:cs typeface="Arial"/>
                <a:sym typeface="Arial"/>
              </a:rPr>
              <a:t>Corporate Sustainability Assessment (CSA) Score 2026</a:t>
            </a:r>
            <a:endParaRPr lang="en-US" sz="4400" b="1" dirty="0">
              <a:latin typeface="Akkurat Pro" panose="020B0504020101020102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sz="5000" dirty="0"/>
          </a:p>
        </p:txBody>
      </p:sp>
    </p:spTree>
    <p:extLst>
      <p:ext uri="{BB962C8B-B14F-4D97-AF65-F5344CB8AC3E}">
        <p14:creationId xmlns:p14="http://schemas.microsoft.com/office/powerpoint/2010/main" val="19014807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lth Care Equipment &amp; Supplies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1">
            <a:extLst>
              <a:ext uri="{FF2B5EF4-FFF2-40B4-BE49-F238E27FC236}">
                <a16:creationId xmlns:a16="http://schemas.microsoft.com/office/drawing/2014/main" id="{A723585C-BF75-3085-9CF8-000FC465883C}"/>
              </a:ext>
            </a:extLst>
          </p:cNvPr>
          <p:cNvSpPr txBox="1">
            <a:spLocks/>
          </p:cNvSpPr>
          <p:nvPr userDrawn="1"/>
        </p:nvSpPr>
        <p:spPr>
          <a:xfrm>
            <a:off x="605911" y="7825405"/>
            <a:ext cx="3671623" cy="41795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latin typeface="Akkurat Pro" panose="020B0504020101020102" pitchFamily="34" charset="0"/>
              </a:rPr>
              <a:t>As of</a:t>
            </a:r>
          </a:p>
        </p:txBody>
      </p:sp>
      <p:pic>
        <p:nvPicPr>
          <p:cNvPr id="6" name="Google Shape;8;p4">
            <a:extLst>
              <a:ext uri="{FF2B5EF4-FFF2-40B4-BE49-F238E27FC236}">
                <a16:creationId xmlns:a16="http://schemas.microsoft.com/office/drawing/2014/main" id="{5335ACCB-EC6A-1624-4D4B-94511DDB272F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698900" y="9101574"/>
            <a:ext cx="2591417" cy="556098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0;p4">
            <a:extLst>
              <a:ext uri="{FF2B5EF4-FFF2-40B4-BE49-F238E27FC236}">
                <a16:creationId xmlns:a16="http://schemas.microsoft.com/office/drawing/2014/main" id="{CB859DA7-6410-16D1-1E05-0A480889F203}"/>
              </a:ext>
            </a:extLst>
          </p:cNvPr>
          <p:cNvSpPr/>
          <p:nvPr userDrawn="1"/>
        </p:nvSpPr>
        <p:spPr>
          <a:xfrm>
            <a:off x="698900" y="3738586"/>
            <a:ext cx="3656123" cy="3656123"/>
          </a:xfrm>
          <a:prstGeom prst="rect">
            <a:avLst/>
          </a:prstGeom>
          <a:noFill/>
          <a:ln w="508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253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" name="Google Shape;14;p4">
            <a:extLst>
              <a:ext uri="{FF2B5EF4-FFF2-40B4-BE49-F238E27FC236}">
                <a16:creationId xmlns:a16="http://schemas.microsoft.com/office/drawing/2014/main" id="{0CD9DB03-C3E1-89DE-4A97-27090DA4E5AB}"/>
              </a:ext>
            </a:extLst>
          </p:cNvPr>
          <p:cNvSpPr txBox="1">
            <a:spLocks noGrp="1"/>
          </p:cNvSpPr>
          <p:nvPr>
            <p:ph type="body" idx="10" hasCustomPrompt="1"/>
          </p:nvPr>
        </p:nvSpPr>
        <p:spPr>
          <a:xfrm>
            <a:off x="801665" y="4027893"/>
            <a:ext cx="3460369" cy="31119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22000"/>
              <a:buFont typeface="Arial"/>
              <a:buNone/>
              <a:defRPr sz="2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CA" dirty="0"/>
              <a:t>75</a:t>
            </a:r>
            <a:endParaRPr dirty="0"/>
          </a:p>
        </p:txBody>
      </p:sp>
      <p:sp>
        <p:nvSpPr>
          <p:cNvPr id="16" name="Google Shape;15;p4">
            <a:extLst>
              <a:ext uri="{FF2B5EF4-FFF2-40B4-BE49-F238E27FC236}">
                <a16:creationId xmlns:a16="http://schemas.microsoft.com/office/drawing/2014/main" id="{6AD78AFC-3F84-E03A-01D4-79213A87B8BC}"/>
              </a:ext>
            </a:extLst>
          </p:cNvPr>
          <p:cNvSpPr txBox="1"/>
          <p:nvPr userDrawn="1"/>
        </p:nvSpPr>
        <p:spPr>
          <a:xfrm>
            <a:off x="4666743" y="4747364"/>
            <a:ext cx="4076423" cy="17793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1000" b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/100</a:t>
            </a:r>
            <a:endParaRPr sz="11000" b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6;p4">
            <a:extLst>
              <a:ext uri="{FF2B5EF4-FFF2-40B4-BE49-F238E27FC236}">
                <a16:creationId xmlns:a16="http://schemas.microsoft.com/office/drawing/2014/main" id="{EB86CE44-AFEA-15F9-5F40-F4B1BCA14A5B}"/>
              </a:ext>
            </a:extLst>
          </p:cNvPr>
          <p:cNvSpPr txBox="1">
            <a:spLocks noGrp="1"/>
          </p:cNvSpPr>
          <p:nvPr>
            <p:ph type="body" idx="11"/>
          </p:nvPr>
        </p:nvSpPr>
        <p:spPr>
          <a:xfrm>
            <a:off x="683400" y="409582"/>
            <a:ext cx="6443910" cy="869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14288" marR="0" lvl="0" indent="-14288" algn="l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tabLst/>
              <a:defRPr sz="3000" b="1" i="0" u="none" strike="noStrike" cap="none">
                <a:solidFill>
                  <a:schemeClr val="dk1"/>
                </a:solidFill>
                <a:latin typeface="Akkurat Pro" panose="020B0504020101020102" pitchFamily="34" charset="0"/>
                <a:ea typeface="Akkurat Pro" panose="020B0504020101020102" pitchFamily="34" charset="0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878E192-0A78-579C-03D4-D06D12DCED16}"/>
              </a:ext>
            </a:extLst>
          </p:cNvPr>
          <p:cNvSpPr txBox="1"/>
          <p:nvPr userDrawn="1"/>
        </p:nvSpPr>
        <p:spPr>
          <a:xfrm>
            <a:off x="7362057" y="556887"/>
            <a:ext cx="2518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i="0" dirty="0">
                <a:solidFill>
                  <a:schemeClr val="tx1"/>
                </a:solidFill>
                <a:effectLst/>
                <a:latin typeface="Akkurat Pro" panose="020B0504020101020102" pitchFamily="34" charset="0"/>
              </a:rPr>
              <a:t>©S&amp;P Global 2026.</a:t>
            </a:r>
            <a:endParaRPr lang="en-US" sz="1800" b="1" dirty="0">
              <a:solidFill>
                <a:schemeClr val="tx1"/>
              </a:solidFill>
              <a:latin typeface="Akkurat Pro" panose="020B0504020101020102" pitchFamily="34" charset="0"/>
            </a:endParaRPr>
          </a:p>
        </p:txBody>
      </p:sp>
      <p:sp>
        <p:nvSpPr>
          <p:cNvPr id="20" name="Google Shape;9;p4">
            <a:extLst>
              <a:ext uri="{FF2B5EF4-FFF2-40B4-BE49-F238E27FC236}">
                <a16:creationId xmlns:a16="http://schemas.microsoft.com/office/drawing/2014/main" id="{16114045-EB49-8F51-B53D-8359A7AC874E}"/>
              </a:ext>
            </a:extLst>
          </p:cNvPr>
          <p:cNvSpPr txBox="1"/>
          <p:nvPr userDrawn="1"/>
        </p:nvSpPr>
        <p:spPr>
          <a:xfrm>
            <a:off x="683400" y="1279416"/>
            <a:ext cx="8887610" cy="720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3000" b="0" i="0" u="none" strike="noStrike" cap="none" dirty="0">
                <a:solidFill>
                  <a:schemeClr val="tx1"/>
                </a:solidFill>
                <a:latin typeface="Akkurat Pro" panose="020B0504020101020102" pitchFamily="34" charset="0"/>
                <a:ea typeface="Arial"/>
                <a:cs typeface="Arial"/>
                <a:sym typeface="Arial"/>
              </a:rPr>
              <a:t>Health Care Equipment &amp; Supplies</a:t>
            </a:r>
          </a:p>
        </p:txBody>
      </p:sp>
      <p:sp>
        <p:nvSpPr>
          <p:cNvPr id="21" name="Google Shape;9;p4">
            <a:extLst>
              <a:ext uri="{FF2B5EF4-FFF2-40B4-BE49-F238E27FC236}">
                <a16:creationId xmlns:a16="http://schemas.microsoft.com/office/drawing/2014/main" id="{C38685A0-3B54-7BD7-DF85-16BEE1CB9C1D}"/>
              </a:ext>
            </a:extLst>
          </p:cNvPr>
          <p:cNvSpPr txBox="1"/>
          <p:nvPr userDrawn="1"/>
        </p:nvSpPr>
        <p:spPr>
          <a:xfrm>
            <a:off x="682111" y="1926783"/>
            <a:ext cx="9541054" cy="1381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CA" sz="4400" b="1" i="0" u="none" strike="noStrike" cap="none" dirty="0">
                <a:solidFill>
                  <a:schemeClr val="dk1"/>
                </a:solidFill>
                <a:latin typeface="Akkurat Pro" panose="020B0504020101020102" pitchFamily="34" charset="0"/>
                <a:ea typeface="Arial"/>
                <a:cs typeface="Arial"/>
                <a:sym typeface="Arial"/>
              </a:rPr>
              <a:t>Corporate Sustainability Assessment (CSA) Score 2026</a:t>
            </a:r>
            <a:endParaRPr lang="en-US" sz="4400" b="1" dirty="0">
              <a:latin typeface="Akkurat Pro" panose="020B0504020101020102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sz="5000" dirty="0"/>
          </a:p>
        </p:txBody>
      </p:sp>
    </p:spTree>
    <p:extLst>
      <p:ext uri="{BB962C8B-B14F-4D97-AF65-F5344CB8AC3E}">
        <p14:creationId xmlns:p14="http://schemas.microsoft.com/office/powerpoint/2010/main" val="406582534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lti and Water Utilities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1">
            <a:extLst>
              <a:ext uri="{FF2B5EF4-FFF2-40B4-BE49-F238E27FC236}">
                <a16:creationId xmlns:a16="http://schemas.microsoft.com/office/drawing/2014/main" id="{F6A36341-DE29-7D06-8DF6-5D0E9B6E9E9A}"/>
              </a:ext>
            </a:extLst>
          </p:cNvPr>
          <p:cNvSpPr txBox="1">
            <a:spLocks/>
          </p:cNvSpPr>
          <p:nvPr userDrawn="1"/>
        </p:nvSpPr>
        <p:spPr>
          <a:xfrm>
            <a:off x="605911" y="7825405"/>
            <a:ext cx="3671623" cy="41795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latin typeface="Akkurat Pro" panose="020B0504020101020102" pitchFamily="34" charset="0"/>
              </a:rPr>
              <a:t>As of</a:t>
            </a:r>
          </a:p>
        </p:txBody>
      </p:sp>
      <p:pic>
        <p:nvPicPr>
          <p:cNvPr id="6" name="Google Shape;8;p4">
            <a:extLst>
              <a:ext uri="{FF2B5EF4-FFF2-40B4-BE49-F238E27FC236}">
                <a16:creationId xmlns:a16="http://schemas.microsoft.com/office/drawing/2014/main" id="{DDFD8640-DBDD-DF69-6FA9-2995C8D072E9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698900" y="9101574"/>
            <a:ext cx="2591417" cy="556098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0;p4">
            <a:extLst>
              <a:ext uri="{FF2B5EF4-FFF2-40B4-BE49-F238E27FC236}">
                <a16:creationId xmlns:a16="http://schemas.microsoft.com/office/drawing/2014/main" id="{5F65A35F-E132-556C-76EF-7BE34010B2F1}"/>
              </a:ext>
            </a:extLst>
          </p:cNvPr>
          <p:cNvSpPr/>
          <p:nvPr userDrawn="1"/>
        </p:nvSpPr>
        <p:spPr>
          <a:xfrm>
            <a:off x="698900" y="3738586"/>
            <a:ext cx="3656123" cy="3656123"/>
          </a:xfrm>
          <a:prstGeom prst="rect">
            <a:avLst/>
          </a:prstGeom>
          <a:noFill/>
          <a:ln w="508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253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" name="Google Shape;14;p4">
            <a:extLst>
              <a:ext uri="{FF2B5EF4-FFF2-40B4-BE49-F238E27FC236}">
                <a16:creationId xmlns:a16="http://schemas.microsoft.com/office/drawing/2014/main" id="{E30D1003-0BB8-825F-EDEE-FC7865E2015F}"/>
              </a:ext>
            </a:extLst>
          </p:cNvPr>
          <p:cNvSpPr txBox="1">
            <a:spLocks noGrp="1"/>
          </p:cNvSpPr>
          <p:nvPr>
            <p:ph type="body" idx="10" hasCustomPrompt="1"/>
          </p:nvPr>
        </p:nvSpPr>
        <p:spPr>
          <a:xfrm>
            <a:off x="801665" y="4027893"/>
            <a:ext cx="3460369" cy="31119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22000"/>
              <a:buFont typeface="Arial"/>
              <a:buNone/>
              <a:defRPr sz="2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CA" dirty="0"/>
              <a:t>75</a:t>
            </a:r>
            <a:endParaRPr dirty="0"/>
          </a:p>
        </p:txBody>
      </p:sp>
      <p:sp>
        <p:nvSpPr>
          <p:cNvPr id="16" name="Google Shape;15;p4">
            <a:extLst>
              <a:ext uri="{FF2B5EF4-FFF2-40B4-BE49-F238E27FC236}">
                <a16:creationId xmlns:a16="http://schemas.microsoft.com/office/drawing/2014/main" id="{8CC98A8C-E1C6-A076-FD4D-C445E149278C}"/>
              </a:ext>
            </a:extLst>
          </p:cNvPr>
          <p:cNvSpPr txBox="1"/>
          <p:nvPr userDrawn="1"/>
        </p:nvSpPr>
        <p:spPr>
          <a:xfrm>
            <a:off x="4666743" y="4747364"/>
            <a:ext cx="4076423" cy="17793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1000" b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/100</a:t>
            </a:r>
            <a:endParaRPr sz="11000" b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6;p4">
            <a:extLst>
              <a:ext uri="{FF2B5EF4-FFF2-40B4-BE49-F238E27FC236}">
                <a16:creationId xmlns:a16="http://schemas.microsoft.com/office/drawing/2014/main" id="{03D70D35-479E-C3C8-CDBF-EC26A6D97192}"/>
              </a:ext>
            </a:extLst>
          </p:cNvPr>
          <p:cNvSpPr txBox="1">
            <a:spLocks noGrp="1"/>
          </p:cNvSpPr>
          <p:nvPr>
            <p:ph type="body" idx="11"/>
          </p:nvPr>
        </p:nvSpPr>
        <p:spPr>
          <a:xfrm>
            <a:off x="683400" y="409582"/>
            <a:ext cx="6443910" cy="869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14288" marR="0" lvl="0" indent="-14288" algn="l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tabLst/>
              <a:defRPr sz="3000" b="1" i="0" u="none" strike="noStrike" cap="none">
                <a:solidFill>
                  <a:schemeClr val="dk1"/>
                </a:solidFill>
                <a:latin typeface="Akkurat Pro" panose="020B0504020101020102" pitchFamily="34" charset="0"/>
                <a:ea typeface="Akkurat Pro" panose="020B0504020101020102" pitchFamily="34" charset="0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24F3443-00EB-7F0E-1DFD-7FB199C2AB11}"/>
              </a:ext>
            </a:extLst>
          </p:cNvPr>
          <p:cNvSpPr txBox="1"/>
          <p:nvPr userDrawn="1"/>
        </p:nvSpPr>
        <p:spPr>
          <a:xfrm>
            <a:off x="7362057" y="556887"/>
            <a:ext cx="2518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i="0" dirty="0">
                <a:solidFill>
                  <a:schemeClr val="tx1"/>
                </a:solidFill>
                <a:effectLst/>
                <a:latin typeface="Akkurat Pro" panose="020B0504020101020102" pitchFamily="34" charset="0"/>
              </a:rPr>
              <a:t>©S&amp;P Global 2026.</a:t>
            </a:r>
            <a:endParaRPr lang="en-US" sz="1800" b="1" dirty="0">
              <a:solidFill>
                <a:schemeClr val="tx1"/>
              </a:solidFill>
              <a:latin typeface="Akkurat Pro" panose="020B0504020101020102" pitchFamily="34" charset="0"/>
            </a:endParaRPr>
          </a:p>
        </p:txBody>
      </p:sp>
      <p:sp>
        <p:nvSpPr>
          <p:cNvPr id="20" name="Google Shape;9;p4">
            <a:extLst>
              <a:ext uri="{FF2B5EF4-FFF2-40B4-BE49-F238E27FC236}">
                <a16:creationId xmlns:a16="http://schemas.microsoft.com/office/drawing/2014/main" id="{6D5CF6C8-63D4-4546-3A91-9257AF59A530}"/>
              </a:ext>
            </a:extLst>
          </p:cNvPr>
          <p:cNvSpPr txBox="1"/>
          <p:nvPr userDrawn="1"/>
        </p:nvSpPr>
        <p:spPr>
          <a:xfrm>
            <a:off x="683400" y="1279416"/>
            <a:ext cx="8887610" cy="720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3000" b="0" i="0" u="none" strike="noStrike" cap="none" dirty="0">
                <a:solidFill>
                  <a:schemeClr val="tx1"/>
                </a:solidFill>
                <a:latin typeface="Akkurat Pro" panose="020B0504020101020102" pitchFamily="34" charset="0"/>
                <a:ea typeface="Arial"/>
                <a:cs typeface="Arial"/>
                <a:sym typeface="Arial"/>
              </a:rPr>
              <a:t>Multi and Water Utilities</a:t>
            </a:r>
          </a:p>
        </p:txBody>
      </p:sp>
      <p:sp>
        <p:nvSpPr>
          <p:cNvPr id="21" name="Google Shape;9;p4">
            <a:extLst>
              <a:ext uri="{FF2B5EF4-FFF2-40B4-BE49-F238E27FC236}">
                <a16:creationId xmlns:a16="http://schemas.microsoft.com/office/drawing/2014/main" id="{0E7673BF-7009-C330-0320-FEDA6AF8E91B}"/>
              </a:ext>
            </a:extLst>
          </p:cNvPr>
          <p:cNvSpPr txBox="1"/>
          <p:nvPr userDrawn="1"/>
        </p:nvSpPr>
        <p:spPr>
          <a:xfrm>
            <a:off x="682111" y="1926783"/>
            <a:ext cx="9541054" cy="1381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CA" sz="4400" b="1" i="0" u="none" strike="noStrike" cap="none" dirty="0">
                <a:solidFill>
                  <a:schemeClr val="dk1"/>
                </a:solidFill>
                <a:latin typeface="Akkurat Pro" panose="020B0504020101020102" pitchFamily="34" charset="0"/>
                <a:ea typeface="Arial"/>
                <a:cs typeface="Arial"/>
                <a:sym typeface="Arial"/>
              </a:rPr>
              <a:t>Corporate Sustainability Assessment (CSA) Score 2026</a:t>
            </a:r>
            <a:endParaRPr lang="en-US" sz="4400" b="1" dirty="0">
              <a:latin typeface="Akkurat Pro" panose="020B0504020101020102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sz="5000" dirty="0"/>
          </a:p>
        </p:txBody>
      </p:sp>
    </p:spTree>
    <p:extLst>
      <p:ext uri="{BB962C8B-B14F-4D97-AF65-F5344CB8AC3E}">
        <p14:creationId xmlns:p14="http://schemas.microsoft.com/office/powerpoint/2010/main" val="333895094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il &amp; Gas Refining &amp; Marketing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1">
            <a:extLst>
              <a:ext uri="{FF2B5EF4-FFF2-40B4-BE49-F238E27FC236}">
                <a16:creationId xmlns:a16="http://schemas.microsoft.com/office/drawing/2014/main" id="{9EEA0135-A4F8-3143-4A0B-A15F7498A719}"/>
              </a:ext>
            </a:extLst>
          </p:cNvPr>
          <p:cNvSpPr txBox="1">
            <a:spLocks/>
          </p:cNvSpPr>
          <p:nvPr userDrawn="1"/>
        </p:nvSpPr>
        <p:spPr>
          <a:xfrm>
            <a:off x="605911" y="7825405"/>
            <a:ext cx="3671623" cy="41795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latin typeface="Akkurat Pro" panose="020B0504020101020102" pitchFamily="34" charset="0"/>
              </a:rPr>
              <a:t>As of</a:t>
            </a:r>
          </a:p>
        </p:txBody>
      </p:sp>
      <p:pic>
        <p:nvPicPr>
          <p:cNvPr id="6" name="Google Shape;8;p4">
            <a:extLst>
              <a:ext uri="{FF2B5EF4-FFF2-40B4-BE49-F238E27FC236}">
                <a16:creationId xmlns:a16="http://schemas.microsoft.com/office/drawing/2014/main" id="{511EC543-4D18-9E70-D1E3-3F51F6480B6F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698900" y="9101574"/>
            <a:ext cx="2591417" cy="556098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0;p4">
            <a:extLst>
              <a:ext uri="{FF2B5EF4-FFF2-40B4-BE49-F238E27FC236}">
                <a16:creationId xmlns:a16="http://schemas.microsoft.com/office/drawing/2014/main" id="{38E29A1C-72E7-E1DB-2546-76F0622AFC3B}"/>
              </a:ext>
            </a:extLst>
          </p:cNvPr>
          <p:cNvSpPr/>
          <p:nvPr userDrawn="1"/>
        </p:nvSpPr>
        <p:spPr>
          <a:xfrm>
            <a:off x="698900" y="3738586"/>
            <a:ext cx="3656123" cy="3656123"/>
          </a:xfrm>
          <a:prstGeom prst="rect">
            <a:avLst/>
          </a:prstGeom>
          <a:noFill/>
          <a:ln w="508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253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" name="Google Shape;14;p4">
            <a:extLst>
              <a:ext uri="{FF2B5EF4-FFF2-40B4-BE49-F238E27FC236}">
                <a16:creationId xmlns:a16="http://schemas.microsoft.com/office/drawing/2014/main" id="{7387A027-41C5-1EF1-4DEB-E4C87D4FEAF8}"/>
              </a:ext>
            </a:extLst>
          </p:cNvPr>
          <p:cNvSpPr txBox="1">
            <a:spLocks noGrp="1"/>
          </p:cNvSpPr>
          <p:nvPr>
            <p:ph type="body" idx="10" hasCustomPrompt="1"/>
          </p:nvPr>
        </p:nvSpPr>
        <p:spPr>
          <a:xfrm>
            <a:off x="801665" y="4027893"/>
            <a:ext cx="3460369" cy="31119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22000"/>
              <a:buFont typeface="Arial"/>
              <a:buNone/>
              <a:defRPr sz="2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CA" dirty="0"/>
              <a:t>75</a:t>
            </a:r>
            <a:endParaRPr dirty="0"/>
          </a:p>
        </p:txBody>
      </p:sp>
      <p:sp>
        <p:nvSpPr>
          <p:cNvPr id="16" name="Google Shape;15;p4">
            <a:extLst>
              <a:ext uri="{FF2B5EF4-FFF2-40B4-BE49-F238E27FC236}">
                <a16:creationId xmlns:a16="http://schemas.microsoft.com/office/drawing/2014/main" id="{C7D83D09-5367-0B9B-BEFA-4787A1683A7B}"/>
              </a:ext>
            </a:extLst>
          </p:cNvPr>
          <p:cNvSpPr txBox="1"/>
          <p:nvPr userDrawn="1"/>
        </p:nvSpPr>
        <p:spPr>
          <a:xfrm>
            <a:off x="4666743" y="4747364"/>
            <a:ext cx="4076423" cy="17793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1000" b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/100</a:t>
            </a:r>
            <a:endParaRPr sz="11000" b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6;p4">
            <a:extLst>
              <a:ext uri="{FF2B5EF4-FFF2-40B4-BE49-F238E27FC236}">
                <a16:creationId xmlns:a16="http://schemas.microsoft.com/office/drawing/2014/main" id="{9C299F0A-C860-16CA-6561-17FCF6BE6B2D}"/>
              </a:ext>
            </a:extLst>
          </p:cNvPr>
          <p:cNvSpPr txBox="1">
            <a:spLocks noGrp="1"/>
          </p:cNvSpPr>
          <p:nvPr>
            <p:ph type="body" idx="11"/>
          </p:nvPr>
        </p:nvSpPr>
        <p:spPr>
          <a:xfrm>
            <a:off x="683400" y="409582"/>
            <a:ext cx="6443910" cy="869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14288" marR="0" lvl="0" indent="-14288" algn="l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tabLst/>
              <a:defRPr sz="3000" b="1" i="0" u="none" strike="noStrike" cap="none">
                <a:solidFill>
                  <a:schemeClr val="dk1"/>
                </a:solidFill>
                <a:latin typeface="Akkurat Pro" panose="020B0504020101020102" pitchFamily="34" charset="0"/>
                <a:ea typeface="Akkurat Pro" panose="020B0504020101020102" pitchFamily="34" charset="0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3DBF87A-F088-182A-47CB-711653AD0B35}"/>
              </a:ext>
            </a:extLst>
          </p:cNvPr>
          <p:cNvSpPr txBox="1"/>
          <p:nvPr userDrawn="1"/>
        </p:nvSpPr>
        <p:spPr>
          <a:xfrm>
            <a:off x="7362057" y="556887"/>
            <a:ext cx="2518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i="0" dirty="0">
                <a:solidFill>
                  <a:schemeClr val="tx1"/>
                </a:solidFill>
                <a:effectLst/>
                <a:latin typeface="Akkurat Pro" panose="020B0504020101020102" pitchFamily="34" charset="0"/>
              </a:rPr>
              <a:t>©S&amp;P Global 2026.</a:t>
            </a:r>
            <a:endParaRPr lang="en-US" sz="1800" b="1" dirty="0">
              <a:solidFill>
                <a:schemeClr val="tx1"/>
              </a:solidFill>
              <a:latin typeface="Akkurat Pro" panose="020B0504020101020102" pitchFamily="34" charset="0"/>
            </a:endParaRPr>
          </a:p>
        </p:txBody>
      </p:sp>
      <p:sp>
        <p:nvSpPr>
          <p:cNvPr id="20" name="Google Shape;9;p4">
            <a:extLst>
              <a:ext uri="{FF2B5EF4-FFF2-40B4-BE49-F238E27FC236}">
                <a16:creationId xmlns:a16="http://schemas.microsoft.com/office/drawing/2014/main" id="{9861E35A-B80E-5842-6626-E6AC3ED56B80}"/>
              </a:ext>
            </a:extLst>
          </p:cNvPr>
          <p:cNvSpPr txBox="1"/>
          <p:nvPr userDrawn="1"/>
        </p:nvSpPr>
        <p:spPr>
          <a:xfrm>
            <a:off x="683400" y="1279416"/>
            <a:ext cx="8887610" cy="720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3000" b="0" i="0" u="none" strike="noStrike" cap="none" dirty="0">
                <a:solidFill>
                  <a:schemeClr val="tx1"/>
                </a:solidFill>
                <a:latin typeface="Akkurat Pro" panose="020B0504020101020102" pitchFamily="34" charset="0"/>
                <a:ea typeface="Arial"/>
                <a:cs typeface="Arial"/>
                <a:sym typeface="Arial"/>
              </a:rPr>
              <a:t>Oil &amp; Gas Refining &amp; Marketing</a:t>
            </a:r>
          </a:p>
        </p:txBody>
      </p:sp>
      <p:sp>
        <p:nvSpPr>
          <p:cNvPr id="21" name="Google Shape;9;p4">
            <a:extLst>
              <a:ext uri="{FF2B5EF4-FFF2-40B4-BE49-F238E27FC236}">
                <a16:creationId xmlns:a16="http://schemas.microsoft.com/office/drawing/2014/main" id="{5F9F895A-ADA0-CCBE-FD0E-F05E47FBEC88}"/>
              </a:ext>
            </a:extLst>
          </p:cNvPr>
          <p:cNvSpPr txBox="1"/>
          <p:nvPr userDrawn="1"/>
        </p:nvSpPr>
        <p:spPr>
          <a:xfrm>
            <a:off x="682111" y="1926783"/>
            <a:ext cx="9541054" cy="1381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CA" sz="4400" b="1" i="0" u="none" strike="noStrike" cap="none" dirty="0">
                <a:solidFill>
                  <a:schemeClr val="dk1"/>
                </a:solidFill>
                <a:latin typeface="Akkurat Pro" panose="020B0504020101020102" pitchFamily="34" charset="0"/>
                <a:ea typeface="Arial"/>
                <a:cs typeface="Arial"/>
                <a:sym typeface="Arial"/>
              </a:rPr>
              <a:t>Corporate Sustainability Assessment (CSA) Score 2026</a:t>
            </a:r>
            <a:endParaRPr lang="en-US" sz="4400" b="1" dirty="0">
              <a:latin typeface="Akkurat Pro" panose="020B0504020101020102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sz="5000" dirty="0"/>
          </a:p>
        </p:txBody>
      </p:sp>
    </p:spTree>
    <p:extLst>
      <p:ext uri="{BB962C8B-B14F-4D97-AF65-F5344CB8AC3E}">
        <p14:creationId xmlns:p14="http://schemas.microsoft.com/office/powerpoint/2010/main" val="172237466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il &amp; Gas Upstream &amp; Integrated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1">
            <a:extLst>
              <a:ext uri="{FF2B5EF4-FFF2-40B4-BE49-F238E27FC236}">
                <a16:creationId xmlns:a16="http://schemas.microsoft.com/office/drawing/2014/main" id="{CA5288B9-2235-B078-5B35-7BE53241B967}"/>
              </a:ext>
            </a:extLst>
          </p:cNvPr>
          <p:cNvSpPr txBox="1">
            <a:spLocks/>
          </p:cNvSpPr>
          <p:nvPr userDrawn="1"/>
        </p:nvSpPr>
        <p:spPr>
          <a:xfrm>
            <a:off x="605911" y="7825405"/>
            <a:ext cx="3671623" cy="41795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latin typeface="Akkurat Pro" panose="020B0504020101020102" pitchFamily="34" charset="0"/>
              </a:rPr>
              <a:t>As of</a:t>
            </a:r>
          </a:p>
        </p:txBody>
      </p:sp>
      <p:pic>
        <p:nvPicPr>
          <p:cNvPr id="6" name="Google Shape;8;p4">
            <a:extLst>
              <a:ext uri="{FF2B5EF4-FFF2-40B4-BE49-F238E27FC236}">
                <a16:creationId xmlns:a16="http://schemas.microsoft.com/office/drawing/2014/main" id="{102E7172-96EB-4899-8779-C41CF41D8100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698900" y="9101574"/>
            <a:ext cx="2591417" cy="556098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0;p4">
            <a:extLst>
              <a:ext uri="{FF2B5EF4-FFF2-40B4-BE49-F238E27FC236}">
                <a16:creationId xmlns:a16="http://schemas.microsoft.com/office/drawing/2014/main" id="{0326CA29-B69D-B19D-CA9A-A21CE860529D}"/>
              </a:ext>
            </a:extLst>
          </p:cNvPr>
          <p:cNvSpPr/>
          <p:nvPr userDrawn="1"/>
        </p:nvSpPr>
        <p:spPr>
          <a:xfrm>
            <a:off x="698900" y="3738586"/>
            <a:ext cx="3656123" cy="3656123"/>
          </a:xfrm>
          <a:prstGeom prst="rect">
            <a:avLst/>
          </a:prstGeom>
          <a:noFill/>
          <a:ln w="508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253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" name="Google Shape;14;p4">
            <a:extLst>
              <a:ext uri="{FF2B5EF4-FFF2-40B4-BE49-F238E27FC236}">
                <a16:creationId xmlns:a16="http://schemas.microsoft.com/office/drawing/2014/main" id="{9EFD096A-9028-9B1D-028F-8AD983DBBFDF}"/>
              </a:ext>
            </a:extLst>
          </p:cNvPr>
          <p:cNvSpPr txBox="1">
            <a:spLocks noGrp="1"/>
          </p:cNvSpPr>
          <p:nvPr>
            <p:ph type="body" idx="10" hasCustomPrompt="1"/>
          </p:nvPr>
        </p:nvSpPr>
        <p:spPr>
          <a:xfrm>
            <a:off x="801665" y="4027893"/>
            <a:ext cx="3460369" cy="31119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22000"/>
              <a:buFont typeface="Arial"/>
              <a:buNone/>
              <a:defRPr sz="2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CA" dirty="0"/>
              <a:t>75</a:t>
            </a:r>
            <a:endParaRPr dirty="0"/>
          </a:p>
        </p:txBody>
      </p:sp>
      <p:sp>
        <p:nvSpPr>
          <p:cNvPr id="16" name="Google Shape;15;p4">
            <a:extLst>
              <a:ext uri="{FF2B5EF4-FFF2-40B4-BE49-F238E27FC236}">
                <a16:creationId xmlns:a16="http://schemas.microsoft.com/office/drawing/2014/main" id="{D563AE9A-6AAF-1349-7C76-B394235C52E9}"/>
              </a:ext>
            </a:extLst>
          </p:cNvPr>
          <p:cNvSpPr txBox="1"/>
          <p:nvPr userDrawn="1"/>
        </p:nvSpPr>
        <p:spPr>
          <a:xfrm>
            <a:off x="4666743" y="4747364"/>
            <a:ext cx="4076423" cy="17793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1000" b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/100</a:t>
            </a:r>
            <a:endParaRPr sz="11000" b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6;p4">
            <a:extLst>
              <a:ext uri="{FF2B5EF4-FFF2-40B4-BE49-F238E27FC236}">
                <a16:creationId xmlns:a16="http://schemas.microsoft.com/office/drawing/2014/main" id="{860E181A-1C1C-7EFA-D51E-F3BE9EED4439}"/>
              </a:ext>
            </a:extLst>
          </p:cNvPr>
          <p:cNvSpPr txBox="1">
            <a:spLocks noGrp="1"/>
          </p:cNvSpPr>
          <p:nvPr>
            <p:ph type="body" idx="11"/>
          </p:nvPr>
        </p:nvSpPr>
        <p:spPr>
          <a:xfrm>
            <a:off x="683400" y="409582"/>
            <a:ext cx="6443910" cy="869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14288" marR="0" lvl="0" indent="-14288" algn="l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tabLst/>
              <a:defRPr sz="3000" b="1" i="0" u="none" strike="noStrike" cap="none">
                <a:solidFill>
                  <a:schemeClr val="dk1"/>
                </a:solidFill>
                <a:latin typeface="Akkurat Pro" panose="020B0504020101020102" pitchFamily="34" charset="0"/>
                <a:ea typeface="Akkurat Pro" panose="020B0504020101020102" pitchFamily="34" charset="0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436B1B0-19FC-CEF2-3D0A-2953AAEEC831}"/>
              </a:ext>
            </a:extLst>
          </p:cNvPr>
          <p:cNvSpPr txBox="1"/>
          <p:nvPr userDrawn="1"/>
        </p:nvSpPr>
        <p:spPr>
          <a:xfrm>
            <a:off x="7362057" y="556887"/>
            <a:ext cx="2518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i="0" dirty="0">
                <a:solidFill>
                  <a:schemeClr val="tx1"/>
                </a:solidFill>
                <a:effectLst/>
                <a:latin typeface="Akkurat Pro" panose="020B0504020101020102" pitchFamily="34" charset="0"/>
              </a:rPr>
              <a:t>©S&amp;P Global 2026.</a:t>
            </a:r>
            <a:endParaRPr lang="en-US" sz="1800" b="1" dirty="0">
              <a:solidFill>
                <a:schemeClr val="tx1"/>
              </a:solidFill>
              <a:latin typeface="Akkurat Pro" panose="020B0504020101020102" pitchFamily="34" charset="0"/>
            </a:endParaRPr>
          </a:p>
        </p:txBody>
      </p:sp>
      <p:sp>
        <p:nvSpPr>
          <p:cNvPr id="20" name="Google Shape;9;p4">
            <a:extLst>
              <a:ext uri="{FF2B5EF4-FFF2-40B4-BE49-F238E27FC236}">
                <a16:creationId xmlns:a16="http://schemas.microsoft.com/office/drawing/2014/main" id="{BDF006A5-C0DA-2170-FB45-74772E5B46B2}"/>
              </a:ext>
            </a:extLst>
          </p:cNvPr>
          <p:cNvSpPr txBox="1"/>
          <p:nvPr userDrawn="1"/>
        </p:nvSpPr>
        <p:spPr>
          <a:xfrm>
            <a:off x="683400" y="1279416"/>
            <a:ext cx="8887610" cy="720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3000" b="0" i="0" u="none" strike="noStrike" cap="none" dirty="0">
                <a:solidFill>
                  <a:schemeClr val="tx1"/>
                </a:solidFill>
                <a:latin typeface="Akkurat Pro" panose="020B0504020101020102" pitchFamily="34" charset="0"/>
                <a:ea typeface="Arial"/>
                <a:cs typeface="Arial"/>
                <a:sym typeface="Arial"/>
              </a:rPr>
              <a:t>Oil &amp; Gas Upstream &amp; Integrated</a:t>
            </a:r>
          </a:p>
        </p:txBody>
      </p:sp>
      <p:sp>
        <p:nvSpPr>
          <p:cNvPr id="21" name="Google Shape;9;p4">
            <a:extLst>
              <a:ext uri="{FF2B5EF4-FFF2-40B4-BE49-F238E27FC236}">
                <a16:creationId xmlns:a16="http://schemas.microsoft.com/office/drawing/2014/main" id="{F0F928D9-5B19-510C-866B-2BD269332B31}"/>
              </a:ext>
            </a:extLst>
          </p:cNvPr>
          <p:cNvSpPr txBox="1"/>
          <p:nvPr userDrawn="1"/>
        </p:nvSpPr>
        <p:spPr>
          <a:xfrm>
            <a:off x="682111" y="1926783"/>
            <a:ext cx="9541054" cy="1381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CA" sz="4400" b="1" i="0" u="none" strike="noStrike" cap="none" dirty="0">
                <a:solidFill>
                  <a:schemeClr val="dk1"/>
                </a:solidFill>
                <a:latin typeface="Akkurat Pro" panose="020B0504020101020102" pitchFamily="34" charset="0"/>
                <a:ea typeface="Arial"/>
                <a:cs typeface="Arial"/>
                <a:sym typeface="Arial"/>
              </a:rPr>
              <a:t>Corporate Sustainability Assessment (CSA) Score 2026</a:t>
            </a:r>
            <a:endParaRPr lang="en-US" sz="4400" b="1" dirty="0">
              <a:latin typeface="Akkurat Pro" panose="020B0504020101020102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sz="5000" dirty="0"/>
          </a:p>
        </p:txBody>
      </p:sp>
    </p:spTree>
    <p:extLst>
      <p:ext uri="{BB962C8B-B14F-4D97-AF65-F5344CB8AC3E}">
        <p14:creationId xmlns:p14="http://schemas.microsoft.com/office/powerpoint/2010/main" val="385710677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ergy Equipment &amp; Services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1">
            <a:extLst>
              <a:ext uri="{FF2B5EF4-FFF2-40B4-BE49-F238E27FC236}">
                <a16:creationId xmlns:a16="http://schemas.microsoft.com/office/drawing/2014/main" id="{DCEA02EB-D0BF-AB2A-C116-301B72D1AE6B}"/>
              </a:ext>
            </a:extLst>
          </p:cNvPr>
          <p:cNvSpPr txBox="1">
            <a:spLocks/>
          </p:cNvSpPr>
          <p:nvPr userDrawn="1"/>
        </p:nvSpPr>
        <p:spPr>
          <a:xfrm>
            <a:off x="605911" y="7825405"/>
            <a:ext cx="3671623" cy="41795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latin typeface="Akkurat Pro" panose="020B0504020101020102" pitchFamily="34" charset="0"/>
              </a:rPr>
              <a:t>As of</a:t>
            </a:r>
          </a:p>
        </p:txBody>
      </p:sp>
      <p:pic>
        <p:nvPicPr>
          <p:cNvPr id="6" name="Google Shape;8;p4">
            <a:extLst>
              <a:ext uri="{FF2B5EF4-FFF2-40B4-BE49-F238E27FC236}">
                <a16:creationId xmlns:a16="http://schemas.microsoft.com/office/drawing/2014/main" id="{76A69F19-5B2F-8D28-C9D6-9C582FFBA3FB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698900" y="9101574"/>
            <a:ext cx="2591417" cy="556098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0;p4">
            <a:extLst>
              <a:ext uri="{FF2B5EF4-FFF2-40B4-BE49-F238E27FC236}">
                <a16:creationId xmlns:a16="http://schemas.microsoft.com/office/drawing/2014/main" id="{C7D00834-C63C-FE4C-58F3-DA66FAB77D78}"/>
              </a:ext>
            </a:extLst>
          </p:cNvPr>
          <p:cNvSpPr/>
          <p:nvPr userDrawn="1"/>
        </p:nvSpPr>
        <p:spPr>
          <a:xfrm>
            <a:off x="698900" y="3738586"/>
            <a:ext cx="3656123" cy="3656123"/>
          </a:xfrm>
          <a:prstGeom prst="rect">
            <a:avLst/>
          </a:prstGeom>
          <a:noFill/>
          <a:ln w="508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253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" name="Google Shape;14;p4">
            <a:extLst>
              <a:ext uri="{FF2B5EF4-FFF2-40B4-BE49-F238E27FC236}">
                <a16:creationId xmlns:a16="http://schemas.microsoft.com/office/drawing/2014/main" id="{FB059FFD-EAEA-B7FD-8B41-067F5E655F9B}"/>
              </a:ext>
            </a:extLst>
          </p:cNvPr>
          <p:cNvSpPr txBox="1">
            <a:spLocks noGrp="1"/>
          </p:cNvSpPr>
          <p:nvPr>
            <p:ph type="body" idx="10" hasCustomPrompt="1"/>
          </p:nvPr>
        </p:nvSpPr>
        <p:spPr>
          <a:xfrm>
            <a:off x="801665" y="4027893"/>
            <a:ext cx="3460369" cy="31119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22000"/>
              <a:buFont typeface="Arial"/>
              <a:buNone/>
              <a:defRPr sz="2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CA" dirty="0"/>
              <a:t>75</a:t>
            </a:r>
            <a:endParaRPr dirty="0"/>
          </a:p>
        </p:txBody>
      </p:sp>
      <p:sp>
        <p:nvSpPr>
          <p:cNvPr id="16" name="Google Shape;15;p4">
            <a:extLst>
              <a:ext uri="{FF2B5EF4-FFF2-40B4-BE49-F238E27FC236}">
                <a16:creationId xmlns:a16="http://schemas.microsoft.com/office/drawing/2014/main" id="{5C604278-BED3-3DBB-525E-6E6A8902D1C6}"/>
              </a:ext>
            </a:extLst>
          </p:cNvPr>
          <p:cNvSpPr txBox="1"/>
          <p:nvPr userDrawn="1"/>
        </p:nvSpPr>
        <p:spPr>
          <a:xfrm>
            <a:off x="4666743" y="4747364"/>
            <a:ext cx="4076423" cy="17793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1000" b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/100</a:t>
            </a:r>
            <a:endParaRPr sz="11000" b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6;p4">
            <a:extLst>
              <a:ext uri="{FF2B5EF4-FFF2-40B4-BE49-F238E27FC236}">
                <a16:creationId xmlns:a16="http://schemas.microsoft.com/office/drawing/2014/main" id="{0DE592D4-ADFA-1DFA-F258-327E0C7FD76F}"/>
              </a:ext>
            </a:extLst>
          </p:cNvPr>
          <p:cNvSpPr txBox="1">
            <a:spLocks noGrp="1"/>
          </p:cNvSpPr>
          <p:nvPr>
            <p:ph type="body" idx="11"/>
          </p:nvPr>
        </p:nvSpPr>
        <p:spPr>
          <a:xfrm>
            <a:off x="683400" y="409582"/>
            <a:ext cx="6443910" cy="869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14288" marR="0" lvl="0" indent="-14288" algn="l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tabLst/>
              <a:defRPr sz="3000" b="1" i="0" u="none" strike="noStrike" cap="none">
                <a:solidFill>
                  <a:schemeClr val="dk1"/>
                </a:solidFill>
                <a:latin typeface="Akkurat Pro" panose="020B0504020101020102" pitchFamily="34" charset="0"/>
                <a:ea typeface="Akkurat Pro" panose="020B0504020101020102" pitchFamily="34" charset="0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864D51A-C787-6E69-2CFC-D6EEBBD828F1}"/>
              </a:ext>
            </a:extLst>
          </p:cNvPr>
          <p:cNvSpPr txBox="1"/>
          <p:nvPr userDrawn="1"/>
        </p:nvSpPr>
        <p:spPr>
          <a:xfrm>
            <a:off x="7362057" y="556887"/>
            <a:ext cx="2518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i="0" dirty="0">
                <a:solidFill>
                  <a:schemeClr val="tx1"/>
                </a:solidFill>
                <a:effectLst/>
                <a:latin typeface="Akkurat Pro" panose="020B0504020101020102" pitchFamily="34" charset="0"/>
              </a:rPr>
              <a:t>©S&amp;P Global 2026.</a:t>
            </a:r>
            <a:endParaRPr lang="en-US" sz="1800" b="1" dirty="0">
              <a:solidFill>
                <a:schemeClr val="tx1"/>
              </a:solidFill>
              <a:latin typeface="Akkurat Pro" panose="020B0504020101020102" pitchFamily="34" charset="0"/>
            </a:endParaRPr>
          </a:p>
        </p:txBody>
      </p:sp>
      <p:sp>
        <p:nvSpPr>
          <p:cNvPr id="20" name="Google Shape;9;p4">
            <a:extLst>
              <a:ext uri="{FF2B5EF4-FFF2-40B4-BE49-F238E27FC236}">
                <a16:creationId xmlns:a16="http://schemas.microsoft.com/office/drawing/2014/main" id="{90D2F5E2-137E-949E-0D17-5DE59CF8AB36}"/>
              </a:ext>
            </a:extLst>
          </p:cNvPr>
          <p:cNvSpPr txBox="1"/>
          <p:nvPr userDrawn="1"/>
        </p:nvSpPr>
        <p:spPr>
          <a:xfrm>
            <a:off x="683400" y="1279416"/>
            <a:ext cx="8887610" cy="720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3000" b="0" i="0" u="none" strike="noStrike" cap="none" dirty="0">
                <a:solidFill>
                  <a:schemeClr val="tx1"/>
                </a:solidFill>
                <a:latin typeface="Akkurat Pro" panose="020B0504020101020102" pitchFamily="34" charset="0"/>
                <a:ea typeface="Arial"/>
                <a:cs typeface="Arial"/>
                <a:sym typeface="Arial"/>
              </a:rPr>
              <a:t>Energy Equipment &amp; Services</a:t>
            </a:r>
          </a:p>
        </p:txBody>
      </p:sp>
      <p:sp>
        <p:nvSpPr>
          <p:cNvPr id="21" name="Google Shape;9;p4">
            <a:extLst>
              <a:ext uri="{FF2B5EF4-FFF2-40B4-BE49-F238E27FC236}">
                <a16:creationId xmlns:a16="http://schemas.microsoft.com/office/drawing/2014/main" id="{68A525D1-7FFD-318F-9D6E-AAAC3BBA5D27}"/>
              </a:ext>
            </a:extLst>
          </p:cNvPr>
          <p:cNvSpPr txBox="1"/>
          <p:nvPr userDrawn="1"/>
        </p:nvSpPr>
        <p:spPr>
          <a:xfrm>
            <a:off x="682111" y="1926783"/>
            <a:ext cx="9541054" cy="1381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CA" sz="4400" b="1" i="0" u="none" strike="noStrike" cap="none" dirty="0">
                <a:solidFill>
                  <a:schemeClr val="dk1"/>
                </a:solidFill>
                <a:latin typeface="Akkurat Pro" panose="020B0504020101020102" pitchFamily="34" charset="0"/>
                <a:ea typeface="Arial"/>
                <a:cs typeface="Arial"/>
                <a:sym typeface="Arial"/>
              </a:rPr>
              <a:t>Corporate Sustainability Assessment (CSA) Score 2026</a:t>
            </a:r>
            <a:endParaRPr lang="en-US" sz="4400" b="1" dirty="0">
              <a:latin typeface="Akkurat Pro" panose="020B0504020101020102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sz="5000" dirty="0"/>
          </a:p>
        </p:txBody>
      </p:sp>
    </p:spTree>
    <p:extLst>
      <p:ext uri="{BB962C8B-B14F-4D97-AF65-F5344CB8AC3E}">
        <p14:creationId xmlns:p14="http://schemas.microsoft.com/office/powerpoint/2010/main" val="182820602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il &amp; Gas Storage &amp; Transportation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1">
            <a:extLst>
              <a:ext uri="{FF2B5EF4-FFF2-40B4-BE49-F238E27FC236}">
                <a16:creationId xmlns:a16="http://schemas.microsoft.com/office/drawing/2014/main" id="{F833FE18-5213-F7F0-B3B4-3A84AD90884A}"/>
              </a:ext>
            </a:extLst>
          </p:cNvPr>
          <p:cNvSpPr txBox="1">
            <a:spLocks/>
          </p:cNvSpPr>
          <p:nvPr userDrawn="1"/>
        </p:nvSpPr>
        <p:spPr>
          <a:xfrm>
            <a:off x="605911" y="7825405"/>
            <a:ext cx="3671623" cy="41795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latin typeface="Akkurat Pro" panose="020B0504020101020102" pitchFamily="34" charset="0"/>
              </a:rPr>
              <a:t>As of</a:t>
            </a:r>
          </a:p>
        </p:txBody>
      </p:sp>
      <p:pic>
        <p:nvPicPr>
          <p:cNvPr id="6" name="Google Shape;8;p4">
            <a:extLst>
              <a:ext uri="{FF2B5EF4-FFF2-40B4-BE49-F238E27FC236}">
                <a16:creationId xmlns:a16="http://schemas.microsoft.com/office/drawing/2014/main" id="{B555B9FF-8EAB-0840-8DE1-15898EBD04F6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698900" y="9101574"/>
            <a:ext cx="2591417" cy="556098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0;p4">
            <a:extLst>
              <a:ext uri="{FF2B5EF4-FFF2-40B4-BE49-F238E27FC236}">
                <a16:creationId xmlns:a16="http://schemas.microsoft.com/office/drawing/2014/main" id="{A264DF8E-2DFC-4AD7-EC3E-9F32EB5C7ACA}"/>
              </a:ext>
            </a:extLst>
          </p:cNvPr>
          <p:cNvSpPr/>
          <p:nvPr userDrawn="1"/>
        </p:nvSpPr>
        <p:spPr>
          <a:xfrm>
            <a:off x="698900" y="3738586"/>
            <a:ext cx="3656123" cy="3656123"/>
          </a:xfrm>
          <a:prstGeom prst="rect">
            <a:avLst/>
          </a:prstGeom>
          <a:noFill/>
          <a:ln w="508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253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" name="Google Shape;14;p4">
            <a:extLst>
              <a:ext uri="{FF2B5EF4-FFF2-40B4-BE49-F238E27FC236}">
                <a16:creationId xmlns:a16="http://schemas.microsoft.com/office/drawing/2014/main" id="{34B77043-1C67-EC15-D755-97F4FEA5EF3D}"/>
              </a:ext>
            </a:extLst>
          </p:cNvPr>
          <p:cNvSpPr txBox="1">
            <a:spLocks noGrp="1"/>
          </p:cNvSpPr>
          <p:nvPr>
            <p:ph type="body" idx="10" hasCustomPrompt="1"/>
          </p:nvPr>
        </p:nvSpPr>
        <p:spPr>
          <a:xfrm>
            <a:off x="801665" y="4027893"/>
            <a:ext cx="3460369" cy="31119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22000"/>
              <a:buFont typeface="Arial"/>
              <a:buNone/>
              <a:defRPr sz="2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CA" dirty="0"/>
              <a:t>75</a:t>
            </a:r>
            <a:endParaRPr dirty="0"/>
          </a:p>
        </p:txBody>
      </p:sp>
      <p:sp>
        <p:nvSpPr>
          <p:cNvPr id="16" name="Google Shape;15;p4">
            <a:extLst>
              <a:ext uri="{FF2B5EF4-FFF2-40B4-BE49-F238E27FC236}">
                <a16:creationId xmlns:a16="http://schemas.microsoft.com/office/drawing/2014/main" id="{45BBB409-3261-71C6-80F4-07D7D206FC94}"/>
              </a:ext>
            </a:extLst>
          </p:cNvPr>
          <p:cNvSpPr txBox="1"/>
          <p:nvPr userDrawn="1"/>
        </p:nvSpPr>
        <p:spPr>
          <a:xfrm>
            <a:off x="4666743" y="4747364"/>
            <a:ext cx="4076423" cy="17793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1000" b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/100</a:t>
            </a:r>
            <a:endParaRPr sz="11000" b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6;p4">
            <a:extLst>
              <a:ext uri="{FF2B5EF4-FFF2-40B4-BE49-F238E27FC236}">
                <a16:creationId xmlns:a16="http://schemas.microsoft.com/office/drawing/2014/main" id="{327523DC-02F2-D543-4327-4E8587AC0582}"/>
              </a:ext>
            </a:extLst>
          </p:cNvPr>
          <p:cNvSpPr txBox="1">
            <a:spLocks noGrp="1"/>
          </p:cNvSpPr>
          <p:nvPr>
            <p:ph type="body" idx="11"/>
          </p:nvPr>
        </p:nvSpPr>
        <p:spPr>
          <a:xfrm>
            <a:off x="683400" y="409582"/>
            <a:ext cx="6443910" cy="869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14288" marR="0" lvl="0" indent="-14288" algn="l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tabLst/>
              <a:defRPr sz="3000" b="1" i="0" u="none" strike="noStrike" cap="none">
                <a:solidFill>
                  <a:schemeClr val="dk1"/>
                </a:solidFill>
                <a:latin typeface="Akkurat Pro" panose="020B0504020101020102" pitchFamily="34" charset="0"/>
                <a:ea typeface="Akkurat Pro" panose="020B0504020101020102" pitchFamily="34" charset="0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E4CC95C-D43F-DA72-6E5F-78354C37763F}"/>
              </a:ext>
            </a:extLst>
          </p:cNvPr>
          <p:cNvSpPr txBox="1"/>
          <p:nvPr userDrawn="1"/>
        </p:nvSpPr>
        <p:spPr>
          <a:xfrm>
            <a:off x="7362057" y="556887"/>
            <a:ext cx="2518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i="0" dirty="0">
                <a:solidFill>
                  <a:schemeClr val="tx1"/>
                </a:solidFill>
                <a:effectLst/>
                <a:latin typeface="Akkurat Pro" panose="020B0504020101020102" pitchFamily="34" charset="0"/>
              </a:rPr>
              <a:t>©S&amp;P Global 2026.</a:t>
            </a:r>
            <a:endParaRPr lang="en-US" sz="1800" b="1" dirty="0">
              <a:solidFill>
                <a:schemeClr val="tx1"/>
              </a:solidFill>
              <a:latin typeface="Akkurat Pro" panose="020B0504020101020102" pitchFamily="34" charset="0"/>
            </a:endParaRPr>
          </a:p>
        </p:txBody>
      </p:sp>
      <p:sp>
        <p:nvSpPr>
          <p:cNvPr id="20" name="Google Shape;9;p4">
            <a:extLst>
              <a:ext uri="{FF2B5EF4-FFF2-40B4-BE49-F238E27FC236}">
                <a16:creationId xmlns:a16="http://schemas.microsoft.com/office/drawing/2014/main" id="{1CD494A0-3433-FC6A-1308-5424C82B3329}"/>
              </a:ext>
            </a:extLst>
          </p:cNvPr>
          <p:cNvSpPr txBox="1"/>
          <p:nvPr userDrawn="1"/>
        </p:nvSpPr>
        <p:spPr>
          <a:xfrm>
            <a:off x="683400" y="1279416"/>
            <a:ext cx="8887610" cy="720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3000" b="0" i="0" u="none" strike="noStrike" cap="none" dirty="0">
                <a:solidFill>
                  <a:schemeClr val="tx1"/>
                </a:solidFill>
                <a:latin typeface="Akkurat Pro" panose="020B0504020101020102" pitchFamily="34" charset="0"/>
                <a:ea typeface="Arial"/>
                <a:cs typeface="Arial"/>
                <a:sym typeface="Arial"/>
              </a:rPr>
              <a:t>Oil &amp; Gas Storage &amp; Transportation</a:t>
            </a:r>
          </a:p>
        </p:txBody>
      </p:sp>
      <p:sp>
        <p:nvSpPr>
          <p:cNvPr id="21" name="Google Shape;9;p4">
            <a:extLst>
              <a:ext uri="{FF2B5EF4-FFF2-40B4-BE49-F238E27FC236}">
                <a16:creationId xmlns:a16="http://schemas.microsoft.com/office/drawing/2014/main" id="{B65312A7-1E83-A0CB-D37E-555B3D39E840}"/>
              </a:ext>
            </a:extLst>
          </p:cNvPr>
          <p:cNvSpPr txBox="1"/>
          <p:nvPr userDrawn="1"/>
        </p:nvSpPr>
        <p:spPr>
          <a:xfrm>
            <a:off x="682111" y="1926783"/>
            <a:ext cx="9541054" cy="1381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CA" sz="4400" b="1" i="0" u="none" strike="noStrike" cap="none" dirty="0">
                <a:solidFill>
                  <a:schemeClr val="dk1"/>
                </a:solidFill>
                <a:latin typeface="Akkurat Pro" panose="020B0504020101020102" pitchFamily="34" charset="0"/>
                <a:ea typeface="Arial"/>
                <a:cs typeface="Arial"/>
                <a:sym typeface="Arial"/>
              </a:rPr>
              <a:t>Corporate Sustainability Assessment (CSA) Score 2026</a:t>
            </a:r>
            <a:endParaRPr lang="en-US" sz="4400" b="1" dirty="0">
              <a:latin typeface="Akkurat Pro" panose="020B0504020101020102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sz="5000" dirty="0"/>
          </a:p>
        </p:txBody>
      </p:sp>
    </p:spTree>
    <p:extLst>
      <p:ext uri="{BB962C8B-B14F-4D97-AF65-F5344CB8AC3E}">
        <p14:creationId xmlns:p14="http://schemas.microsoft.com/office/powerpoint/2010/main" val="2944702730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fessional Services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1">
            <a:extLst>
              <a:ext uri="{FF2B5EF4-FFF2-40B4-BE49-F238E27FC236}">
                <a16:creationId xmlns:a16="http://schemas.microsoft.com/office/drawing/2014/main" id="{3B68CF78-2E27-7C62-F2C2-1168DDEC9F18}"/>
              </a:ext>
            </a:extLst>
          </p:cNvPr>
          <p:cNvSpPr txBox="1">
            <a:spLocks/>
          </p:cNvSpPr>
          <p:nvPr userDrawn="1"/>
        </p:nvSpPr>
        <p:spPr>
          <a:xfrm>
            <a:off x="605911" y="7825405"/>
            <a:ext cx="3671623" cy="41795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latin typeface="Akkurat Pro" panose="020B0504020101020102" pitchFamily="34" charset="0"/>
              </a:rPr>
              <a:t>As of</a:t>
            </a:r>
          </a:p>
        </p:txBody>
      </p:sp>
      <p:pic>
        <p:nvPicPr>
          <p:cNvPr id="6" name="Google Shape;8;p4">
            <a:extLst>
              <a:ext uri="{FF2B5EF4-FFF2-40B4-BE49-F238E27FC236}">
                <a16:creationId xmlns:a16="http://schemas.microsoft.com/office/drawing/2014/main" id="{771BCE47-9E42-6C45-D8B3-B7207A7EBF1D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698900" y="9101574"/>
            <a:ext cx="2591417" cy="556098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10;p4">
            <a:extLst>
              <a:ext uri="{FF2B5EF4-FFF2-40B4-BE49-F238E27FC236}">
                <a16:creationId xmlns:a16="http://schemas.microsoft.com/office/drawing/2014/main" id="{07386F79-96CC-64AA-737F-F595D6118B40}"/>
              </a:ext>
            </a:extLst>
          </p:cNvPr>
          <p:cNvSpPr/>
          <p:nvPr userDrawn="1"/>
        </p:nvSpPr>
        <p:spPr>
          <a:xfrm>
            <a:off x="698900" y="3738586"/>
            <a:ext cx="3656123" cy="3656123"/>
          </a:xfrm>
          <a:prstGeom prst="rect">
            <a:avLst/>
          </a:prstGeom>
          <a:noFill/>
          <a:ln w="508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253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" name="Google Shape;14;p4">
            <a:extLst>
              <a:ext uri="{FF2B5EF4-FFF2-40B4-BE49-F238E27FC236}">
                <a16:creationId xmlns:a16="http://schemas.microsoft.com/office/drawing/2014/main" id="{8D5564C1-661F-94B1-AA94-AA7ABE7EFB3D}"/>
              </a:ext>
            </a:extLst>
          </p:cNvPr>
          <p:cNvSpPr txBox="1">
            <a:spLocks noGrp="1"/>
          </p:cNvSpPr>
          <p:nvPr>
            <p:ph type="body" idx="10" hasCustomPrompt="1"/>
          </p:nvPr>
        </p:nvSpPr>
        <p:spPr>
          <a:xfrm>
            <a:off x="801665" y="4027893"/>
            <a:ext cx="3460369" cy="31119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22000"/>
              <a:buFont typeface="Arial"/>
              <a:buNone/>
              <a:defRPr sz="2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CA" dirty="0"/>
              <a:t>75</a:t>
            </a:r>
            <a:endParaRPr dirty="0"/>
          </a:p>
        </p:txBody>
      </p:sp>
      <p:sp>
        <p:nvSpPr>
          <p:cNvPr id="16" name="Google Shape;15;p4">
            <a:extLst>
              <a:ext uri="{FF2B5EF4-FFF2-40B4-BE49-F238E27FC236}">
                <a16:creationId xmlns:a16="http://schemas.microsoft.com/office/drawing/2014/main" id="{A6A9CDDA-133A-12A4-14A0-6BC81C3FF65C}"/>
              </a:ext>
            </a:extLst>
          </p:cNvPr>
          <p:cNvSpPr txBox="1"/>
          <p:nvPr userDrawn="1"/>
        </p:nvSpPr>
        <p:spPr>
          <a:xfrm>
            <a:off x="4666743" y="4747364"/>
            <a:ext cx="4076423" cy="17793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1000" b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/100</a:t>
            </a:r>
            <a:endParaRPr sz="11000" b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6;p4">
            <a:extLst>
              <a:ext uri="{FF2B5EF4-FFF2-40B4-BE49-F238E27FC236}">
                <a16:creationId xmlns:a16="http://schemas.microsoft.com/office/drawing/2014/main" id="{CAEE5C62-AADB-6566-827F-CF507C2C77D4}"/>
              </a:ext>
            </a:extLst>
          </p:cNvPr>
          <p:cNvSpPr txBox="1">
            <a:spLocks noGrp="1"/>
          </p:cNvSpPr>
          <p:nvPr>
            <p:ph type="body" idx="11"/>
          </p:nvPr>
        </p:nvSpPr>
        <p:spPr>
          <a:xfrm>
            <a:off x="683400" y="409582"/>
            <a:ext cx="6443910" cy="869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14288" marR="0" lvl="0" indent="-14288" algn="l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tabLst/>
              <a:defRPr sz="3000" b="1" i="0" u="none" strike="noStrike" cap="none">
                <a:solidFill>
                  <a:schemeClr val="dk1"/>
                </a:solidFill>
                <a:latin typeface="Akkurat Pro" panose="020B0504020101020102" pitchFamily="34" charset="0"/>
                <a:ea typeface="Akkurat Pro" panose="020B0504020101020102" pitchFamily="34" charset="0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192D56D-BE44-C8A6-3D0B-9FA757CDF38B}"/>
              </a:ext>
            </a:extLst>
          </p:cNvPr>
          <p:cNvSpPr txBox="1"/>
          <p:nvPr userDrawn="1"/>
        </p:nvSpPr>
        <p:spPr>
          <a:xfrm>
            <a:off x="7362057" y="556887"/>
            <a:ext cx="2518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i="0" dirty="0">
                <a:solidFill>
                  <a:schemeClr val="tx1"/>
                </a:solidFill>
                <a:effectLst/>
                <a:latin typeface="Akkurat Pro" panose="020B0504020101020102" pitchFamily="34" charset="0"/>
              </a:rPr>
              <a:t>©S&amp;P Global 2026.</a:t>
            </a:r>
            <a:endParaRPr lang="en-US" sz="1800" b="1" dirty="0">
              <a:solidFill>
                <a:schemeClr val="tx1"/>
              </a:solidFill>
              <a:latin typeface="Akkurat Pro" panose="020B0504020101020102" pitchFamily="34" charset="0"/>
            </a:endParaRPr>
          </a:p>
        </p:txBody>
      </p:sp>
      <p:sp>
        <p:nvSpPr>
          <p:cNvPr id="20" name="Google Shape;9;p4">
            <a:extLst>
              <a:ext uri="{FF2B5EF4-FFF2-40B4-BE49-F238E27FC236}">
                <a16:creationId xmlns:a16="http://schemas.microsoft.com/office/drawing/2014/main" id="{E8A36BDA-26C6-F4EC-E443-A20D0AFB6497}"/>
              </a:ext>
            </a:extLst>
          </p:cNvPr>
          <p:cNvSpPr txBox="1"/>
          <p:nvPr userDrawn="1"/>
        </p:nvSpPr>
        <p:spPr>
          <a:xfrm>
            <a:off x="683400" y="1279416"/>
            <a:ext cx="8887610" cy="720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3000" b="0" i="0" u="none" strike="noStrike" cap="none" dirty="0">
                <a:solidFill>
                  <a:schemeClr val="tx1"/>
                </a:solidFill>
                <a:latin typeface="Akkurat Pro" panose="020B0504020101020102" pitchFamily="34" charset="0"/>
                <a:ea typeface="Arial"/>
                <a:cs typeface="Arial"/>
                <a:sym typeface="Arial"/>
              </a:rPr>
              <a:t>Professional Services</a:t>
            </a:r>
          </a:p>
        </p:txBody>
      </p:sp>
      <p:sp>
        <p:nvSpPr>
          <p:cNvPr id="21" name="Google Shape;9;p4">
            <a:extLst>
              <a:ext uri="{FF2B5EF4-FFF2-40B4-BE49-F238E27FC236}">
                <a16:creationId xmlns:a16="http://schemas.microsoft.com/office/drawing/2014/main" id="{E02A9A00-0557-563E-CB9D-3B025F68A384}"/>
              </a:ext>
            </a:extLst>
          </p:cNvPr>
          <p:cNvSpPr txBox="1"/>
          <p:nvPr userDrawn="1"/>
        </p:nvSpPr>
        <p:spPr>
          <a:xfrm>
            <a:off x="682111" y="1926783"/>
            <a:ext cx="9541054" cy="1381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CA" sz="4400" b="1" i="0" u="none" strike="noStrike" cap="none" dirty="0">
                <a:solidFill>
                  <a:schemeClr val="dk1"/>
                </a:solidFill>
                <a:latin typeface="Akkurat Pro" panose="020B0504020101020102" pitchFamily="34" charset="0"/>
                <a:ea typeface="Arial"/>
                <a:cs typeface="Arial"/>
                <a:sym typeface="Arial"/>
              </a:rPr>
              <a:t>Corporate Sustainability Assessment (CSA) Score 2026</a:t>
            </a:r>
            <a:endParaRPr lang="en-US" sz="4400" b="1" dirty="0">
              <a:latin typeface="Akkurat Pro" panose="020B0504020101020102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sz="5000" dirty="0"/>
          </a:p>
        </p:txBody>
      </p:sp>
    </p:spTree>
    <p:extLst>
      <p:ext uri="{BB962C8B-B14F-4D97-AF65-F5344CB8AC3E}">
        <p14:creationId xmlns:p14="http://schemas.microsoft.com/office/powerpoint/2010/main" val="1189322877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dia, Movies &amp; Entertainment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1">
            <a:extLst>
              <a:ext uri="{FF2B5EF4-FFF2-40B4-BE49-F238E27FC236}">
                <a16:creationId xmlns:a16="http://schemas.microsoft.com/office/drawing/2014/main" id="{6C3D9456-3E52-E559-5B67-8162832D8A4A}"/>
              </a:ext>
            </a:extLst>
          </p:cNvPr>
          <p:cNvSpPr txBox="1">
            <a:spLocks/>
          </p:cNvSpPr>
          <p:nvPr userDrawn="1"/>
        </p:nvSpPr>
        <p:spPr>
          <a:xfrm>
            <a:off x="605911" y="7825405"/>
            <a:ext cx="3671623" cy="41795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latin typeface="Akkurat Pro" panose="020B0504020101020102" pitchFamily="34" charset="0"/>
              </a:rPr>
              <a:t>As of</a:t>
            </a:r>
          </a:p>
        </p:txBody>
      </p:sp>
      <p:pic>
        <p:nvPicPr>
          <p:cNvPr id="6" name="Google Shape;8;p4">
            <a:extLst>
              <a:ext uri="{FF2B5EF4-FFF2-40B4-BE49-F238E27FC236}">
                <a16:creationId xmlns:a16="http://schemas.microsoft.com/office/drawing/2014/main" id="{40BF781C-0E2C-1467-9871-A82B8F038526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698900" y="9101574"/>
            <a:ext cx="2591417" cy="556098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0;p4">
            <a:extLst>
              <a:ext uri="{FF2B5EF4-FFF2-40B4-BE49-F238E27FC236}">
                <a16:creationId xmlns:a16="http://schemas.microsoft.com/office/drawing/2014/main" id="{FCC5EAA2-9644-9E82-C4BA-BC4798717056}"/>
              </a:ext>
            </a:extLst>
          </p:cNvPr>
          <p:cNvSpPr/>
          <p:nvPr userDrawn="1"/>
        </p:nvSpPr>
        <p:spPr>
          <a:xfrm>
            <a:off x="698900" y="3738586"/>
            <a:ext cx="3656123" cy="3656123"/>
          </a:xfrm>
          <a:prstGeom prst="rect">
            <a:avLst/>
          </a:prstGeom>
          <a:noFill/>
          <a:ln w="508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253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" name="Google Shape;14;p4">
            <a:extLst>
              <a:ext uri="{FF2B5EF4-FFF2-40B4-BE49-F238E27FC236}">
                <a16:creationId xmlns:a16="http://schemas.microsoft.com/office/drawing/2014/main" id="{B64C93CE-FC15-293F-DC89-7228715185B5}"/>
              </a:ext>
            </a:extLst>
          </p:cNvPr>
          <p:cNvSpPr txBox="1">
            <a:spLocks noGrp="1"/>
          </p:cNvSpPr>
          <p:nvPr>
            <p:ph type="body" idx="10" hasCustomPrompt="1"/>
          </p:nvPr>
        </p:nvSpPr>
        <p:spPr>
          <a:xfrm>
            <a:off x="801665" y="4027893"/>
            <a:ext cx="3460369" cy="31119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22000"/>
              <a:buFont typeface="Arial"/>
              <a:buNone/>
              <a:defRPr sz="2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CA" dirty="0"/>
              <a:t>75</a:t>
            </a:r>
            <a:endParaRPr dirty="0"/>
          </a:p>
        </p:txBody>
      </p:sp>
      <p:sp>
        <p:nvSpPr>
          <p:cNvPr id="16" name="Google Shape;15;p4">
            <a:extLst>
              <a:ext uri="{FF2B5EF4-FFF2-40B4-BE49-F238E27FC236}">
                <a16:creationId xmlns:a16="http://schemas.microsoft.com/office/drawing/2014/main" id="{1BCEFE70-D76C-CABC-1AD1-EA35F31A7DEE}"/>
              </a:ext>
            </a:extLst>
          </p:cNvPr>
          <p:cNvSpPr txBox="1"/>
          <p:nvPr userDrawn="1"/>
        </p:nvSpPr>
        <p:spPr>
          <a:xfrm>
            <a:off x="4666743" y="4747364"/>
            <a:ext cx="4076423" cy="17793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1000" b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/100</a:t>
            </a:r>
            <a:endParaRPr sz="11000" b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6;p4">
            <a:extLst>
              <a:ext uri="{FF2B5EF4-FFF2-40B4-BE49-F238E27FC236}">
                <a16:creationId xmlns:a16="http://schemas.microsoft.com/office/drawing/2014/main" id="{93A5FE07-EDD4-6415-3153-066E29E36EE4}"/>
              </a:ext>
            </a:extLst>
          </p:cNvPr>
          <p:cNvSpPr txBox="1">
            <a:spLocks noGrp="1"/>
          </p:cNvSpPr>
          <p:nvPr>
            <p:ph type="body" idx="11"/>
          </p:nvPr>
        </p:nvSpPr>
        <p:spPr>
          <a:xfrm>
            <a:off x="683400" y="409582"/>
            <a:ext cx="6443910" cy="869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14288" marR="0" lvl="0" indent="-14288" algn="l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tabLst/>
              <a:defRPr sz="3000" b="1" i="0" u="none" strike="noStrike" cap="none">
                <a:solidFill>
                  <a:schemeClr val="dk1"/>
                </a:solidFill>
                <a:latin typeface="Akkurat Pro" panose="020B0504020101020102" pitchFamily="34" charset="0"/>
                <a:ea typeface="Akkurat Pro" panose="020B0504020101020102" pitchFamily="34" charset="0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428C82E-7E84-BD0F-60DD-E6EA264D5009}"/>
              </a:ext>
            </a:extLst>
          </p:cNvPr>
          <p:cNvSpPr txBox="1"/>
          <p:nvPr userDrawn="1"/>
        </p:nvSpPr>
        <p:spPr>
          <a:xfrm>
            <a:off x="7362057" y="556887"/>
            <a:ext cx="2518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i="0" dirty="0">
                <a:solidFill>
                  <a:schemeClr val="tx1"/>
                </a:solidFill>
                <a:effectLst/>
                <a:latin typeface="Akkurat Pro" panose="020B0504020101020102" pitchFamily="34" charset="0"/>
              </a:rPr>
              <a:t>©S&amp;P Global 2026.</a:t>
            </a:r>
            <a:endParaRPr lang="en-US" sz="1800" b="1" dirty="0">
              <a:solidFill>
                <a:schemeClr val="tx1"/>
              </a:solidFill>
              <a:latin typeface="Akkurat Pro" panose="020B0504020101020102" pitchFamily="34" charset="0"/>
            </a:endParaRPr>
          </a:p>
        </p:txBody>
      </p:sp>
      <p:sp>
        <p:nvSpPr>
          <p:cNvPr id="20" name="Google Shape;9;p4">
            <a:extLst>
              <a:ext uri="{FF2B5EF4-FFF2-40B4-BE49-F238E27FC236}">
                <a16:creationId xmlns:a16="http://schemas.microsoft.com/office/drawing/2014/main" id="{79871827-D149-C9BD-E54F-3ACFB8D80800}"/>
              </a:ext>
            </a:extLst>
          </p:cNvPr>
          <p:cNvSpPr txBox="1"/>
          <p:nvPr userDrawn="1"/>
        </p:nvSpPr>
        <p:spPr>
          <a:xfrm>
            <a:off x="683400" y="1279416"/>
            <a:ext cx="8887610" cy="720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3000" b="0" i="0" u="none" strike="noStrike" cap="none" dirty="0">
                <a:solidFill>
                  <a:schemeClr val="tx1"/>
                </a:solidFill>
                <a:latin typeface="Akkurat Pro" panose="020B0504020101020102" pitchFamily="34" charset="0"/>
                <a:ea typeface="Arial"/>
                <a:cs typeface="Arial"/>
                <a:sym typeface="Arial"/>
              </a:rPr>
              <a:t>Media, Movies &amp; Entertainment</a:t>
            </a:r>
          </a:p>
        </p:txBody>
      </p:sp>
      <p:sp>
        <p:nvSpPr>
          <p:cNvPr id="21" name="Google Shape;9;p4">
            <a:extLst>
              <a:ext uri="{FF2B5EF4-FFF2-40B4-BE49-F238E27FC236}">
                <a16:creationId xmlns:a16="http://schemas.microsoft.com/office/drawing/2014/main" id="{DB6B2D39-54F7-4DDD-C346-98D2F565F9B7}"/>
              </a:ext>
            </a:extLst>
          </p:cNvPr>
          <p:cNvSpPr txBox="1"/>
          <p:nvPr userDrawn="1"/>
        </p:nvSpPr>
        <p:spPr>
          <a:xfrm>
            <a:off x="682111" y="1926783"/>
            <a:ext cx="9541054" cy="1381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CA" sz="4400" b="1" i="0" u="none" strike="noStrike" cap="none" dirty="0">
                <a:solidFill>
                  <a:schemeClr val="dk1"/>
                </a:solidFill>
                <a:latin typeface="Akkurat Pro" panose="020B0504020101020102" pitchFamily="34" charset="0"/>
                <a:ea typeface="Arial"/>
                <a:cs typeface="Arial"/>
                <a:sym typeface="Arial"/>
              </a:rPr>
              <a:t>Corporate Sustainability Assessment (CSA) Score 2026</a:t>
            </a:r>
            <a:endParaRPr lang="en-US" sz="4400" b="1" dirty="0">
              <a:latin typeface="Akkurat Pro" panose="020B0504020101020102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sz="5000" dirty="0"/>
          </a:p>
        </p:txBody>
      </p:sp>
    </p:spTree>
    <p:extLst>
      <p:ext uri="{BB962C8B-B14F-4D97-AF65-F5344CB8AC3E}">
        <p14:creationId xmlns:p14="http://schemas.microsoft.com/office/powerpoint/2010/main" val="3813524910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al Estat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">
            <a:extLst>
              <a:ext uri="{FF2B5EF4-FFF2-40B4-BE49-F238E27FC236}">
                <a16:creationId xmlns:a16="http://schemas.microsoft.com/office/drawing/2014/main" id="{7D9642B0-53E4-0E3D-2055-E3B7D9CDAB28}"/>
              </a:ext>
            </a:extLst>
          </p:cNvPr>
          <p:cNvSpPr txBox="1">
            <a:spLocks/>
          </p:cNvSpPr>
          <p:nvPr userDrawn="1"/>
        </p:nvSpPr>
        <p:spPr>
          <a:xfrm>
            <a:off x="605911" y="7825405"/>
            <a:ext cx="3671623" cy="41795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latin typeface="Akkurat Pro" panose="020B0504020101020102" pitchFamily="34" charset="0"/>
              </a:rPr>
              <a:t>As of</a:t>
            </a:r>
          </a:p>
        </p:txBody>
      </p:sp>
      <p:pic>
        <p:nvPicPr>
          <p:cNvPr id="7" name="Google Shape;8;p4">
            <a:extLst>
              <a:ext uri="{FF2B5EF4-FFF2-40B4-BE49-F238E27FC236}">
                <a16:creationId xmlns:a16="http://schemas.microsoft.com/office/drawing/2014/main" id="{C938B85D-EF64-9F40-9409-0B3707E38215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698900" y="9101574"/>
            <a:ext cx="2591417" cy="556098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10;p4">
            <a:extLst>
              <a:ext uri="{FF2B5EF4-FFF2-40B4-BE49-F238E27FC236}">
                <a16:creationId xmlns:a16="http://schemas.microsoft.com/office/drawing/2014/main" id="{6870E235-84F0-AE51-7BE4-AC1D5CDB91A9}"/>
              </a:ext>
            </a:extLst>
          </p:cNvPr>
          <p:cNvSpPr/>
          <p:nvPr userDrawn="1"/>
        </p:nvSpPr>
        <p:spPr>
          <a:xfrm>
            <a:off x="698900" y="3738586"/>
            <a:ext cx="3656123" cy="3656123"/>
          </a:xfrm>
          <a:prstGeom prst="rect">
            <a:avLst/>
          </a:prstGeom>
          <a:noFill/>
          <a:ln w="508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253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" name="Google Shape;14;p4">
            <a:extLst>
              <a:ext uri="{FF2B5EF4-FFF2-40B4-BE49-F238E27FC236}">
                <a16:creationId xmlns:a16="http://schemas.microsoft.com/office/drawing/2014/main" id="{F712AA27-C72C-31EA-C730-68E5AE3B2095}"/>
              </a:ext>
            </a:extLst>
          </p:cNvPr>
          <p:cNvSpPr txBox="1">
            <a:spLocks noGrp="1"/>
          </p:cNvSpPr>
          <p:nvPr>
            <p:ph type="body" idx="10" hasCustomPrompt="1"/>
          </p:nvPr>
        </p:nvSpPr>
        <p:spPr>
          <a:xfrm>
            <a:off x="801665" y="4027893"/>
            <a:ext cx="3460369" cy="31119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22000"/>
              <a:buFont typeface="Arial"/>
              <a:buNone/>
              <a:defRPr sz="2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CA" dirty="0"/>
              <a:t>75</a:t>
            </a:r>
            <a:endParaRPr dirty="0"/>
          </a:p>
        </p:txBody>
      </p:sp>
      <p:sp>
        <p:nvSpPr>
          <p:cNvPr id="16" name="Google Shape;15;p4">
            <a:extLst>
              <a:ext uri="{FF2B5EF4-FFF2-40B4-BE49-F238E27FC236}">
                <a16:creationId xmlns:a16="http://schemas.microsoft.com/office/drawing/2014/main" id="{46C05FD4-9835-BED2-A14D-2B8D03758D09}"/>
              </a:ext>
            </a:extLst>
          </p:cNvPr>
          <p:cNvSpPr txBox="1"/>
          <p:nvPr userDrawn="1"/>
        </p:nvSpPr>
        <p:spPr>
          <a:xfrm>
            <a:off x="4666743" y="4747364"/>
            <a:ext cx="4076423" cy="17793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1000" b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/100</a:t>
            </a:r>
            <a:endParaRPr sz="11000" b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6;p4">
            <a:extLst>
              <a:ext uri="{FF2B5EF4-FFF2-40B4-BE49-F238E27FC236}">
                <a16:creationId xmlns:a16="http://schemas.microsoft.com/office/drawing/2014/main" id="{D33301FC-3DC5-C16D-CAA8-511E64DC42E3}"/>
              </a:ext>
            </a:extLst>
          </p:cNvPr>
          <p:cNvSpPr txBox="1">
            <a:spLocks noGrp="1"/>
          </p:cNvSpPr>
          <p:nvPr>
            <p:ph type="body" idx="11"/>
          </p:nvPr>
        </p:nvSpPr>
        <p:spPr>
          <a:xfrm>
            <a:off x="683400" y="409582"/>
            <a:ext cx="6443910" cy="869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14288" marR="0" lvl="0" indent="-14288" algn="l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tabLst/>
              <a:defRPr sz="3000" b="1" i="0" u="none" strike="noStrike" cap="none">
                <a:solidFill>
                  <a:schemeClr val="dk1"/>
                </a:solidFill>
                <a:latin typeface="Akkurat Pro" panose="020B0504020101020102" pitchFamily="34" charset="0"/>
                <a:ea typeface="Akkurat Pro" panose="020B0504020101020102" pitchFamily="34" charset="0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D8ADD81-8188-BAC1-D150-C52589588B24}"/>
              </a:ext>
            </a:extLst>
          </p:cNvPr>
          <p:cNvSpPr txBox="1"/>
          <p:nvPr userDrawn="1"/>
        </p:nvSpPr>
        <p:spPr>
          <a:xfrm>
            <a:off x="7362057" y="556887"/>
            <a:ext cx="2518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i="0" dirty="0">
                <a:solidFill>
                  <a:schemeClr val="tx1"/>
                </a:solidFill>
                <a:effectLst/>
                <a:latin typeface="Akkurat Pro" panose="020B0504020101020102" pitchFamily="34" charset="0"/>
              </a:rPr>
              <a:t>©S&amp;P Global 2026.</a:t>
            </a:r>
            <a:endParaRPr lang="en-US" sz="1800" b="1" dirty="0">
              <a:solidFill>
                <a:schemeClr val="tx1"/>
              </a:solidFill>
              <a:latin typeface="Akkurat Pro" panose="020B0504020101020102" pitchFamily="34" charset="0"/>
            </a:endParaRPr>
          </a:p>
        </p:txBody>
      </p:sp>
      <p:sp>
        <p:nvSpPr>
          <p:cNvPr id="20" name="Google Shape;9;p4">
            <a:extLst>
              <a:ext uri="{FF2B5EF4-FFF2-40B4-BE49-F238E27FC236}">
                <a16:creationId xmlns:a16="http://schemas.microsoft.com/office/drawing/2014/main" id="{16A07140-42BD-03E3-D512-6FFC3FF6D983}"/>
              </a:ext>
            </a:extLst>
          </p:cNvPr>
          <p:cNvSpPr txBox="1"/>
          <p:nvPr userDrawn="1"/>
        </p:nvSpPr>
        <p:spPr>
          <a:xfrm>
            <a:off x="683400" y="1279416"/>
            <a:ext cx="8887610" cy="720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0" i="0" u="none" strike="noStrike" cap="none" dirty="0">
                <a:solidFill>
                  <a:schemeClr val="tx1"/>
                </a:solidFill>
                <a:latin typeface="Akkurat Pro" panose="020B0504020101020102" pitchFamily="34" charset="0"/>
                <a:ea typeface="Arial"/>
                <a:cs typeface="Arial"/>
                <a:sym typeface="Arial"/>
              </a:rPr>
              <a:t>Equity Real Estate Investment Trust</a:t>
            </a:r>
          </a:p>
        </p:txBody>
      </p:sp>
      <p:sp>
        <p:nvSpPr>
          <p:cNvPr id="21" name="Google Shape;9;p4">
            <a:extLst>
              <a:ext uri="{FF2B5EF4-FFF2-40B4-BE49-F238E27FC236}">
                <a16:creationId xmlns:a16="http://schemas.microsoft.com/office/drawing/2014/main" id="{95FD6B0D-7F85-3FA4-F85F-D657336216C9}"/>
              </a:ext>
            </a:extLst>
          </p:cNvPr>
          <p:cNvSpPr txBox="1"/>
          <p:nvPr userDrawn="1"/>
        </p:nvSpPr>
        <p:spPr>
          <a:xfrm>
            <a:off x="682111" y="1926783"/>
            <a:ext cx="9541054" cy="1381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CA" sz="4400" b="1" i="0" u="none" strike="noStrike" cap="none" dirty="0">
                <a:solidFill>
                  <a:schemeClr val="dk1"/>
                </a:solidFill>
                <a:latin typeface="Akkurat Pro" panose="020B0504020101020102" pitchFamily="34" charset="0"/>
                <a:ea typeface="Arial"/>
                <a:cs typeface="Arial"/>
                <a:sym typeface="Arial"/>
              </a:rPr>
              <a:t>Corporate Sustainability Assessment (CSA) Score 2026</a:t>
            </a:r>
            <a:endParaRPr lang="en-US" sz="4400" b="1" dirty="0">
              <a:latin typeface="Akkurat Pro" panose="020B0504020101020102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sz="5000" dirty="0"/>
          </a:p>
        </p:txBody>
      </p:sp>
    </p:spTree>
    <p:extLst>
      <p:ext uri="{BB962C8B-B14F-4D97-AF65-F5344CB8AC3E}">
        <p14:creationId xmlns:p14="http://schemas.microsoft.com/office/powerpoint/2010/main" val="1361679922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Real Estat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">
            <a:extLst>
              <a:ext uri="{FF2B5EF4-FFF2-40B4-BE49-F238E27FC236}">
                <a16:creationId xmlns:a16="http://schemas.microsoft.com/office/drawing/2014/main" id="{FC0C1584-5152-E96E-9035-AE1043594635}"/>
              </a:ext>
            </a:extLst>
          </p:cNvPr>
          <p:cNvSpPr txBox="1">
            <a:spLocks/>
          </p:cNvSpPr>
          <p:nvPr userDrawn="1"/>
        </p:nvSpPr>
        <p:spPr>
          <a:xfrm>
            <a:off x="605911" y="7825405"/>
            <a:ext cx="3671623" cy="41795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latin typeface="Akkurat Pro" panose="020B0504020101020102" pitchFamily="34" charset="0"/>
              </a:rPr>
              <a:t>As of</a:t>
            </a:r>
          </a:p>
        </p:txBody>
      </p:sp>
      <p:pic>
        <p:nvPicPr>
          <p:cNvPr id="7" name="Google Shape;8;p4">
            <a:extLst>
              <a:ext uri="{FF2B5EF4-FFF2-40B4-BE49-F238E27FC236}">
                <a16:creationId xmlns:a16="http://schemas.microsoft.com/office/drawing/2014/main" id="{FCCDE14D-444C-4D7A-9C04-F6CE12E77E30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698900" y="9101574"/>
            <a:ext cx="2591417" cy="556098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10;p4">
            <a:extLst>
              <a:ext uri="{FF2B5EF4-FFF2-40B4-BE49-F238E27FC236}">
                <a16:creationId xmlns:a16="http://schemas.microsoft.com/office/drawing/2014/main" id="{61FE4116-4EE4-1A91-D1F8-9B224FC1C45B}"/>
              </a:ext>
            </a:extLst>
          </p:cNvPr>
          <p:cNvSpPr/>
          <p:nvPr userDrawn="1"/>
        </p:nvSpPr>
        <p:spPr>
          <a:xfrm>
            <a:off x="698900" y="3738586"/>
            <a:ext cx="3656123" cy="3656123"/>
          </a:xfrm>
          <a:prstGeom prst="rect">
            <a:avLst/>
          </a:prstGeom>
          <a:noFill/>
          <a:ln w="508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253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" name="Google Shape;14;p4">
            <a:extLst>
              <a:ext uri="{FF2B5EF4-FFF2-40B4-BE49-F238E27FC236}">
                <a16:creationId xmlns:a16="http://schemas.microsoft.com/office/drawing/2014/main" id="{75C6B437-29AE-E78A-7464-40C4AE67E56C}"/>
              </a:ext>
            </a:extLst>
          </p:cNvPr>
          <p:cNvSpPr txBox="1">
            <a:spLocks noGrp="1"/>
          </p:cNvSpPr>
          <p:nvPr>
            <p:ph type="body" idx="10" hasCustomPrompt="1"/>
          </p:nvPr>
        </p:nvSpPr>
        <p:spPr>
          <a:xfrm>
            <a:off x="801665" y="4027893"/>
            <a:ext cx="3460369" cy="31119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22000"/>
              <a:buFont typeface="Arial"/>
              <a:buNone/>
              <a:defRPr sz="2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CA" dirty="0"/>
              <a:t>75</a:t>
            </a:r>
            <a:endParaRPr dirty="0"/>
          </a:p>
        </p:txBody>
      </p:sp>
      <p:sp>
        <p:nvSpPr>
          <p:cNvPr id="16" name="Google Shape;15;p4">
            <a:extLst>
              <a:ext uri="{FF2B5EF4-FFF2-40B4-BE49-F238E27FC236}">
                <a16:creationId xmlns:a16="http://schemas.microsoft.com/office/drawing/2014/main" id="{4D891D1E-E0BA-6FB2-6DBA-74FCD13E3113}"/>
              </a:ext>
            </a:extLst>
          </p:cNvPr>
          <p:cNvSpPr txBox="1"/>
          <p:nvPr userDrawn="1"/>
        </p:nvSpPr>
        <p:spPr>
          <a:xfrm>
            <a:off x="4666743" y="4747364"/>
            <a:ext cx="4076423" cy="17793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1000" b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/100</a:t>
            </a:r>
            <a:endParaRPr sz="11000" b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6;p4">
            <a:extLst>
              <a:ext uri="{FF2B5EF4-FFF2-40B4-BE49-F238E27FC236}">
                <a16:creationId xmlns:a16="http://schemas.microsoft.com/office/drawing/2014/main" id="{4DC591B8-3C01-45D2-7859-5677253C8B46}"/>
              </a:ext>
            </a:extLst>
          </p:cNvPr>
          <p:cNvSpPr txBox="1">
            <a:spLocks noGrp="1"/>
          </p:cNvSpPr>
          <p:nvPr>
            <p:ph type="body" idx="11"/>
          </p:nvPr>
        </p:nvSpPr>
        <p:spPr>
          <a:xfrm>
            <a:off x="683400" y="409582"/>
            <a:ext cx="6443910" cy="869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14288" marR="0" lvl="0" indent="-14288" algn="l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tabLst/>
              <a:defRPr sz="3000" b="1" i="0" u="none" strike="noStrike" cap="none">
                <a:solidFill>
                  <a:schemeClr val="dk1"/>
                </a:solidFill>
                <a:latin typeface="Akkurat Pro" panose="020B0504020101020102" pitchFamily="34" charset="0"/>
                <a:ea typeface="Akkurat Pro" panose="020B0504020101020102" pitchFamily="34" charset="0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6C31BC6-AF95-D473-2794-C7EDD41D4FF4}"/>
              </a:ext>
            </a:extLst>
          </p:cNvPr>
          <p:cNvSpPr txBox="1"/>
          <p:nvPr userDrawn="1"/>
        </p:nvSpPr>
        <p:spPr>
          <a:xfrm>
            <a:off x="7362057" y="556887"/>
            <a:ext cx="2518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i="0" dirty="0">
                <a:solidFill>
                  <a:schemeClr val="tx1"/>
                </a:solidFill>
                <a:effectLst/>
                <a:latin typeface="Akkurat Pro" panose="020B0504020101020102" pitchFamily="34" charset="0"/>
              </a:rPr>
              <a:t>©S&amp;P Global 2026.</a:t>
            </a:r>
            <a:endParaRPr lang="en-US" sz="1800" b="1" dirty="0">
              <a:solidFill>
                <a:schemeClr val="tx1"/>
              </a:solidFill>
              <a:latin typeface="Akkurat Pro" panose="020B0504020101020102" pitchFamily="34" charset="0"/>
            </a:endParaRPr>
          </a:p>
        </p:txBody>
      </p:sp>
      <p:sp>
        <p:nvSpPr>
          <p:cNvPr id="20" name="Google Shape;9;p4">
            <a:extLst>
              <a:ext uri="{FF2B5EF4-FFF2-40B4-BE49-F238E27FC236}">
                <a16:creationId xmlns:a16="http://schemas.microsoft.com/office/drawing/2014/main" id="{1CA7CA5D-9D74-36A6-8C38-AF0C7855ADEC}"/>
              </a:ext>
            </a:extLst>
          </p:cNvPr>
          <p:cNvSpPr txBox="1"/>
          <p:nvPr userDrawn="1"/>
        </p:nvSpPr>
        <p:spPr>
          <a:xfrm>
            <a:off x="683400" y="1279416"/>
            <a:ext cx="8887610" cy="720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3000" b="0" i="0" u="none" strike="noStrike" cap="none" dirty="0">
                <a:solidFill>
                  <a:schemeClr val="tx1"/>
                </a:solidFill>
                <a:latin typeface="Akkurat Pro" panose="020B0504020101020102" pitchFamily="34" charset="0"/>
                <a:ea typeface="Arial"/>
                <a:cs typeface="Arial"/>
                <a:sym typeface="Arial"/>
              </a:rPr>
              <a:t>Real Estate Management &amp; Development</a:t>
            </a:r>
          </a:p>
        </p:txBody>
      </p:sp>
      <p:sp>
        <p:nvSpPr>
          <p:cNvPr id="21" name="Google Shape;9;p4">
            <a:extLst>
              <a:ext uri="{FF2B5EF4-FFF2-40B4-BE49-F238E27FC236}">
                <a16:creationId xmlns:a16="http://schemas.microsoft.com/office/drawing/2014/main" id="{6A026593-7120-96D1-5FF6-F3DC94BBFEA6}"/>
              </a:ext>
            </a:extLst>
          </p:cNvPr>
          <p:cNvSpPr txBox="1"/>
          <p:nvPr userDrawn="1"/>
        </p:nvSpPr>
        <p:spPr>
          <a:xfrm>
            <a:off x="682111" y="1926783"/>
            <a:ext cx="9541054" cy="1381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CA" sz="4400" b="1" i="0" u="none" strike="noStrike" cap="none" dirty="0">
                <a:solidFill>
                  <a:schemeClr val="dk1"/>
                </a:solidFill>
                <a:latin typeface="Akkurat Pro" panose="020B0504020101020102" pitchFamily="34" charset="0"/>
                <a:ea typeface="Arial"/>
                <a:cs typeface="Arial"/>
                <a:sym typeface="Arial"/>
              </a:rPr>
              <a:t>Corporate Sustainability Assessment (CSA) Score 2026</a:t>
            </a:r>
            <a:endParaRPr lang="en-US" sz="4400" b="1" dirty="0">
              <a:latin typeface="Akkurat Pro" panose="020B0504020101020102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sz="5000" dirty="0"/>
          </a:p>
        </p:txBody>
      </p:sp>
    </p:spTree>
    <p:extLst>
      <p:ext uri="{BB962C8B-B14F-4D97-AF65-F5344CB8AC3E}">
        <p14:creationId xmlns:p14="http://schemas.microsoft.com/office/powerpoint/2010/main" val="26048925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utomobiles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1">
            <a:extLst>
              <a:ext uri="{FF2B5EF4-FFF2-40B4-BE49-F238E27FC236}">
                <a16:creationId xmlns:a16="http://schemas.microsoft.com/office/drawing/2014/main" id="{13322428-2431-BC83-37A8-7B2320EB1BF3}"/>
              </a:ext>
            </a:extLst>
          </p:cNvPr>
          <p:cNvSpPr txBox="1">
            <a:spLocks/>
          </p:cNvSpPr>
          <p:nvPr userDrawn="1"/>
        </p:nvSpPr>
        <p:spPr>
          <a:xfrm>
            <a:off x="605911" y="7825405"/>
            <a:ext cx="3671623" cy="41795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latin typeface="Akkurat Pro" panose="020B0504020101020102" pitchFamily="34" charset="0"/>
              </a:rPr>
              <a:t>As of</a:t>
            </a:r>
          </a:p>
        </p:txBody>
      </p:sp>
      <p:pic>
        <p:nvPicPr>
          <p:cNvPr id="3" name="Google Shape;8;p4">
            <a:extLst>
              <a:ext uri="{FF2B5EF4-FFF2-40B4-BE49-F238E27FC236}">
                <a16:creationId xmlns:a16="http://schemas.microsoft.com/office/drawing/2014/main" id="{A762F934-360D-2894-31D2-1D2FF9794075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698900" y="9101574"/>
            <a:ext cx="2591417" cy="556098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Google Shape;10;p4">
            <a:extLst>
              <a:ext uri="{FF2B5EF4-FFF2-40B4-BE49-F238E27FC236}">
                <a16:creationId xmlns:a16="http://schemas.microsoft.com/office/drawing/2014/main" id="{687D8C81-C805-48E6-E606-A572BD53A494}"/>
              </a:ext>
            </a:extLst>
          </p:cNvPr>
          <p:cNvSpPr/>
          <p:nvPr userDrawn="1"/>
        </p:nvSpPr>
        <p:spPr>
          <a:xfrm>
            <a:off x="698900" y="3738586"/>
            <a:ext cx="3656123" cy="3656123"/>
          </a:xfrm>
          <a:prstGeom prst="rect">
            <a:avLst/>
          </a:prstGeom>
          <a:noFill/>
          <a:ln w="508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253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Google Shape;14;p4">
            <a:extLst>
              <a:ext uri="{FF2B5EF4-FFF2-40B4-BE49-F238E27FC236}">
                <a16:creationId xmlns:a16="http://schemas.microsoft.com/office/drawing/2014/main" id="{695E6FB6-AB42-1999-FFDC-2EB5CBF6D380}"/>
              </a:ext>
            </a:extLst>
          </p:cNvPr>
          <p:cNvSpPr txBox="1">
            <a:spLocks noGrp="1"/>
          </p:cNvSpPr>
          <p:nvPr>
            <p:ph type="body" idx="2" hasCustomPrompt="1"/>
          </p:nvPr>
        </p:nvSpPr>
        <p:spPr>
          <a:xfrm>
            <a:off x="801665" y="4027893"/>
            <a:ext cx="3460369" cy="31119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22000"/>
              <a:buFont typeface="Arial"/>
              <a:buNone/>
              <a:defRPr sz="2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CA" dirty="0"/>
              <a:t>75</a:t>
            </a:r>
            <a:endParaRPr dirty="0"/>
          </a:p>
        </p:txBody>
      </p:sp>
      <p:sp>
        <p:nvSpPr>
          <p:cNvPr id="10" name="Google Shape;15;p4">
            <a:extLst>
              <a:ext uri="{FF2B5EF4-FFF2-40B4-BE49-F238E27FC236}">
                <a16:creationId xmlns:a16="http://schemas.microsoft.com/office/drawing/2014/main" id="{A7679618-A1E5-5315-6DFC-0951067E0A69}"/>
              </a:ext>
            </a:extLst>
          </p:cNvPr>
          <p:cNvSpPr txBox="1"/>
          <p:nvPr userDrawn="1"/>
        </p:nvSpPr>
        <p:spPr>
          <a:xfrm>
            <a:off x="4666743" y="4747364"/>
            <a:ext cx="4076423" cy="17793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1000" b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/100</a:t>
            </a:r>
            <a:endParaRPr sz="11000" b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6;p4">
            <a:extLst>
              <a:ext uri="{FF2B5EF4-FFF2-40B4-BE49-F238E27FC236}">
                <a16:creationId xmlns:a16="http://schemas.microsoft.com/office/drawing/2014/main" id="{29B01C14-6395-159B-F317-BBBBA8F7C08A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83400" y="409582"/>
            <a:ext cx="6443910" cy="869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14288" marR="0" lvl="0" indent="-14288" algn="l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tabLst/>
              <a:defRPr sz="3000" b="1" i="0" u="none" strike="noStrike" cap="none">
                <a:solidFill>
                  <a:schemeClr val="dk1"/>
                </a:solidFill>
                <a:latin typeface="Akkurat Pro" panose="020B0504020101020102" pitchFamily="34" charset="0"/>
                <a:ea typeface="Akkurat Pro" panose="020B0504020101020102" pitchFamily="34" charset="0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ED0CD36-5EAC-0455-0841-03F749F6A526}"/>
              </a:ext>
            </a:extLst>
          </p:cNvPr>
          <p:cNvSpPr txBox="1"/>
          <p:nvPr userDrawn="1"/>
        </p:nvSpPr>
        <p:spPr>
          <a:xfrm>
            <a:off x="7362057" y="556887"/>
            <a:ext cx="2518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i="0" dirty="0">
                <a:solidFill>
                  <a:schemeClr val="tx1"/>
                </a:solidFill>
                <a:effectLst/>
                <a:latin typeface="Akkurat Pro" panose="020B0504020101020102" pitchFamily="34" charset="0"/>
              </a:rPr>
              <a:t>©S&amp;P Global 2026.</a:t>
            </a:r>
            <a:endParaRPr lang="en-US" sz="1800" b="1" dirty="0">
              <a:solidFill>
                <a:schemeClr val="tx1"/>
              </a:solidFill>
              <a:latin typeface="Akkurat Pro" panose="020B0504020101020102" pitchFamily="34" charset="0"/>
            </a:endParaRPr>
          </a:p>
        </p:txBody>
      </p:sp>
      <p:sp>
        <p:nvSpPr>
          <p:cNvPr id="4" name="Google Shape;9;p4">
            <a:extLst>
              <a:ext uri="{FF2B5EF4-FFF2-40B4-BE49-F238E27FC236}">
                <a16:creationId xmlns:a16="http://schemas.microsoft.com/office/drawing/2014/main" id="{73F60BF6-E5FC-A77A-4231-5353D3DF4CBD}"/>
              </a:ext>
            </a:extLst>
          </p:cNvPr>
          <p:cNvSpPr txBox="1"/>
          <p:nvPr userDrawn="1"/>
        </p:nvSpPr>
        <p:spPr>
          <a:xfrm>
            <a:off x="683400" y="1279416"/>
            <a:ext cx="8887610" cy="720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CA" sz="3000" b="0" i="0" u="none" strike="noStrike" cap="none" dirty="0">
                <a:solidFill>
                  <a:schemeClr val="tx1"/>
                </a:solidFill>
                <a:latin typeface="Akkurat Pro" panose="020B0504020101020102" pitchFamily="34" charset="0"/>
                <a:ea typeface="Arial"/>
                <a:cs typeface="Arial"/>
                <a:sym typeface="Arial"/>
              </a:rPr>
              <a:t>Automobiles</a:t>
            </a:r>
            <a:endParaRPr lang="en-CA" sz="3000" b="0" dirty="0">
              <a:solidFill>
                <a:schemeClr val="tx1"/>
              </a:solidFill>
              <a:latin typeface="Akkurat Pro" panose="020B0504020101020102" pitchFamily="34" charset="0"/>
            </a:endParaRPr>
          </a:p>
        </p:txBody>
      </p:sp>
      <p:sp>
        <p:nvSpPr>
          <p:cNvPr id="6" name="Google Shape;9;p4">
            <a:extLst>
              <a:ext uri="{FF2B5EF4-FFF2-40B4-BE49-F238E27FC236}">
                <a16:creationId xmlns:a16="http://schemas.microsoft.com/office/drawing/2014/main" id="{95905184-0338-414C-5D55-0DA461B2B9D8}"/>
              </a:ext>
            </a:extLst>
          </p:cNvPr>
          <p:cNvSpPr txBox="1"/>
          <p:nvPr userDrawn="1"/>
        </p:nvSpPr>
        <p:spPr>
          <a:xfrm>
            <a:off x="682111" y="1926783"/>
            <a:ext cx="9541054" cy="1381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CA" sz="4400" b="1" i="0" u="none" strike="noStrike" cap="none" dirty="0">
                <a:solidFill>
                  <a:schemeClr val="dk1"/>
                </a:solidFill>
                <a:latin typeface="Akkurat Pro" panose="020B0504020101020102" pitchFamily="34" charset="0"/>
                <a:ea typeface="Arial"/>
                <a:cs typeface="Arial"/>
                <a:sym typeface="Arial"/>
              </a:rPr>
              <a:t>Corporate Sustainability Assessment (CSA) Score 2026</a:t>
            </a:r>
            <a:endParaRPr lang="en-US" sz="4400" b="1" dirty="0">
              <a:latin typeface="Akkurat Pro" panose="020B0504020101020102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sz="5000" dirty="0"/>
          </a:p>
        </p:txBody>
      </p:sp>
    </p:spTree>
    <p:extLst>
      <p:ext uri="{BB962C8B-B14F-4D97-AF65-F5344CB8AC3E}">
        <p14:creationId xmlns:p14="http://schemas.microsoft.com/office/powerpoint/2010/main" val="412385558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staurants &amp; Leisure Facilities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">
            <a:extLst>
              <a:ext uri="{FF2B5EF4-FFF2-40B4-BE49-F238E27FC236}">
                <a16:creationId xmlns:a16="http://schemas.microsoft.com/office/drawing/2014/main" id="{52BAFD3A-2CDA-F316-D085-1D39FFEC1FAF}"/>
              </a:ext>
            </a:extLst>
          </p:cNvPr>
          <p:cNvSpPr txBox="1">
            <a:spLocks/>
          </p:cNvSpPr>
          <p:nvPr userDrawn="1"/>
        </p:nvSpPr>
        <p:spPr>
          <a:xfrm>
            <a:off x="605911" y="7825405"/>
            <a:ext cx="3671623" cy="41795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latin typeface="Akkurat Pro" panose="020B0504020101020102" pitchFamily="34" charset="0"/>
              </a:rPr>
              <a:t>As of</a:t>
            </a:r>
          </a:p>
        </p:txBody>
      </p:sp>
      <p:pic>
        <p:nvPicPr>
          <p:cNvPr id="7" name="Google Shape;8;p4">
            <a:extLst>
              <a:ext uri="{FF2B5EF4-FFF2-40B4-BE49-F238E27FC236}">
                <a16:creationId xmlns:a16="http://schemas.microsoft.com/office/drawing/2014/main" id="{5559ECA5-3E1E-2146-695B-6C1909C7EC6C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698900" y="9101574"/>
            <a:ext cx="2591417" cy="556098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10;p4">
            <a:extLst>
              <a:ext uri="{FF2B5EF4-FFF2-40B4-BE49-F238E27FC236}">
                <a16:creationId xmlns:a16="http://schemas.microsoft.com/office/drawing/2014/main" id="{21BF05A1-1174-B767-DC4B-D28693AFD7A9}"/>
              </a:ext>
            </a:extLst>
          </p:cNvPr>
          <p:cNvSpPr/>
          <p:nvPr userDrawn="1"/>
        </p:nvSpPr>
        <p:spPr>
          <a:xfrm>
            <a:off x="698900" y="3738586"/>
            <a:ext cx="3656123" cy="3656123"/>
          </a:xfrm>
          <a:prstGeom prst="rect">
            <a:avLst/>
          </a:prstGeom>
          <a:noFill/>
          <a:ln w="508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253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" name="Google Shape;14;p4">
            <a:extLst>
              <a:ext uri="{FF2B5EF4-FFF2-40B4-BE49-F238E27FC236}">
                <a16:creationId xmlns:a16="http://schemas.microsoft.com/office/drawing/2014/main" id="{1D81D1A4-40AD-19E4-619B-AC4968A89892}"/>
              </a:ext>
            </a:extLst>
          </p:cNvPr>
          <p:cNvSpPr txBox="1">
            <a:spLocks noGrp="1"/>
          </p:cNvSpPr>
          <p:nvPr>
            <p:ph type="body" idx="10" hasCustomPrompt="1"/>
          </p:nvPr>
        </p:nvSpPr>
        <p:spPr>
          <a:xfrm>
            <a:off x="801665" y="4027893"/>
            <a:ext cx="3460369" cy="31119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22000"/>
              <a:buFont typeface="Arial"/>
              <a:buNone/>
              <a:defRPr sz="2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CA" dirty="0"/>
              <a:t>75</a:t>
            </a:r>
            <a:endParaRPr dirty="0"/>
          </a:p>
        </p:txBody>
      </p:sp>
      <p:sp>
        <p:nvSpPr>
          <p:cNvPr id="16" name="Google Shape;15;p4">
            <a:extLst>
              <a:ext uri="{FF2B5EF4-FFF2-40B4-BE49-F238E27FC236}">
                <a16:creationId xmlns:a16="http://schemas.microsoft.com/office/drawing/2014/main" id="{371C7C4A-1EE9-FCCD-22B1-92CB023FB97B}"/>
              </a:ext>
            </a:extLst>
          </p:cNvPr>
          <p:cNvSpPr txBox="1"/>
          <p:nvPr userDrawn="1"/>
        </p:nvSpPr>
        <p:spPr>
          <a:xfrm>
            <a:off x="4666743" y="4747364"/>
            <a:ext cx="4076423" cy="17793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1000" b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/100</a:t>
            </a:r>
            <a:endParaRPr sz="11000" b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6;p4">
            <a:extLst>
              <a:ext uri="{FF2B5EF4-FFF2-40B4-BE49-F238E27FC236}">
                <a16:creationId xmlns:a16="http://schemas.microsoft.com/office/drawing/2014/main" id="{AC717823-2398-1C1B-B776-D617744BF6BC}"/>
              </a:ext>
            </a:extLst>
          </p:cNvPr>
          <p:cNvSpPr txBox="1">
            <a:spLocks noGrp="1"/>
          </p:cNvSpPr>
          <p:nvPr>
            <p:ph type="body" idx="11"/>
          </p:nvPr>
        </p:nvSpPr>
        <p:spPr>
          <a:xfrm>
            <a:off x="683400" y="409582"/>
            <a:ext cx="6443910" cy="869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14288" marR="0" lvl="0" indent="-14288" algn="l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tabLst/>
              <a:defRPr sz="3000" b="1" i="0" u="none" strike="noStrike" cap="none">
                <a:solidFill>
                  <a:schemeClr val="dk1"/>
                </a:solidFill>
                <a:latin typeface="Akkurat Pro" panose="020B0504020101020102" pitchFamily="34" charset="0"/>
                <a:ea typeface="Akkurat Pro" panose="020B0504020101020102" pitchFamily="34" charset="0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E34491C-BFA6-015A-F3C7-F16D89170941}"/>
              </a:ext>
            </a:extLst>
          </p:cNvPr>
          <p:cNvSpPr txBox="1"/>
          <p:nvPr userDrawn="1"/>
        </p:nvSpPr>
        <p:spPr>
          <a:xfrm>
            <a:off x="7362057" y="556887"/>
            <a:ext cx="2518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i="0" dirty="0">
                <a:solidFill>
                  <a:schemeClr val="tx1"/>
                </a:solidFill>
                <a:effectLst/>
                <a:latin typeface="Akkurat Pro" panose="020B0504020101020102" pitchFamily="34" charset="0"/>
              </a:rPr>
              <a:t>©S&amp;P Global 2026.</a:t>
            </a:r>
            <a:endParaRPr lang="en-US" sz="1800" b="1" dirty="0">
              <a:solidFill>
                <a:schemeClr val="tx1"/>
              </a:solidFill>
              <a:latin typeface="Akkurat Pro" panose="020B0504020101020102" pitchFamily="34" charset="0"/>
            </a:endParaRPr>
          </a:p>
        </p:txBody>
      </p:sp>
      <p:sp>
        <p:nvSpPr>
          <p:cNvPr id="20" name="Google Shape;9;p4">
            <a:extLst>
              <a:ext uri="{FF2B5EF4-FFF2-40B4-BE49-F238E27FC236}">
                <a16:creationId xmlns:a16="http://schemas.microsoft.com/office/drawing/2014/main" id="{2CB53B65-349C-3896-69C5-E7A5265829E5}"/>
              </a:ext>
            </a:extLst>
          </p:cNvPr>
          <p:cNvSpPr txBox="1"/>
          <p:nvPr userDrawn="1"/>
        </p:nvSpPr>
        <p:spPr>
          <a:xfrm>
            <a:off x="683400" y="1279416"/>
            <a:ext cx="8887610" cy="720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3000" b="0" i="0" u="none" strike="noStrike" cap="none" dirty="0">
                <a:solidFill>
                  <a:schemeClr val="tx1"/>
                </a:solidFill>
                <a:latin typeface="Akkurat Pro" panose="020B0504020101020102" pitchFamily="34" charset="0"/>
                <a:ea typeface="Arial"/>
                <a:cs typeface="Arial"/>
                <a:sym typeface="Arial"/>
              </a:rPr>
              <a:t>Restaurants &amp; Leisure Facilities</a:t>
            </a:r>
          </a:p>
        </p:txBody>
      </p:sp>
      <p:sp>
        <p:nvSpPr>
          <p:cNvPr id="21" name="Google Shape;9;p4">
            <a:extLst>
              <a:ext uri="{FF2B5EF4-FFF2-40B4-BE49-F238E27FC236}">
                <a16:creationId xmlns:a16="http://schemas.microsoft.com/office/drawing/2014/main" id="{3713F46F-04C1-0717-C289-006A85CF60D4}"/>
              </a:ext>
            </a:extLst>
          </p:cNvPr>
          <p:cNvSpPr txBox="1"/>
          <p:nvPr userDrawn="1"/>
        </p:nvSpPr>
        <p:spPr>
          <a:xfrm>
            <a:off x="682111" y="1926783"/>
            <a:ext cx="9541054" cy="1381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CA" sz="4400" b="1" i="0" u="none" strike="noStrike" cap="none" dirty="0">
                <a:solidFill>
                  <a:schemeClr val="dk1"/>
                </a:solidFill>
                <a:latin typeface="Akkurat Pro" panose="020B0504020101020102" pitchFamily="34" charset="0"/>
                <a:ea typeface="Arial"/>
                <a:cs typeface="Arial"/>
                <a:sym typeface="Arial"/>
              </a:rPr>
              <a:t>Corporate Sustainability Assessment (CSA) Score 2026</a:t>
            </a:r>
            <a:endParaRPr lang="en-US" sz="4400" b="1" dirty="0">
              <a:latin typeface="Akkurat Pro" panose="020B0504020101020102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sz="5000" dirty="0"/>
          </a:p>
        </p:txBody>
      </p:sp>
    </p:spTree>
    <p:extLst>
      <p:ext uri="{BB962C8B-B14F-4D97-AF65-F5344CB8AC3E}">
        <p14:creationId xmlns:p14="http://schemas.microsoft.com/office/powerpoint/2010/main" val="1455835007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tailing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1">
            <a:extLst>
              <a:ext uri="{FF2B5EF4-FFF2-40B4-BE49-F238E27FC236}">
                <a16:creationId xmlns:a16="http://schemas.microsoft.com/office/drawing/2014/main" id="{C8931DCF-DE8E-DB1C-45EF-D0F9CEED79F3}"/>
              </a:ext>
            </a:extLst>
          </p:cNvPr>
          <p:cNvSpPr txBox="1">
            <a:spLocks/>
          </p:cNvSpPr>
          <p:nvPr userDrawn="1"/>
        </p:nvSpPr>
        <p:spPr>
          <a:xfrm>
            <a:off x="605911" y="7825405"/>
            <a:ext cx="3671623" cy="41795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latin typeface="Akkurat Pro" panose="020B0504020101020102" pitchFamily="34" charset="0"/>
              </a:rPr>
              <a:t>As of</a:t>
            </a:r>
          </a:p>
        </p:txBody>
      </p:sp>
      <p:pic>
        <p:nvPicPr>
          <p:cNvPr id="6" name="Google Shape;8;p4">
            <a:extLst>
              <a:ext uri="{FF2B5EF4-FFF2-40B4-BE49-F238E27FC236}">
                <a16:creationId xmlns:a16="http://schemas.microsoft.com/office/drawing/2014/main" id="{79EE8FAC-535E-734A-7DA7-86DA3FEC2D5F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698900" y="9101574"/>
            <a:ext cx="2591417" cy="556098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0;p4">
            <a:extLst>
              <a:ext uri="{FF2B5EF4-FFF2-40B4-BE49-F238E27FC236}">
                <a16:creationId xmlns:a16="http://schemas.microsoft.com/office/drawing/2014/main" id="{39F1E4F5-C7AF-3144-FD1E-DBD1DCF9811A}"/>
              </a:ext>
            </a:extLst>
          </p:cNvPr>
          <p:cNvSpPr/>
          <p:nvPr userDrawn="1"/>
        </p:nvSpPr>
        <p:spPr>
          <a:xfrm>
            <a:off x="698900" y="3738586"/>
            <a:ext cx="3656123" cy="3656123"/>
          </a:xfrm>
          <a:prstGeom prst="rect">
            <a:avLst/>
          </a:prstGeom>
          <a:noFill/>
          <a:ln w="508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253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" name="Google Shape;14;p4">
            <a:extLst>
              <a:ext uri="{FF2B5EF4-FFF2-40B4-BE49-F238E27FC236}">
                <a16:creationId xmlns:a16="http://schemas.microsoft.com/office/drawing/2014/main" id="{C2581331-034E-BA9E-49B1-F7D9E6251D10}"/>
              </a:ext>
            </a:extLst>
          </p:cNvPr>
          <p:cNvSpPr txBox="1">
            <a:spLocks noGrp="1"/>
          </p:cNvSpPr>
          <p:nvPr>
            <p:ph type="body" idx="10" hasCustomPrompt="1"/>
          </p:nvPr>
        </p:nvSpPr>
        <p:spPr>
          <a:xfrm>
            <a:off x="801665" y="4027893"/>
            <a:ext cx="3460369" cy="31119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22000"/>
              <a:buFont typeface="Arial"/>
              <a:buNone/>
              <a:defRPr sz="2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CA" dirty="0"/>
              <a:t>75</a:t>
            </a:r>
            <a:endParaRPr dirty="0"/>
          </a:p>
        </p:txBody>
      </p:sp>
      <p:sp>
        <p:nvSpPr>
          <p:cNvPr id="16" name="Google Shape;15;p4">
            <a:extLst>
              <a:ext uri="{FF2B5EF4-FFF2-40B4-BE49-F238E27FC236}">
                <a16:creationId xmlns:a16="http://schemas.microsoft.com/office/drawing/2014/main" id="{55A7768E-1B8A-A088-50A5-15A63A591499}"/>
              </a:ext>
            </a:extLst>
          </p:cNvPr>
          <p:cNvSpPr txBox="1"/>
          <p:nvPr userDrawn="1"/>
        </p:nvSpPr>
        <p:spPr>
          <a:xfrm>
            <a:off x="4666743" y="4747364"/>
            <a:ext cx="4076423" cy="17793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1000" b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/100</a:t>
            </a:r>
            <a:endParaRPr sz="11000" b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6;p4">
            <a:extLst>
              <a:ext uri="{FF2B5EF4-FFF2-40B4-BE49-F238E27FC236}">
                <a16:creationId xmlns:a16="http://schemas.microsoft.com/office/drawing/2014/main" id="{86AC03F0-7403-2E41-20C3-D5C8135C5D60}"/>
              </a:ext>
            </a:extLst>
          </p:cNvPr>
          <p:cNvSpPr txBox="1">
            <a:spLocks noGrp="1"/>
          </p:cNvSpPr>
          <p:nvPr>
            <p:ph type="body" idx="11"/>
          </p:nvPr>
        </p:nvSpPr>
        <p:spPr>
          <a:xfrm>
            <a:off x="683400" y="409582"/>
            <a:ext cx="6443910" cy="869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14288" marR="0" lvl="0" indent="-14288" algn="l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tabLst/>
              <a:defRPr sz="3000" b="1" i="0" u="none" strike="noStrike" cap="none">
                <a:solidFill>
                  <a:schemeClr val="dk1"/>
                </a:solidFill>
                <a:latin typeface="Akkurat Pro" panose="020B0504020101020102" pitchFamily="34" charset="0"/>
                <a:ea typeface="Akkurat Pro" panose="020B0504020101020102" pitchFamily="34" charset="0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FD6BF9E-0DF8-C036-825E-276C9F7E3012}"/>
              </a:ext>
            </a:extLst>
          </p:cNvPr>
          <p:cNvSpPr txBox="1"/>
          <p:nvPr userDrawn="1"/>
        </p:nvSpPr>
        <p:spPr>
          <a:xfrm>
            <a:off x="7362057" y="556887"/>
            <a:ext cx="2518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i="0" dirty="0">
                <a:solidFill>
                  <a:schemeClr val="tx1"/>
                </a:solidFill>
                <a:effectLst/>
                <a:latin typeface="Akkurat Pro" panose="020B0504020101020102" pitchFamily="34" charset="0"/>
              </a:rPr>
              <a:t>©S&amp;P Global 2026.</a:t>
            </a:r>
            <a:endParaRPr lang="en-US" sz="1800" b="1" dirty="0">
              <a:solidFill>
                <a:schemeClr val="tx1"/>
              </a:solidFill>
              <a:latin typeface="Akkurat Pro" panose="020B0504020101020102" pitchFamily="34" charset="0"/>
            </a:endParaRPr>
          </a:p>
        </p:txBody>
      </p:sp>
      <p:sp>
        <p:nvSpPr>
          <p:cNvPr id="20" name="Google Shape;9;p4">
            <a:extLst>
              <a:ext uri="{FF2B5EF4-FFF2-40B4-BE49-F238E27FC236}">
                <a16:creationId xmlns:a16="http://schemas.microsoft.com/office/drawing/2014/main" id="{EA13DA9E-7D04-63FD-E84C-F9540B066D11}"/>
              </a:ext>
            </a:extLst>
          </p:cNvPr>
          <p:cNvSpPr txBox="1"/>
          <p:nvPr userDrawn="1"/>
        </p:nvSpPr>
        <p:spPr>
          <a:xfrm>
            <a:off x="683400" y="1279416"/>
            <a:ext cx="8887610" cy="720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3000" b="0" i="0" u="none" strike="noStrike" cap="none" dirty="0">
                <a:solidFill>
                  <a:schemeClr val="tx1"/>
                </a:solidFill>
                <a:latin typeface="Akkurat Pro" panose="020B0504020101020102" pitchFamily="34" charset="0"/>
                <a:ea typeface="Arial"/>
                <a:cs typeface="Arial"/>
                <a:sym typeface="Arial"/>
              </a:rPr>
              <a:t>Retailing</a:t>
            </a:r>
          </a:p>
        </p:txBody>
      </p:sp>
      <p:sp>
        <p:nvSpPr>
          <p:cNvPr id="21" name="Google Shape;9;p4">
            <a:extLst>
              <a:ext uri="{FF2B5EF4-FFF2-40B4-BE49-F238E27FC236}">
                <a16:creationId xmlns:a16="http://schemas.microsoft.com/office/drawing/2014/main" id="{C3CA4C38-0582-8CA4-7655-602012B59B57}"/>
              </a:ext>
            </a:extLst>
          </p:cNvPr>
          <p:cNvSpPr txBox="1"/>
          <p:nvPr userDrawn="1"/>
        </p:nvSpPr>
        <p:spPr>
          <a:xfrm>
            <a:off x="682111" y="1926783"/>
            <a:ext cx="9541054" cy="1381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CA" sz="4400" b="1" i="0" u="none" strike="noStrike" cap="none" dirty="0">
                <a:solidFill>
                  <a:schemeClr val="dk1"/>
                </a:solidFill>
                <a:latin typeface="Akkurat Pro" panose="020B0504020101020102" pitchFamily="34" charset="0"/>
                <a:ea typeface="Arial"/>
                <a:cs typeface="Arial"/>
                <a:sym typeface="Arial"/>
              </a:rPr>
              <a:t>Corporate Sustainability Assessment (CSA) Score 2026</a:t>
            </a:r>
            <a:endParaRPr lang="en-US" sz="4400" b="1" dirty="0">
              <a:latin typeface="Akkurat Pro" panose="020B0504020101020102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sz="5000" dirty="0"/>
          </a:p>
        </p:txBody>
      </p:sp>
    </p:spTree>
    <p:extLst>
      <p:ext uri="{BB962C8B-B14F-4D97-AF65-F5344CB8AC3E}">
        <p14:creationId xmlns:p14="http://schemas.microsoft.com/office/powerpoint/2010/main" val="678358527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miconductors &amp; Semiconductor Equipment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1">
            <a:extLst>
              <a:ext uri="{FF2B5EF4-FFF2-40B4-BE49-F238E27FC236}">
                <a16:creationId xmlns:a16="http://schemas.microsoft.com/office/drawing/2014/main" id="{61D969C8-ED50-3860-4D41-CB17A9263D9F}"/>
              </a:ext>
            </a:extLst>
          </p:cNvPr>
          <p:cNvSpPr txBox="1">
            <a:spLocks/>
          </p:cNvSpPr>
          <p:nvPr userDrawn="1"/>
        </p:nvSpPr>
        <p:spPr>
          <a:xfrm>
            <a:off x="605911" y="7825405"/>
            <a:ext cx="3671623" cy="41795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latin typeface="Akkurat Pro" panose="020B0504020101020102" pitchFamily="34" charset="0"/>
              </a:rPr>
              <a:t>As of</a:t>
            </a:r>
          </a:p>
        </p:txBody>
      </p:sp>
      <p:pic>
        <p:nvPicPr>
          <p:cNvPr id="6" name="Google Shape;8;p4">
            <a:extLst>
              <a:ext uri="{FF2B5EF4-FFF2-40B4-BE49-F238E27FC236}">
                <a16:creationId xmlns:a16="http://schemas.microsoft.com/office/drawing/2014/main" id="{54998003-532F-530E-6770-6DF2A964DCC1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698900" y="9101574"/>
            <a:ext cx="2591417" cy="556098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0;p4">
            <a:extLst>
              <a:ext uri="{FF2B5EF4-FFF2-40B4-BE49-F238E27FC236}">
                <a16:creationId xmlns:a16="http://schemas.microsoft.com/office/drawing/2014/main" id="{716C6D1C-6AA6-F194-8988-4A8AE76DC902}"/>
              </a:ext>
            </a:extLst>
          </p:cNvPr>
          <p:cNvSpPr/>
          <p:nvPr userDrawn="1"/>
        </p:nvSpPr>
        <p:spPr>
          <a:xfrm>
            <a:off x="698900" y="3738586"/>
            <a:ext cx="3656123" cy="3656123"/>
          </a:xfrm>
          <a:prstGeom prst="rect">
            <a:avLst/>
          </a:prstGeom>
          <a:noFill/>
          <a:ln w="508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253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" name="Google Shape;14;p4">
            <a:extLst>
              <a:ext uri="{FF2B5EF4-FFF2-40B4-BE49-F238E27FC236}">
                <a16:creationId xmlns:a16="http://schemas.microsoft.com/office/drawing/2014/main" id="{17E7C827-1751-7332-E235-2B9A4EEEF4EA}"/>
              </a:ext>
            </a:extLst>
          </p:cNvPr>
          <p:cNvSpPr txBox="1">
            <a:spLocks noGrp="1"/>
          </p:cNvSpPr>
          <p:nvPr>
            <p:ph type="body" idx="10" hasCustomPrompt="1"/>
          </p:nvPr>
        </p:nvSpPr>
        <p:spPr>
          <a:xfrm>
            <a:off x="801665" y="4027893"/>
            <a:ext cx="3460369" cy="31119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22000"/>
              <a:buFont typeface="Arial"/>
              <a:buNone/>
              <a:defRPr sz="2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CA" dirty="0"/>
              <a:t>75</a:t>
            </a:r>
            <a:endParaRPr dirty="0"/>
          </a:p>
        </p:txBody>
      </p:sp>
      <p:sp>
        <p:nvSpPr>
          <p:cNvPr id="16" name="Google Shape;15;p4">
            <a:extLst>
              <a:ext uri="{FF2B5EF4-FFF2-40B4-BE49-F238E27FC236}">
                <a16:creationId xmlns:a16="http://schemas.microsoft.com/office/drawing/2014/main" id="{CE043A52-ED2B-45F2-A7BF-BDB2FAA0415C}"/>
              </a:ext>
            </a:extLst>
          </p:cNvPr>
          <p:cNvSpPr txBox="1"/>
          <p:nvPr userDrawn="1"/>
        </p:nvSpPr>
        <p:spPr>
          <a:xfrm>
            <a:off x="4666743" y="4747364"/>
            <a:ext cx="4076423" cy="17793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1000" b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/100</a:t>
            </a:r>
            <a:endParaRPr sz="11000" b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6;p4">
            <a:extLst>
              <a:ext uri="{FF2B5EF4-FFF2-40B4-BE49-F238E27FC236}">
                <a16:creationId xmlns:a16="http://schemas.microsoft.com/office/drawing/2014/main" id="{ED29B777-25DE-8EC3-58E9-089243363779}"/>
              </a:ext>
            </a:extLst>
          </p:cNvPr>
          <p:cNvSpPr txBox="1">
            <a:spLocks noGrp="1"/>
          </p:cNvSpPr>
          <p:nvPr>
            <p:ph type="body" idx="11"/>
          </p:nvPr>
        </p:nvSpPr>
        <p:spPr>
          <a:xfrm>
            <a:off x="683400" y="409582"/>
            <a:ext cx="6443910" cy="869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14288" marR="0" lvl="0" indent="-14288" algn="l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tabLst/>
              <a:defRPr sz="3000" b="1" i="0" u="none" strike="noStrike" cap="none">
                <a:solidFill>
                  <a:schemeClr val="dk1"/>
                </a:solidFill>
                <a:latin typeface="Akkurat Pro" panose="020B0504020101020102" pitchFamily="34" charset="0"/>
                <a:ea typeface="Akkurat Pro" panose="020B0504020101020102" pitchFamily="34" charset="0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6EA6251-2DDE-0DE9-DBC8-9062C9D3D872}"/>
              </a:ext>
            </a:extLst>
          </p:cNvPr>
          <p:cNvSpPr txBox="1"/>
          <p:nvPr userDrawn="1"/>
        </p:nvSpPr>
        <p:spPr>
          <a:xfrm>
            <a:off x="7362057" y="556887"/>
            <a:ext cx="2518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i="0" dirty="0">
                <a:solidFill>
                  <a:schemeClr val="tx1"/>
                </a:solidFill>
                <a:effectLst/>
                <a:latin typeface="Akkurat Pro" panose="020B0504020101020102" pitchFamily="34" charset="0"/>
              </a:rPr>
              <a:t>©S&amp;P Global 2026.</a:t>
            </a:r>
            <a:endParaRPr lang="en-US" sz="1800" b="1" dirty="0">
              <a:solidFill>
                <a:schemeClr val="tx1"/>
              </a:solidFill>
              <a:latin typeface="Akkurat Pro" panose="020B0504020101020102" pitchFamily="34" charset="0"/>
            </a:endParaRPr>
          </a:p>
        </p:txBody>
      </p:sp>
      <p:sp>
        <p:nvSpPr>
          <p:cNvPr id="20" name="Google Shape;9;p4">
            <a:extLst>
              <a:ext uri="{FF2B5EF4-FFF2-40B4-BE49-F238E27FC236}">
                <a16:creationId xmlns:a16="http://schemas.microsoft.com/office/drawing/2014/main" id="{175CB298-0E81-D263-EB14-9AD1566FDAE1}"/>
              </a:ext>
            </a:extLst>
          </p:cNvPr>
          <p:cNvSpPr txBox="1"/>
          <p:nvPr userDrawn="1"/>
        </p:nvSpPr>
        <p:spPr>
          <a:xfrm>
            <a:off x="683400" y="1279416"/>
            <a:ext cx="8887610" cy="720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3000" b="0" i="0" u="none" strike="noStrike" cap="none" dirty="0">
                <a:solidFill>
                  <a:schemeClr val="tx1"/>
                </a:solidFill>
                <a:latin typeface="Akkurat Pro" panose="020B0504020101020102" pitchFamily="34" charset="0"/>
                <a:ea typeface="Arial"/>
                <a:cs typeface="Arial"/>
                <a:sym typeface="Arial"/>
              </a:rPr>
              <a:t>Semiconductors &amp; Semiconductor Equipment</a:t>
            </a:r>
          </a:p>
        </p:txBody>
      </p:sp>
      <p:sp>
        <p:nvSpPr>
          <p:cNvPr id="21" name="Google Shape;9;p4">
            <a:extLst>
              <a:ext uri="{FF2B5EF4-FFF2-40B4-BE49-F238E27FC236}">
                <a16:creationId xmlns:a16="http://schemas.microsoft.com/office/drawing/2014/main" id="{2E782AF2-0D90-9E25-2303-76DCFD00E58A}"/>
              </a:ext>
            </a:extLst>
          </p:cNvPr>
          <p:cNvSpPr txBox="1"/>
          <p:nvPr userDrawn="1"/>
        </p:nvSpPr>
        <p:spPr>
          <a:xfrm>
            <a:off x="682111" y="1926783"/>
            <a:ext cx="9541054" cy="1381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CA" sz="4400" b="1" i="0" u="none" strike="noStrike" cap="none" dirty="0">
                <a:solidFill>
                  <a:schemeClr val="dk1"/>
                </a:solidFill>
                <a:latin typeface="Akkurat Pro" panose="020B0504020101020102" pitchFamily="34" charset="0"/>
                <a:ea typeface="Arial"/>
                <a:cs typeface="Arial"/>
                <a:sym typeface="Arial"/>
              </a:rPr>
              <a:t>Corporate Sustainability Assessment (CSA) Score 2026</a:t>
            </a:r>
            <a:endParaRPr lang="en-US" sz="4400" b="1" dirty="0">
              <a:latin typeface="Akkurat Pro" panose="020B0504020101020102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sz="5000" dirty="0"/>
          </a:p>
        </p:txBody>
      </p:sp>
    </p:spTree>
    <p:extLst>
      <p:ext uri="{BB962C8B-B14F-4D97-AF65-F5344CB8AC3E}">
        <p14:creationId xmlns:p14="http://schemas.microsoft.com/office/powerpoint/2010/main" val="424085165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ftwar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1">
            <a:extLst>
              <a:ext uri="{FF2B5EF4-FFF2-40B4-BE49-F238E27FC236}">
                <a16:creationId xmlns:a16="http://schemas.microsoft.com/office/drawing/2014/main" id="{5C5DAD04-5248-15FA-FD7A-A568ACE4E1B5}"/>
              </a:ext>
            </a:extLst>
          </p:cNvPr>
          <p:cNvSpPr txBox="1">
            <a:spLocks/>
          </p:cNvSpPr>
          <p:nvPr userDrawn="1"/>
        </p:nvSpPr>
        <p:spPr>
          <a:xfrm>
            <a:off x="605911" y="7825405"/>
            <a:ext cx="3671623" cy="41795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latin typeface="Akkurat Pro" panose="020B0504020101020102" pitchFamily="34" charset="0"/>
              </a:rPr>
              <a:t>As of</a:t>
            </a:r>
          </a:p>
        </p:txBody>
      </p:sp>
      <p:pic>
        <p:nvPicPr>
          <p:cNvPr id="6" name="Google Shape;8;p4">
            <a:extLst>
              <a:ext uri="{FF2B5EF4-FFF2-40B4-BE49-F238E27FC236}">
                <a16:creationId xmlns:a16="http://schemas.microsoft.com/office/drawing/2014/main" id="{1436CAC4-A926-B5A7-87CD-C69E8E17F465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698900" y="9101574"/>
            <a:ext cx="2591417" cy="556098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0;p4">
            <a:extLst>
              <a:ext uri="{FF2B5EF4-FFF2-40B4-BE49-F238E27FC236}">
                <a16:creationId xmlns:a16="http://schemas.microsoft.com/office/drawing/2014/main" id="{3DDCCC86-D541-D668-4490-E3E142253C1A}"/>
              </a:ext>
            </a:extLst>
          </p:cNvPr>
          <p:cNvSpPr/>
          <p:nvPr userDrawn="1"/>
        </p:nvSpPr>
        <p:spPr>
          <a:xfrm>
            <a:off x="698900" y="3738586"/>
            <a:ext cx="3656123" cy="3656123"/>
          </a:xfrm>
          <a:prstGeom prst="rect">
            <a:avLst/>
          </a:prstGeom>
          <a:noFill/>
          <a:ln w="508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253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" name="Google Shape;14;p4">
            <a:extLst>
              <a:ext uri="{FF2B5EF4-FFF2-40B4-BE49-F238E27FC236}">
                <a16:creationId xmlns:a16="http://schemas.microsoft.com/office/drawing/2014/main" id="{3264DBD5-6DD9-929F-27FE-4A055CEFCBAE}"/>
              </a:ext>
            </a:extLst>
          </p:cNvPr>
          <p:cNvSpPr txBox="1">
            <a:spLocks noGrp="1"/>
          </p:cNvSpPr>
          <p:nvPr>
            <p:ph type="body" idx="10" hasCustomPrompt="1"/>
          </p:nvPr>
        </p:nvSpPr>
        <p:spPr>
          <a:xfrm>
            <a:off x="801665" y="4027893"/>
            <a:ext cx="3460369" cy="31119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22000"/>
              <a:buFont typeface="Arial"/>
              <a:buNone/>
              <a:defRPr sz="2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CA" dirty="0"/>
              <a:t>75</a:t>
            </a:r>
            <a:endParaRPr dirty="0"/>
          </a:p>
        </p:txBody>
      </p:sp>
      <p:sp>
        <p:nvSpPr>
          <p:cNvPr id="16" name="Google Shape;15;p4">
            <a:extLst>
              <a:ext uri="{FF2B5EF4-FFF2-40B4-BE49-F238E27FC236}">
                <a16:creationId xmlns:a16="http://schemas.microsoft.com/office/drawing/2014/main" id="{732EEF9C-1006-6E86-C860-AA6CD59549CE}"/>
              </a:ext>
            </a:extLst>
          </p:cNvPr>
          <p:cNvSpPr txBox="1"/>
          <p:nvPr userDrawn="1"/>
        </p:nvSpPr>
        <p:spPr>
          <a:xfrm>
            <a:off x="4666743" y="4747364"/>
            <a:ext cx="4076423" cy="17793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1000" b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/100</a:t>
            </a:r>
            <a:endParaRPr sz="11000" b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6;p4">
            <a:extLst>
              <a:ext uri="{FF2B5EF4-FFF2-40B4-BE49-F238E27FC236}">
                <a16:creationId xmlns:a16="http://schemas.microsoft.com/office/drawing/2014/main" id="{5EF320E1-5DFD-2E28-5D47-175836CFF540}"/>
              </a:ext>
            </a:extLst>
          </p:cNvPr>
          <p:cNvSpPr txBox="1">
            <a:spLocks noGrp="1"/>
          </p:cNvSpPr>
          <p:nvPr>
            <p:ph type="body" idx="11"/>
          </p:nvPr>
        </p:nvSpPr>
        <p:spPr>
          <a:xfrm>
            <a:off x="683400" y="409582"/>
            <a:ext cx="6443910" cy="869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14288" marR="0" lvl="0" indent="-14288" algn="l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tabLst/>
              <a:defRPr sz="3000" b="1" i="0" u="none" strike="noStrike" cap="none">
                <a:solidFill>
                  <a:schemeClr val="dk1"/>
                </a:solidFill>
                <a:latin typeface="Akkurat Pro" panose="020B0504020101020102" pitchFamily="34" charset="0"/>
                <a:ea typeface="Akkurat Pro" panose="020B0504020101020102" pitchFamily="34" charset="0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CD90CF7-FDC1-2F5C-2D40-44CE74D94649}"/>
              </a:ext>
            </a:extLst>
          </p:cNvPr>
          <p:cNvSpPr txBox="1"/>
          <p:nvPr userDrawn="1"/>
        </p:nvSpPr>
        <p:spPr>
          <a:xfrm>
            <a:off x="7362057" y="556887"/>
            <a:ext cx="2518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i="0" dirty="0">
                <a:solidFill>
                  <a:schemeClr val="tx1"/>
                </a:solidFill>
                <a:effectLst/>
                <a:latin typeface="Akkurat Pro" panose="020B0504020101020102" pitchFamily="34" charset="0"/>
              </a:rPr>
              <a:t>©S&amp;P Global 2026.</a:t>
            </a:r>
            <a:endParaRPr lang="en-US" sz="1800" b="1" dirty="0">
              <a:solidFill>
                <a:schemeClr val="tx1"/>
              </a:solidFill>
              <a:latin typeface="Akkurat Pro" panose="020B0504020101020102" pitchFamily="34" charset="0"/>
            </a:endParaRPr>
          </a:p>
        </p:txBody>
      </p:sp>
      <p:sp>
        <p:nvSpPr>
          <p:cNvPr id="20" name="Google Shape;9;p4">
            <a:extLst>
              <a:ext uri="{FF2B5EF4-FFF2-40B4-BE49-F238E27FC236}">
                <a16:creationId xmlns:a16="http://schemas.microsoft.com/office/drawing/2014/main" id="{07D55DAF-59F6-37EC-CDE2-D108B28575B4}"/>
              </a:ext>
            </a:extLst>
          </p:cNvPr>
          <p:cNvSpPr txBox="1"/>
          <p:nvPr userDrawn="1"/>
        </p:nvSpPr>
        <p:spPr>
          <a:xfrm>
            <a:off x="683400" y="1279416"/>
            <a:ext cx="8887610" cy="720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3000" b="0" i="0" u="none" strike="noStrike" cap="none" dirty="0">
                <a:solidFill>
                  <a:schemeClr val="tx1"/>
                </a:solidFill>
                <a:latin typeface="Akkurat Pro" panose="020B0504020101020102" pitchFamily="34" charset="0"/>
                <a:ea typeface="Arial"/>
                <a:cs typeface="Arial"/>
                <a:sym typeface="Arial"/>
              </a:rPr>
              <a:t>Software</a:t>
            </a:r>
          </a:p>
        </p:txBody>
      </p:sp>
      <p:sp>
        <p:nvSpPr>
          <p:cNvPr id="21" name="Google Shape;9;p4">
            <a:extLst>
              <a:ext uri="{FF2B5EF4-FFF2-40B4-BE49-F238E27FC236}">
                <a16:creationId xmlns:a16="http://schemas.microsoft.com/office/drawing/2014/main" id="{561729CD-D1EC-C8E7-1A2E-2D3E0DFC5D13}"/>
              </a:ext>
            </a:extLst>
          </p:cNvPr>
          <p:cNvSpPr txBox="1"/>
          <p:nvPr userDrawn="1"/>
        </p:nvSpPr>
        <p:spPr>
          <a:xfrm>
            <a:off x="682111" y="1926783"/>
            <a:ext cx="9541054" cy="1381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CA" sz="4400" b="1" i="0" u="none" strike="noStrike" cap="none" dirty="0">
                <a:solidFill>
                  <a:schemeClr val="dk1"/>
                </a:solidFill>
                <a:latin typeface="Akkurat Pro" panose="020B0504020101020102" pitchFamily="34" charset="0"/>
                <a:ea typeface="Arial"/>
                <a:cs typeface="Arial"/>
                <a:sym typeface="Arial"/>
              </a:rPr>
              <a:t>Corporate Sustainability Assessment (CSA) Score 2026</a:t>
            </a:r>
            <a:endParaRPr lang="en-US" sz="4400" b="1" dirty="0">
              <a:latin typeface="Akkurat Pro" panose="020B0504020101020102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sz="5000" dirty="0"/>
          </a:p>
        </p:txBody>
      </p:sp>
    </p:spTree>
    <p:extLst>
      <p:ext uri="{BB962C8B-B14F-4D97-AF65-F5344CB8AC3E}">
        <p14:creationId xmlns:p14="http://schemas.microsoft.com/office/powerpoint/2010/main" val="325768387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eel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1">
            <a:extLst>
              <a:ext uri="{FF2B5EF4-FFF2-40B4-BE49-F238E27FC236}">
                <a16:creationId xmlns:a16="http://schemas.microsoft.com/office/drawing/2014/main" id="{7FB95170-8629-D890-B24C-C390E48E3BBC}"/>
              </a:ext>
            </a:extLst>
          </p:cNvPr>
          <p:cNvSpPr txBox="1">
            <a:spLocks/>
          </p:cNvSpPr>
          <p:nvPr userDrawn="1"/>
        </p:nvSpPr>
        <p:spPr>
          <a:xfrm>
            <a:off x="605911" y="7825405"/>
            <a:ext cx="3671623" cy="41795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latin typeface="Akkurat Pro" panose="020B0504020101020102" pitchFamily="34" charset="0"/>
              </a:rPr>
              <a:t>As of</a:t>
            </a:r>
          </a:p>
        </p:txBody>
      </p:sp>
      <p:pic>
        <p:nvPicPr>
          <p:cNvPr id="6" name="Google Shape;8;p4">
            <a:extLst>
              <a:ext uri="{FF2B5EF4-FFF2-40B4-BE49-F238E27FC236}">
                <a16:creationId xmlns:a16="http://schemas.microsoft.com/office/drawing/2014/main" id="{968F7ACA-65CA-A28C-8903-53747604D9AF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698900" y="9101574"/>
            <a:ext cx="2591417" cy="556098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0;p4">
            <a:extLst>
              <a:ext uri="{FF2B5EF4-FFF2-40B4-BE49-F238E27FC236}">
                <a16:creationId xmlns:a16="http://schemas.microsoft.com/office/drawing/2014/main" id="{9BA7ED9D-D66F-1B54-3C25-853FF229C9F7}"/>
              </a:ext>
            </a:extLst>
          </p:cNvPr>
          <p:cNvSpPr/>
          <p:nvPr userDrawn="1"/>
        </p:nvSpPr>
        <p:spPr>
          <a:xfrm>
            <a:off x="698900" y="3738586"/>
            <a:ext cx="3656123" cy="3656123"/>
          </a:xfrm>
          <a:prstGeom prst="rect">
            <a:avLst/>
          </a:prstGeom>
          <a:noFill/>
          <a:ln w="508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253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" name="Google Shape;14;p4">
            <a:extLst>
              <a:ext uri="{FF2B5EF4-FFF2-40B4-BE49-F238E27FC236}">
                <a16:creationId xmlns:a16="http://schemas.microsoft.com/office/drawing/2014/main" id="{713DBD60-2FB1-93CE-0A4E-9B3892A9CB56}"/>
              </a:ext>
            </a:extLst>
          </p:cNvPr>
          <p:cNvSpPr txBox="1">
            <a:spLocks noGrp="1"/>
          </p:cNvSpPr>
          <p:nvPr>
            <p:ph type="body" idx="10" hasCustomPrompt="1"/>
          </p:nvPr>
        </p:nvSpPr>
        <p:spPr>
          <a:xfrm>
            <a:off x="801665" y="4027893"/>
            <a:ext cx="3460369" cy="31119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22000"/>
              <a:buFont typeface="Arial"/>
              <a:buNone/>
              <a:defRPr sz="2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CA" dirty="0"/>
              <a:t>75</a:t>
            </a:r>
            <a:endParaRPr dirty="0"/>
          </a:p>
        </p:txBody>
      </p:sp>
      <p:sp>
        <p:nvSpPr>
          <p:cNvPr id="16" name="Google Shape;15;p4">
            <a:extLst>
              <a:ext uri="{FF2B5EF4-FFF2-40B4-BE49-F238E27FC236}">
                <a16:creationId xmlns:a16="http://schemas.microsoft.com/office/drawing/2014/main" id="{569AABE1-7315-763A-8328-51FEBDC33B93}"/>
              </a:ext>
            </a:extLst>
          </p:cNvPr>
          <p:cNvSpPr txBox="1"/>
          <p:nvPr userDrawn="1"/>
        </p:nvSpPr>
        <p:spPr>
          <a:xfrm>
            <a:off x="4666743" y="4747364"/>
            <a:ext cx="4076423" cy="17793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1000" b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/100</a:t>
            </a:r>
            <a:endParaRPr sz="11000" b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6;p4">
            <a:extLst>
              <a:ext uri="{FF2B5EF4-FFF2-40B4-BE49-F238E27FC236}">
                <a16:creationId xmlns:a16="http://schemas.microsoft.com/office/drawing/2014/main" id="{CAD2B53A-9E94-0543-5BD6-2956419DA044}"/>
              </a:ext>
            </a:extLst>
          </p:cNvPr>
          <p:cNvSpPr txBox="1">
            <a:spLocks noGrp="1"/>
          </p:cNvSpPr>
          <p:nvPr>
            <p:ph type="body" idx="11"/>
          </p:nvPr>
        </p:nvSpPr>
        <p:spPr>
          <a:xfrm>
            <a:off x="683400" y="409582"/>
            <a:ext cx="6443910" cy="869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14288" marR="0" lvl="0" indent="-14288" algn="l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tabLst/>
              <a:defRPr sz="3000" b="1" i="0" u="none" strike="noStrike" cap="none">
                <a:solidFill>
                  <a:schemeClr val="dk1"/>
                </a:solidFill>
                <a:latin typeface="Akkurat Pro" panose="020B0504020101020102" pitchFamily="34" charset="0"/>
                <a:ea typeface="Akkurat Pro" panose="020B0504020101020102" pitchFamily="34" charset="0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A809E2E-19FB-1AAD-8089-598B9FE93DE8}"/>
              </a:ext>
            </a:extLst>
          </p:cNvPr>
          <p:cNvSpPr txBox="1"/>
          <p:nvPr userDrawn="1"/>
        </p:nvSpPr>
        <p:spPr>
          <a:xfrm>
            <a:off x="7362057" y="556887"/>
            <a:ext cx="2518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i="0" dirty="0">
                <a:solidFill>
                  <a:schemeClr val="tx1"/>
                </a:solidFill>
                <a:effectLst/>
                <a:latin typeface="Akkurat Pro" panose="020B0504020101020102" pitchFamily="34" charset="0"/>
              </a:rPr>
              <a:t>©S&amp;P Global 2026.</a:t>
            </a:r>
            <a:endParaRPr lang="en-US" sz="1800" b="1" dirty="0">
              <a:solidFill>
                <a:schemeClr val="tx1"/>
              </a:solidFill>
              <a:latin typeface="Akkurat Pro" panose="020B0504020101020102" pitchFamily="34" charset="0"/>
            </a:endParaRPr>
          </a:p>
        </p:txBody>
      </p:sp>
      <p:sp>
        <p:nvSpPr>
          <p:cNvPr id="20" name="Google Shape;9;p4">
            <a:extLst>
              <a:ext uri="{FF2B5EF4-FFF2-40B4-BE49-F238E27FC236}">
                <a16:creationId xmlns:a16="http://schemas.microsoft.com/office/drawing/2014/main" id="{10BF9920-C5CB-A72D-EB55-E968CC3BC7EB}"/>
              </a:ext>
            </a:extLst>
          </p:cNvPr>
          <p:cNvSpPr txBox="1"/>
          <p:nvPr userDrawn="1"/>
        </p:nvSpPr>
        <p:spPr>
          <a:xfrm>
            <a:off x="683400" y="1279416"/>
            <a:ext cx="8887610" cy="720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3000" b="0" i="0" u="none" strike="noStrike" cap="none" dirty="0">
                <a:solidFill>
                  <a:schemeClr val="tx1"/>
                </a:solidFill>
                <a:latin typeface="Akkurat Pro" panose="020B0504020101020102" pitchFamily="34" charset="0"/>
                <a:ea typeface="Arial"/>
                <a:cs typeface="Arial"/>
                <a:sym typeface="Arial"/>
              </a:rPr>
              <a:t>Steel</a:t>
            </a:r>
          </a:p>
        </p:txBody>
      </p:sp>
      <p:sp>
        <p:nvSpPr>
          <p:cNvPr id="21" name="Google Shape;9;p4">
            <a:extLst>
              <a:ext uri="{FF2B5EF4-FFF2-40B4-BE49-F238E27FC236}">
                <a16:creationId xmlns:a16="http://schemas.microsoft.com/office/drawing/2014/main" id="{39672A6A-A1F8-5828-5458-019A31EBF35F}"/>
              </a:ext>
            </a:extLst>
          </p:cNvPr>
          <p:cNvSpPr txBox="1"/>
          <p:nvPr userDrawn="1"/>
        </p:nvSpPr>
        <p:spPr>
          <a:xfrm>
            <a:off x="682111" y="1926783"/>
            <a:ext cx="9541054" cy="1381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CA" sz="4400" b="1" i="0" u="none" strike="noStrike" cap="none" dirty="0">
                <a:solidFill>
                  <a:schemeClr val="dk1"/>
                </a:solidFill>
                <a:latin typeface="Akkurat Pro" panose="020B0504020101020102" pitchFamily="34" charset="0"/>
                <a:ea typeface="Arial"/>
                <a:cs typeface="Arial"/>
                <a:sym typeface="Arial"/>
              </a:rPr>
              <a:t>Corporate Sustainability Assessment (CSA) Score 2026</a:t>
            </a:r>
            <a:endParaRPr lang="en-US" sz="4400" b="1" dirty="0">
              <a:latin typeface="Akkurat Pro" panose="020B0504020101020102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sz="5000" dirty="0"/>
          </a:p>
        </p:txBody>
      </p:sp>
    </p:spTree>
    <p:extLst>
      <p:ext uri="{BB962C8B-B14F-4D97-AF65-F5344CB8AC3E}">
        <p14:creationId xmlns:p14="http://schemas.microsoft.com/office/powerpoint/2010/main" val="1795427468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ading Companies &amp; Distributors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1">
            <a:extLst>
              <a:ext uri="{FF2B5EF4-FFF2-40B4-BE49-F238E27FC236}">
                <a16:creationId xmlns:a16="http://schemas.microsoft.com/office/drawing/2014/main" id="{3E437DBA-8608-69A9-DA6F-0D72544DEC10}"/>
              </a:ext>
            </a:extLst>
          </p:cNvPr>
          <p:cNvSpPr txBox="1">
            <a:spLocks/>
          </p:cNvSpPr>
          <p:nvPr userDrawn="1"/>
        </p:nvSpPr>
        <p:spPr>
          <a:xfrm>
            <a:off x="605911" y="7825405"/>
            <a:ext cx="3671623" cy="41795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latin typeface="Akkurat Pro" panose="020B0504020101020102" pitchFamily="34" charset="0"/>
              </a:rPr>
              <a:t>As of</a:t>
            </a:r>
          </a:p>
        </p:txBody>
      </p:sp>
      <p:pic>
        <p:nvPicPr>
          <p:cNvPr id="6" name="Google Shape;8;p4">
            <a:extLst>
              <a:ext uri="{FF2B5EF4-FFF2-40B4-BE49-F238E27FC236}">
                <a16:creationId xmlns:a16="http://schemas.microsoft.com/office/drawing/2014/main" id="{7486D7BE-EE5F-4DFB-FBD7-83A80EC86430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698900" y="9101574"/>
            <a:ext cx="2591417" cy="556098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0;p4">
            <a:extLst>
              <a:ext uri="{FF2B5EF4-FFF2-40B4-BE49-F238E27FC236}">
                <a16:creationId xmlns:a16="http://schemas.microsoft.com/office/drawing/2014/main" id="{2C435CF3-E48D-C604-F9F1-A48F2BFA6D26}"/>
              </a:ext>
            </a:extLst>
          </p:cNvPr>
          <p:cNvSpPr/>
          <p:nvPr userDrawn="1"/>
        </p:nvSpPr>
        <p:spPr>
          <a:xfrm>
            <a:off x="698900" y="3738586"/>
            <a:ext cx="3656123" cy="3656123"/>
          </a:xfrm>
          <a:prstGeom prst="rect">
            <a:avLst/>
          </a:prstGeom>
          <a:noFill/>
          <a:ln w="508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253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" name="Google Shape;14;p4">
            <a:extLst>
              <a:ext uri="{FF2B5EF4-FFF2-40B4-BE49-F238E27FC236}">
                <a16:creationId xmlns:a16="http://schemas.microsoft.com/office/drawing/2014/main" id="{E8D7452B-A642-485B-539B-72621347E74F}"/>
              </a:ext>
            </a:extLst>
          </p:cNvPr>
          <p:cNvSpPr txBox="1">
            <a:spLocks noGrp="1"/>
          </p:cNvSpPr>
          <p:nvPr>
            <p:ph type="body" idx="10" hasCustomPrompt="1"/>
          </p:nvPr>
        </p:nvSpPr>
        <p:spPr>
          <a:xfrm>
            <a:off x="801665" y="4027893"/>
            <a:ext cx="3460369" cy="31119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22000"/>
              <a:buFont typeface="Arial"/>
              <a:buNone/>
              <a:defRPr sz="2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CA" dirty="0"/>
              <a:t>75</a:t>
            </a:r>
            <a:endParaRPr dirty="0"/>
          </a:p>
        </p:txBody>
      </p:sp>
      <p:sp>
        <p:nvSpPr>
          <p:cNvPr id="16" name="Google Shape;15;p4">
            <a:extLst>
              <a:ext uri="{FF2B5EF4-FFF2-40B4-BE49-F238E27FC236}">
                <a16:creationId xmlns:a16="http://schemas.microsoft.com/office/drawing/2014/main" id="{A84C0D18-658B-2787-49FB-D220360C1860}"/>
              </a:ext>
            </a:extLst>
          </p:cNvPr>
          <p:cNvSpPr txBox="1"/>
          <p:nvPr userDrawn="1"/>
        </p:nvSpPr>
        <p:spPr>
          <a:xfrm>
            <a:off x="4666743" y="4747364"/>
            <a:ext cx="4076423" cy="17793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1000" b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/100</a:t>
            </a:r>
            <a:endParaRPr sz="11000" b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6;p4">
            <a:extLst>
              <a:ext uri="{FF2B5EF4-FFF2-40B4-BE49-F238E27FC236}">
                <a16:creationId xmlns:a16="http://schemas.microsoft.com/office/drawing/2014/main" id="{176D949C-6C30-FF95-38B3-D3BDBB42E993}"/>
              </a:ext>
            </a:extLst>
          </p:cNvPr>
          <p:cNvSpPr txBox="1">
            <a:spLocks noGrp="1"/>
          </p:cNvSpPr>
          <p:nvPr>
            <p:ph type="body" idx="11"/>
          </p:nvPr>
        </p:nvSpPr>
        <p:spPr>
          <a:xfrm>
            <a:off x="683400" y="409582"/>
            <a:ext cx="6443910" cy="869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14288" marR="0" lvl="0" indent="-14288" algn="l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tabLst/>
              <a:defRPr sz="3000" b="1" i="0" u="none" strike="noStrike" cap="none">
                <a:solidFill>
                  <a:schemeClr val="dk1"/>
                </a:solidFill>
                <a:latin typeface="Akkurat Pro" panose="020B0504020101020102" pitchFamily="34" charset="0"/>
                <a:ea typeface="Akkurat Pro" panose="020B0504020101020102" pitchFamily="34" charset="0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C1EB71D-08A4-4058-6156-9E0C8829757B}"/>
              </a:ext>
            </a:extLst>
          </p:cNvPr>
          <p:cNvSpPr txBox="1"/>
          <p:nvPr userDrawn="1"/>
        </p:nvSpPr>
        <p:spPr>
          <a:xfrm>
            <a:off x="7362057" y="556887"/>
            <a:ext cx="2518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i="0" dirty="0">
                <a:solidFill>
                  <a:schemeClr val="tx1"/>
                </a:solidFill>
                <a:effectLst/>
                <a:latin typeface="Akkurat Pro" panose="020B0504020101020102" pitchFamily="34" charset="0"/>
              </a:rPr>
              <a:t>©S&amp;P Global 2026.</a:t>
            </a:r>
            <a:endParaRPr lang="en-US" sz="1800" b="1" dirty="0">
              <a:solidFill>
                <a:schemeClr val="tx1"/>
              </a:solidFill>
              <a:latin typeface="Akkurat Pro" panose="020B0504020101020102" pitchFamily="34" charset="0"/>
            </a:endParaRPr>
          </a:p>
        </p:txBody>
      </p:sp>
      <p:sp>
        <p:nvSpPr>
          <p:cNvPr id="20" name="Google Shape;9;p4">
            <a:extLst>
              <a:ext uri="{FF2B5EF4-FFF2-40B4-BE49-F238E27FC236}">
                <a16:creationId xmlns:a16="http://schemas.microsoft.com/office/drawing/2014/main" id="{10D8EF54-20C5-1133-FECD-3CE50ED1A501}"/>
              </a:ext>
            </a:extLst>
          </p:cNvPr>
          <p:cNvSpPr txBox="1"/>
          <p:nvPr userDrawn="1"/>
        </p:nvSpPr>
        <p:spPr>
          <a:xfrm>
            <a:off x="683400" y="1279416"/>
            <a:ext cx="8887610" cy="720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3000" b="0" i="0" u="none" strike="noStrike" cap="none" dirty="0">
                <a:solidFill>
                  <a:schemeClr val="tx1"/>
                </a:solidFill>
                <a:latin typeface="Akkurat Pro" panose="020B0504020101020102" pitchFamily="34" charset="0"/>
                <a:ea typeface="Arial"/>
                <a:cs typeface="Arial"/>
                <a:sym typeface="Arial"/>
              </a:rPr>
              <a:t>Trading Companies &amp; Distributors</a:t>
            </a:r>
          </a:p>
        </p:txBody>
      </p:sp>
      <p:sp>
        <p:nvSpPr>
          <p:cNvPr id="21" name="Google Shape;9;p4">
            <a:extLst>
              <a:ext uri="{FF2B5EF4-FFF2-40B4-BE49-F238E27FC236}">
                <a16:creationId xmlns:a16="http://schemas.microsoft.com/office/drawing/2014/main" id="{DABB7A6A-5449-4A6D-1035-6EFA8CEE390F}"/>
              </a:ext>
            </a:extLst>
          </p:cNvPr>
          <p:cNvSpPr txBox="1"/>
          <p:nvPr userDrawn="1"/>
        </p:nvSpPr>
        <p:spPr>
          <a:xfrm>
            <a:off x="682111" y="1926783"/>
            <a:ext cx="9541054" cy="1381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CA" sz="4400" b="1" i="0" u="none" strike="noStrike" cap="none" dirty="0">
                <a:solidFill>
                  <a:schemeClr val="dk1"/>
                </a:solidFill>
                <a:latin typeface="Akkurat Pro" panose="020B0504020101020102" pitchFamily="34" charset="0"/>
                <a:ea typeface="Arial"/>
                <a:cs typeface="Arial"/>
                <a:sym typeface="Arial"/>
              </a:rPr>
              <a:t>Corporate Sustainability Assessment (CSA) Score 2026</a:t>
            </a:r>
            <a:endParaRPr lang="en-US" sz="4400" b="1" dirty="0">
              <a:latin typeface="Akkurat Pro" panose="020B0504020101020102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sz="5000" dirty="0"/>
          </a:p>
        </p:txBody>
      </p:sp>
    </p:spTree>
    <p:extLst>
      <p:ext uri="{BB962C8B-B14F-4D97-AF65-F5344CB8AC3E}">
        <p14:creationId xmlns:p14="http://schemas.microsoft.com/office/powerpoint/2010/main" val="109147579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iles, Apparel &amp; Luxury Goods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1">
            <a:extLst>
              <a:ext uri="{FF2B5EF4-FFF2-40B4-BE49-F238E27FC236}">
                <a16:creationId xmlns:a16="http://schemas.microsoft.com/office/drawing/2014/main" id="{413325F8-F084-66A9-77CD-E0663F7CB44F}"/>
              </a:ext>
            </a:extLst>
          </p:cNvPr>
          <p:cNvSpPr txBox="1">
            <a:spLocks/>
          </p:cNvSpPr>
          <p:nvPr userDrawn="1"/>
        </p:nvSpPr>
        <p:spPr>
          <a:xfrm>
            <a:off x="605911" y="7825405"/>
            <a:ext cx="3671623" cy="41795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latin typeface="Akkurat Pro" panose="020B0504020101020102" pitchFamily="34" charset="0"/>
              </a:rPr>
              <a:t>As of</a:t>
            </a:r>
          </a:p>
        </p:txBody>
      </p:sp>
      <p:pic>
        <p:nvPicPr>
          <p:cNvPr id="6" name="Google Shape;8;p4">
            <a:extLst>
              <a:ext uri="{FF2B5EF4-FFF2-40B4-BE49-F238E27FC236}">
                <a16:creationId xmlns:a16="http://schemas.microsoft.com/office/drawing/2014/main" id="{0143BDEC-6D54-514E-58B4-152A0E067A7C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698900" y="9101574"/>
            <a:ext cx="2591417" cy="556098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0;p4">
            <a:extLst>
              <a:ext uri="{FF2B5EF4-FFF2-40B4-BE49-F238E27FC236}">
                <a16:creationId xmlns:a16="http://schemas.microsoft.com/office/drawing/2014/main" id="{5BFCB141-9AF0-2B97-A8AB-24F3E804C7EF}"/>
              </a:ext>
            </a:extLst>
          </p:cNvPr>
          <p:cNvSpPr/>
          <p:nvPr userDrawn="1"/>
        </p:nvSpPr>
        <p:spPr>
          <a:xfrm>
            <a:off x="698900" y="3738586"/>
            <a:ext cx="3656123" cy="3656123"/>
          </a:xfrm>
          <a:prstGeom prst="rect">
            <a:avLst/>
          </a:prstGeom>
          <a:noFill/>
          <a:ln w="508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253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" name="Google Shape;14;p4">
            <a:extLst>
              <a:ext uri="{FF2B5EF4-FFF2-40B4-BE49-F238E27FC236}">
                <a16:creationId xmlns:a16="http://schemas.microsoft.com/office/drawing/2014/main" id="{4C2B0169-E0B7-CE05-F966-1DD034044E7A}"/>
              </a:ext>
            </a:extLst>
          </p:cNvPr>
          <p:cNvSpPr txBox="1">
            <a:spLocks noGrp="1"/>
          </p:cNvSpPr>
          <p:nvPr>
            <p:ph type="body" idx="10" hasCustomPrompt="1"/>
          </p:nvPr>
        </p:nvSpPr>
        <p:spPr>
          <a:xfrm>
            <a:off x="801665" y="4027893"/>
            <a:ext cx="3460369" cy="31119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22000"/>
              <a:buFont typeface="Arial"/>
              <a:buNone/>
              <a:defRPr sz="2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CA" dirty="0"/>
              <a:t>75</a:t>
            </a:r>
            <a:endParaRPr dirty="0"/>
          </a:p>
        </p:txBody>
      </p:sp>
      <p:sp>
        <p:nvSpPr>
          <p:cNvPr id="16" name="Google Shape;15;p4">
            <a:extLst>
              <a:ext uri="{FF2B5EF4-FFF2-40B4-BE49-F238E27FC236}">
                <a16:creationId xmlns:a16="http://schemas.microsoft.com/office/drawing/2014/main" id="{12300690-D767-1DA9-E7E5-A864FC369CFB}"/>
              </a:ext>
            </a:extLst>
          </p:cNvPr>
          <p:cNvSpPr txBox="1"/>
          <p:nvPr userDrawn="1"/>
        </p:nvSpPr>
        <p:spPr>
          <a:xfrm>
            <a:off x="4666743" y="4747364"/>
            <a:ext cx="4076423" cy="17793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1000" b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/100</a:t>
            </a:r>
            <a:endParaRPr sz="11000" b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6;p4">
            <a:extLst>
              <a:ext uri="{FF2B5EF4-FFF2-40B4-BE49-F238E27FC236}">
                <a16:creationId xmlns:a16="http://schemas.microsoft.com/office/drawing/2014/main" id="{A439C494-EEA6-D2F0-64C7-653CA3F18C4B}"/>
              </a:ext>
            </a:extLst>
          </p:cNvPr>
          <p:cNvSpPr txBox="1">
            <a:spLocks noGrp="1"/>
          </p:cNvSpPr>
          <p:nvPr>
            <p:ph type="body" idx="11"/>
          </p:nvPr>
        </p:nvSpPr>
        <p:spPr>
          <a:xfrm>
            <a:off x="683400" y="409582"/>
            <a:ext cx="6443910" cy="869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14288" marR="0" lvl="0" indent="-14288" algn="l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tabLst/>
              <a:defRPr sz="3000" b="1" i="0" u="none" strike="noStrike" cap="none">
                <a:solidFill>
                  <a:schemeClr val="dk1"/>
                </a:solidFill>
                <a:latin typeface="Akkurat Pro" panose="020B0504020101020102" pitchFamily="34" charset="0"/>
                <a:ea typeface="Akkurat Pro" panose="020B0504020101020102" pitchFamily="34" charset="0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E1D9101-4C3C-17AA-B05B-9482C42ECAE1}"/>
              </a:ext>
            </a:extLst>
          </p:cNvPr>
          <p:cNvSpPr txBox="1"/>
          <p:nvPr userDrawn="1"/>
        </p:nvSpPr>
        <p:spPr>
          <a:xfrm>
            <a:off x="7362057" y="556887"/>
            <a:ext cx="2518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i="0" dirty="0">
                <a:solidFill>
                  <a:schemeClr val="tx1"/>
                </a:solidFill>
                <a:effectLst/>
                <a:latin typeface="Akkurat Pro" panose="020B0504020101020102" pitchFamily="34" charset="0"/>
              </a:rPr>
              <a:t>©S&amp;P Global 2026.</a:t>
            </a:r>
            <a:endParaRPr lang="en-US" sz="1800" b="1" dirty="0">
              <a:solidFill>
                <a:schemeClr val="tx1"/>
              </a:solidFill>
              <a:latin typeface="Akkurat Pro" panose="020B0504020101020102" pitchFamily="34" charset="0"/>
            </a:endParaRPr>
          </a:p>
        </p:txBody>
      </p:sp>
      <p:sp>
        <p:nvSpPr>
          <p:cNvPr id="20" name="Google Shape;9;p4">
            <a:extLst>
              <a:ext uri="{FF2B5EF4-FFF2-40B4-BE49-F238E27FC236}">
                <a16:creationId xmlns:a16="http://schemas.microsoft.com/office/drawing/2014/main" id="{AC347A27-CEA7-4818-9460-C3CBC1530609}"/>
              </a:ext>
            </a:extLst>
          </p:cNvPr>
          <p:cNvSpPr txBox="1"/>
          <p:nvPr userDrawn="1"/>
        </p:nvSpPr>
        <p:spPr>
          <a:xfrm>
            <a:off x="683400" y="1279416"/>
            <a:ext cx="8887610" cy="720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3000" b="0" i="0" u="none" strike="noStrike" cap="none" dirty="0">
                <a:solidFill>
                  <a:schemeClr val="tx1"/>
                </a:solidFill>
                <a:latin typeface="Akkurat Pro" panose="020B0504020101020102" pitchFamily="34" charset="0"/>
                <a:ea typeface="Arial"/>
                <a:cs typeface="Arial"/>
                <a:sym typeface="Arial"/>
              </a:rPr>
              <a:t>Textiles, Apparel &amp; Luxury Goods</a:t>
            </a:r>
          </a:p>
        </p:txBody>
      </p:sp>
      <p:sp>
        <p:nvSpPr>
          <p:cNvPr id="21" name="Google Shape;9;p4">
            <a:extLst>
              <a:ext uri="{FF2B5EF4-FFF2-40B4-BE49-F238E27FC236}">
                <a16:creationId xmlns:a16="http://schemas.microsoft.com/office/drawing/2014/main" id="{A7752F48-A9EB-70EE-B1A1-E5AD68365FCC}"/>
              </a:ext>
            </a:extLst>
          </p:cNvPr>
          <p:cNvSpPr txBox="1"/>
          <p:nvPr userDrawn="1"/>
        </p:nvSpPr>
        <p:spPr>
          <a:xfrm>
            <a:off x="682111" y="1926783"/>
            <a:ext cx="9541054" cy="1381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CA" sz="4400" b="1" i="0" u="none" strike="noStrike" cap="none" dirty="0">
                <a:solidFill>
                  <a:schemeClr val="dk1"/>
                </a:solidFill>
                <a:latin typeface="Akkurat Pro" panose="020B0504020101020102" pitchFamily="34" charset="0"/>
                <a:ea typeface="Arial"/>
                <a:cs typeface="Arial"/>
                <a:sym typeface="Arial"/>
              </a:rPr>
              <a:t>Corporate Sustainability Assessment (CSA) Score 2026</a:t>
            </a:r>
            <a:endParaRPr lang="en-US" sz="4400" b="1" dirty="0">
              <a:latin typeface="Akkurat Pro" panose="020B0504020101020102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sz="5000" dirty="0"/>
          </a:p>
        </p:txBody>
      </p:sp>
    </p:spTree>
    <p:extLst>
      <p:ext uri="{BB962C8B-B14F-4D97-AF65-F5344CB8AC3E}">
        <p14:creationId xmlns:p14="http://schemas.microsoft.com/office/powerpoint/2010/main" val="159891858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uters &amp; Peripherals and Office Electronics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1">
            <a:extLst>
              <a:ext uri="{FF2B5EF4-FFF2-40B4-BE49-F238E27FC236}">
                <a16:creationId xmlns:a16="http://schemas.microsoft.com/office/drawing/2014/main" id="{59ABC071-62B5-93A7-5722-68AB0E1C52C2}"/>
              </a:ext>
            </a:extLst>
          </p:cNvPr>
          <p:cNvSpPr txBox="1">
            <a:spLocks/>
          </p:cNvSpPr>
          <p:nvPr userDrawn="1"/>
        </p:nvSpPr>
        <p:spPr>
          <a:xfrm>
            <a:off x="605911" y="7825405"/>
            <a:ext cx="3671623" cy="41795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latin typeface="Akkurat Pro" panose="020B0504020101020102" pitchFamily="34" charset="0"/>
              </a:rPr>
              <a:t>As of</a:t>
            </a:r>
          </a:p>
        </p:txBody>
      </p:sp>
      <p:pic>
        <p:nvPicPr>
          <p:cNvPr id="6" name="Google Shape;8;p4">
            <a:extLst>
              <a:ext uri="{FF2B5EF4-FFF2-40B4-BE49-F238E27FC236}">
                <a16:creationId xmlns:a16="http://schemas.microsoft.com/office/drawing/2014/main" id="{1E3053EF-AC2E-685C-F240-93F6D5947B82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698900" y="9101574"/>
            <a:ext cx="2591417" cy="556098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0;p4">
            <a:extLst>
              <a:ext uri="{FF2B5EF4-FFF2-40B4-BE49-F238E27FC236}">
                <a16:creationId xmlns:a16="http://schemas.microsoft.com/office/drawing/2014/main" id="{3859598E-3675-AD8F-B0AC-C7F617807DEB}"/>
              </a:ext>
            </a:extLst>
          </p:cNvPr>
          <p:cNvSpPr/>
          <p:nvPr userDrawn="1"/>
        </p:nvSpPr>
        <p:spPr>
          <a:xfrm>
            <a:off x="698900" y="3738586"/>
            <a:ext cx="3656123" cy="3656123"/>
          </a:xfrm>
          <a:prstGeom prst="rect">
            <a:avLst/>
          </a:prstGeom>
          <a:noFill/>
          <a:ln w="508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253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" name="Google Shape;14;p4">
            <a:extLst>
              <a:ext uri="{FF2B5EF4-FFF2-40B4-BE49-F238E27FC236}">
                <a16:creationId xmlns:a16="http://schemas.microsoft.com/office/drawing/2014/main" id="{A859A977-84FA-B0BE-81A2-451543FCB81B}"/>
              </a:ext>
            </a:extLst>
          </p:cNvPr>
          <p:cNvSpPr txBox="1">
            <a:spLocks noGrp="1"/>
          </p:cNvSpPr>
          <p:nvPr>
            <p:ph type="body" idx="10" hasCustomPrompt="1"/>
          </p:nvPr>
        </p:nvSpPr>
        <p:spPr>
          <a:xfrm>
            <a:off x="801665" y="4027893"/>
            <a:ext cx="3460369" cy="31119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22000"/>
              <a:buFont typeface="Arial"/>
              <a:buNone/>
              <a:defRPr sz="2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CA" dirty="0"/>
              <a:t>75</a:t>
            </a:r>
            <a:endParaRPr dirty="0"/>
          </a:p>
        </p:txBody>
      </p:sp>
      <p:sp>
        <p:nvSpPr>
          <p:cNvPr id="16" name="Google Shape;15;p4">
            <a:extLst>
              <a:ext uri="{FF2B5EF4-FFF2-40B4-BE49-F238E27FC236}">
                <a16:creationId xmlns:a16="http://schemas.microsoft.com/office/drawing/2014/main" id="{A6FE4988-1A2C-5370-E2CC-A1AA6F6CF775}"/>
              </a:ext>
            </a:extLst>
          </p:cNvPr>
          <p:cNvSpPr txBox="1"/>
          <p:nvPr userDrawn="1"/>
        </p:nvSpPr>
        <p:spPr>
          <a:xfrm>
            <a:off x="4666743" y="4747364"/>
            <a:ext cx="4076423" cy="17793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1000" b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/100</a:t>
            </a:r>
            <a:endParaRPr sz="11000" b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6;p4">
            <a:extLst>
              <a:ext uri="{FF2B5EF4-FFF2-40B4-BE49-F238E27FC236}">
                <a16:creationId xmlns:a16="http://schemas.microsoft.com/office/drawing/2014/main" id="{FDCB0EA6-D637-BD5E-6D7A-6B171EE17DAF}"/>
              </a:ext>
            </a:extLst>
          </p:cNvPr>
          <p:cNvSpPr txBox="1">
            <a:spLocks noGrp="1"/>
          </p:cNvSpPr>
          <p:nvPr>
            <p:ph type="body" idx="11"/>
          </p:nvPr>
        </p:nvSpPr>
        <p:spPr>
          <a:xfrm>
            <a:off x="683400" y="409582"/>
            <a:ext cx="6443910" cy="869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14288" marR="0" lvl="0" indent="-14288" algn="l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tabLst/>
              <a:defRPr sz="3000" b="1" i="0" u="none" strike="noStrike" cap="none">
                <a:solidFill>
                  <a:schemeClr val="dk1"/>
                </a:solidFill>
                <a:latin typeface="Akkurat Pro" panose="020B0504020101020102" pitchFamily="34" charset="0"/>
                <a:ea typeface="Akkurat Pro" panose="020B0504020101020102" pitchFamily="34" charset="0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FF9B9BB-C0A2-6DE0-460F-AAF60B7464BB}"/>
              </a:ext>
            </a:extLst>
          </p:cNvPr>
          <p:cNvSpPr txBox="1"/>
          <p:nvPr userDrawn="1"/>
        </p:nvSpPr>
        <p:spPr>
          <a:xfrm>
            <a:off x="7362057" y="556887"/>
            <a:ext cx="2518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i="0" dirty="0">
                <a:solidFill>
                  <a:schemeClr val="tx1"/>
                </a:solidFill>
                <a:effectLst/>
                <a:latin typeface="Akkurat Pro" panose="020B0504020101020102" pitchFamily="34" charset="0"/>
              </a:rPr>
              <a:t>©S&amp;P Global 2026.</a:t>
            </a:r>
            <a:endParaRPr lang="en-US" sz="1800" b="1" dirty="0">
              <a:solidFill>
                <a:schemeClr val="tx1"/>
              </a:solidFill>
              <a:latin typeface="Akkurat Pro" panose="020B0504020101020102" pitchFamily="34" charset="0"/>
            </a:endParaRPr>
          </a:p>
        </p:txBody>
      </p:sp>
      <p:sp>
        <p:nvSpPr>
          <p:cNvPr id="20" name="Google Shape;9;p4">
            <a:extLst>
              <a:ext uri="{FF2B5EF4-FFF2-40B4-BE49-F238E27FC236}">
                <a16:creationId xmlns:a16="http://schemas.microsoft.com/office/drawing/2014/main" id="{2F378812-A97B-F4F9-E2B3-C1971BB69B0E}"/>
              </a:ext>
            </a:extLst>
          </p:cNvPr>
          <p:cNvSpPr txBox="1"/>
          <p:nvPr userDrawn="1"/>
        </p:nvSpPr>
        <p:spPr>
          <a:xfrm>
            <a:off x="683400" y="1279416"/>
            <a:ext cx="8887610" cy="720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0" i="0" u="none" strike="noStrike" cap="none" dirty="0">
                <a:solidFill>
                  <a:schemeClr val="tx1"/>
                </a:solidFill>
                <a:latin typeface="Akkurat Pro" panose="020B0504020101020102" pitchFamily="34" charset="0"/>
                <a:ea typeface="Arial"/>
                <a:cs typeface="Arial"/>
                <a:sym typeface="Arial"/>
              </a:rPr>
              <a:t>Computers &amp; Peripherals and Office Electronics</a:t>
            </a:r>
          </a:p>
        </p:txBody>
      </p:sp>
      <p:sp>
        <p:nvSpPr>
          <p:cNvPr id="21" name="Google Shape;9;p4">
            <a:extLst>
              <a:ext uri="{FF2B5EF4-FFF2-40B4-BE49-F238E27FC236}">
                <a16:creationId xmlns:a16="http://schemas.microsoft.com/office/drawing/2014/main" id="{4CBC0E2E-2160-48CA-3E80-C3F98220D5A7}"/>
              </a:ext>
            </a:extLst>
          </p:cNvPr>
          <p:cNvSpPr txBox="1"/>
          <p:nvPr userDrawn="1"/>
        </p:nvSpPr>
        <p:spPr>
          <a:xfrm>
            <a:off x="682111" y="1926783"/>
            <a:ext cx="9541054" cy="1381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CA" sz="4400" b="1" i="0" u="none" strike="noStrike" cap="none" dirty="0">
                <a:solidFill>
                  <a:schemeClr val="dk1"/>
                </a:solidFill>
                <a:latin typeface="Akkurat Pro" panose="020B0504020101020102" pitchFamily="34" charset="0"/>
                <a:ea typeface="Arial"/>
                <a:cs typeface="Arial"/>
                <a:sym typeface="Arial"/>
              </a:rPr>
              <a:t>Corporate Sustainability Assessment (CSA) Score 2026</a:t>
            </a:r>
            <a:endParaRPr lang="en-US" sz="4400" b="1" dirty="0">
              <a:latin typeface="Akkurat Pro" panose="020B0504020101020102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sz="5000" dirty="0"/>
          </a:p>
        </p:txBody>
      </p:sp>
    </p:spTree>
    <p:extLst>
      <p:ext uri="{BB962C8B-B14F-4D97-AF65-F5344CB8AC3E}">
        <p14:creationId xmlns:p14="http://schemas.microsoft.com/office/powerpoint/2010/main" val="1605882934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lecommunication Services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1">
            <a:extLst>
              <a:ext uri="{FF2B5EF4-FFF2-40B4-BE49-F238E27FC236}">
                <a16:creationId xmlns:a16="http://schemas.microsoft.com/office/drawing/2014/main" id="{BA39B288-32F8-6FB3-2FDD-AACAE9FCDE28}"/>
              </a:ext>
            </a:extLst>
          </p:cNvPr>
          <p:cNvSpPr txBox="1">
            <a:spLocks/>
          </p:cNvSpPr>
          <p:nvPr userDrawn="1"/>
        </p:nvSpPr>
        <p:spPr>
          <a:xfrm>
            <a:off x="605911" y="7825405"/>
            <a:ext cx="3671623" cy="41795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latin typeface="Akkurat Pro" panose="020B0504020101020102" pitchFamily="34" charset="0"/>
              </a:rPr>
              <a:t>As of</a:t>
            </a:r>
          </a:p>
        </p:txBody>
      </p:sp>
      <p:pic>
        <p:nvPicPr>
          <p:cNvPr id="6" name="Google Shape;8;p4">
            <a:extLst>
              <a:ext uri="{FF2B5EF4-FFF2-40B4-BE49-F238E27FC236}">
                <a16:creationId xmlns:a16="http://schemas.microsoft.com/office/drawing/2014/main" id="{910665BA-0AEA-D66E-CFFA-141DBC23CB53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698900" y="9101574"/>
            <a:ext cx="2591417" cy="556098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0;p4">
            <a:extLst>
              <a:ext uri="{FF2B5EF4-FFF2-40B4-BE49-F238E27FC236}">
                <a16:creationId xmlns:a16="http://schemas.microsoft.com/office/drawing/2014/main" id="{822360AA-0C3E-ACF8-D7A6-AE334EAFA300}"/>
              </a:ext>
            </a:extLst>
          </p:cNvPr>
          <p:cNvSpPr/>
          <p:nvPr userDrawn="1"/>
        </p:nvSpPr>
        <p:spPr>
          <a:xfrm>
            <a:off x="698900" y="3738586"/>
            <a:ext cx="3656123" cy="3656123"/>
          </a:xfrm>
          <a:prstGeom prst="rect">
            <a:avLst/>
          </a:prstGeom>
          <a:noFill/>
          <a:ln w="508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253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" name="Google Shape;14;p4">
            <a:extLst>
              <a:ext uri="{FF2B5EF4-FFF2-40B4-BE49-F238E27FC236}">
                <a16:creationId xmlns:a16="http://schemas.microsoft.com/office/drawing/2014/main" id="{68F3E9CF-96CA-1800-0A4D-F531D1824475}"/>
              </a:ext>
            </a:extLst>
          </p:cNvPr>
          <p:cNvSpPr txBox="1">
            <a:spLocks noGrp="1"/>
          </p:cNvSpPr>
          <p:nvPr>
            <p:ph type="body" idx="10" hasCustomPrompt="1"/>
          </p:nvPr>
        </p:nvSpPr>
        <p:spPr>
          <a:xfrm>
            <a:off x="801665" y="4027893"/>
            <a:ext cx="3460369" cy="31119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22000"/>
              <a:buFont typeface="Arial"/>
              <a:buNone/>
              <a:defRPr sz="2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CA" dirty="0"/>
              <a:t>75</a:t>
            </a:r>
            <a:endParaRPr dirty="0"/>
          </a:p>
        </p:txBody>
      </p:sp>
      <p:sp>
        <p:nvSpPr>
          <p:cNvPr id="16" name="Google Shape;15;p4">
            <a:extLst>
              <a:ext uri="{FF2B5EF4-FFF2-40B4-BE49-F238E27FC236}">
                <a16:creationId xmlns:a16="http://schemas.microsoft.com/office/drawing/2014/main" id="{9353FAF0-355C-17D6-4F0E-D23057AB439B}"/>
              </a:ext>
            </a:extLst>
          </p:cNvPr>
          <p:cNvSpPr txBox="1"/>
          <p:nvPr userDrawn="1"/>
        </p:nvSpPr>
        <p:spPr>
          <a:xfrm>
            <a:off x="4666743" y="4747364"/>
            <a:ext cx="4076423" cy="17793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1000" b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/100</a:t>
            </a:r>
            <a:endParaRPr sz="11000" b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6;p4">
            <a:extLst>
              <a:ext uri="{FF2B5EF4-FFF2-40B4-BE49-F238E27FC236}">
                <a16:creationId xmlns:a16="http://schemas.microsoft.com/office/drawing/2014/main" id="{6F9A4490-AA53-C0D9-69EC-335FBC9874BA}"/>
              </a:ext>
            </a:extLst>
          </p:cNvPr>
          <p:cNvSpPr txBox="1">
            <a:spLocks noGrp="1"/>
          </p:cNvSpPr>
          <p:nvPr>
            <p:ph type="body" idx="11"/>
          </p:nvPr>
        </p:nvSpPr>
        <p:spPr>
          <a:xfrm>
            <a:off x="683400" y="409582"/>
            <a:ext cx="6443910" cy="869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14288" marR="0" lvl="0" indent="-14288" algn="l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tabLst/>
              <a:defRPr sz="3000" b="1" i="0" u="none" strike="noStrike" cap="none">
                <a:solidFill>
                  <a:schemeClr val="dk1"/>
                </a:solidFill>
                <a:latin typeface="Akkurat Pro" panose="020B0504020101020102" pitchFamily="34" charset="0"/>
                <a:ea typeface="Akkurat Pro" panose="020B0504020101020102" pitchFamily="34" charset="0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C2AE188-EBDF-F482-9FF1-2D39A40B0BEC}"/>
              </a:ext>
            </a:extLst>
          </p:cNvPr>
          <p:cNvSpPr txBox="1"/>
          <p:nvPr userDrawn="1"/>
        </p:nvSpPr>
        <p:spPr>
          <a:xfrm>
            <a:off x="7362057" y="556887"/>
            <a:ext cx="2518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i="0" dirty="0">
                <a:solidFill>
                  <a:schemeClr val="tx1"/>
                </a:solidFill>
                <a:effectLst/>
                <a:latin typeface="Akkurat Pro" panose="020B0504020101020102" pitchFamily="34" charset="0"/>
              </a:rPr>
              <a:t>©S&amp;P Global 2026.</a:t>
            </a:r>
            <a:endParaRPr lang="en-US" sz="1800" b="1" dirty="0">
              <a:solidFill>
                <a:schemeClr val="tx1"/>
              </a:solidFill>
              <a:latin typeface="Akkurat Pro" panose="020B0504020101020102" pitchFamily="34" charset="0"/>
            </a:endParaRPr>
          </a:p>
        </p:txBody>
      </p:sp>
      <p:sp>
        <p:nvSpPr>
          <p:cNvPr id="20" name="Google Shape;9;p4">
            <a:extLst>
              <a:ext uri="{FF2B5EF4-FFF2-40B4-BE49-F238E27FC236}">
                <a16:creationId xmlns:a16="http://schemas.microsoft.com/office/drawing/2014/main" id="{E4E286D9-7458-7E91-E4B2-D4E598DFDD94}"/>
              </a:ext>
            </a:extLst>
          </p:cNvPr>
          <p:cNvSpPr txBox="1"/>
          <p:nvPr userDrawn="1"/>
        </p:nvSpPr>
        <p:spPr>
          <a:xfrm>
            <a:off x="683400" y="1279416"/>
            <a:ext cx="8887610" cy="720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3000" b="0" i="0" u="none" strike="noStrike" cap="none" dirty="0">
                <a:solidFill>
                  <a:schemeClr val="tx1"/>
                </a:solidFill>
                <a:latin typeface="Akkurat Pro" panose="020B0504020101020102" pitchFamily="34" charset="0"/>
                <a:ea typeface="Arial"/>
                <a:cs typeface="Arial"/>
                <a:sym typeface="Arial"/>
              </a:rPr>
              <a:t>Telecommunication Services</a:t>
            </a:r>
          </a:p>
        </p:txBody>
      </p:sp>
      <p:sp>
        <p:nvSpPr>
          <p:cNvPr id="21" name="Google Shape;9;p4">
            <a:extLst>
              <a:ext uri="{FF2B5EF4-FFF2-40B4-BE49-F238E27FC236}">
                <a16:creationId xmlns:a16="http://schemas.microsoft.com/office/drawing/2014/main" id="{39627688-34E1-DDAD-54BB-A9A0C61B1FA9}"/>
              </a:ext>
            </a:extLst>
          </p:cNvPr>
          <p:cNvSpPr txBox="1"/>
          <p:nvPr userDrawn="1"/>
        </p:nvSpPr>
        <p:spPr>
          <a:xfrm>
            <a:off x="682111" y="1926783"/>
            <a:ext cx="9541054" cy="1381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CA" sz="4400" b="1" i="0" u="none" strike="noStrike" cap="none" dirty="0">
                <a:solidFill>
                  <a:schemeClr val="dk1"/>
                </a:solidFill>
                <a:latin typeface="Akkurat Pro" panose="020B0504020101020102" pitchFamily="34" charset="0"/>
                <a:ea typeface="Arial"/>
                <a:cs typeface="Arial"/>
                <a:sym typeface="Arial"/>
              </a:rPr>
              <a:t>Corporate Sustainability Assessment (CSA) Score 2026</a:t>
            </a:r>
            <a:endParaRPr lang="en-US" sz="4400" b="1" dirty="0">
              <a:latin typeface="Akkurat Pro" panose="020B0504020101020102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sz="5000" dirty="0"/>
          </a:p>
        </p:txBody>
      </p:sp>
    </p:spTree>
    <p:extLst>
      <p:ext uri="{BB962C8B-B14F-4D97-AF65-F5344CB8AC3E}">
        <p14:creationId xmlns:p14="http://schemas.microsoft.com/office/powerpoint/2010/main" val="2136260427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bacco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1">
            <a:extLst>
              <a:ext uri="{FF2B5EF4-FFF2-40B4-BE49-F238E27FC236}">
                <a16:creationId xmlns:a16="http://schemas.microsoft.com/office/drawing/2014/main" id="{5703DA04-187F-73E7-69DF-29EE36F0C2A5}"/>
              </a:ext>
            </a:extLst>
          </p:cNvPr>
          <p:cNvSpPr txBox="1">
            <a:spLocks/>
          </p:cNvSpPr>
          <p:nvPr userDrawn="1"/>
        </p:nvSpPr>
        <p:spPr>
          <a:xfrm>
            <a:off x="605911" y="7825405"/>
            <a:ext cx="3671623" cy="41795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latin typeface="Akkurat Pro" panose="020B0504020101020102" pitchFamily="34" charset="0"/>
              </a:rPr>
              <a:t>As of</a:t>
            </a:r>
          </a:p>
        </p:txBody>
      </p:sp>
      <p:pic>
        <p:nvPicPr>
          <p:cNvPr id="6" name="Google Shape;8;p4">
            <a:extLst>
              <a:ext uri="{FF2B5EF4-FFF2-40B4-BE49-F238E27FC236}">
                <a16:creationId xmlns:a16="http://schemas.microsoft.com/office/drawing/2014/main" id="{73B32DD0-8716-D56F-AE06-578CFAEFB238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698900" y="9101574"/>
            <a:ext cx="2591417" cy="556098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0;p4">
            <a:extLst>
              <a:ext uri="{FF2B5EF4-FFF2-40B4-BE49-F238E27FC236}">
                <a16:creationId xmlns:a16="http://schemas.microsoft.com/office/drawing/2014/main" id="{E6A34F7F-F5F8-AC2A-51DF-68B84FE6B5AC}"/>
              </a:ext>
            </a:extLst>
          </p:cNvPr>
          <p:cNvSpPr/>
          <p:nvPr userDrawn="1"/>
        </p:nvSpPr>
        <p:spPr>
          <a:xfrm>
            <a:off x="698900" y="3738586"/>
            <a:ext cx="3656123" cy="3656123"/>
          </a:xfrm>
          <a:prstGeom prst="rect">
            <a:avLst/>
          </a:prstGeom>
          <a:noFill/>
          <a:ln w="508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253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" name="Google Shape;14;p4">
            <a:extLst>
              <a:ext uri="{FF2B5EF4-FFF2-40B4-BE49-F238E27FC236}">
                <a16:creationId xmlns:a16="http://schemas.microsoft.com/office/drawing/2014/main" id="{EA2D5A81-E09B-0124-EAB8-4F36D51021AB}"/>
              </a:ext>
            </a:extLst>
          </p:cNvPr>
          <p:cNvSpPr txBox="1">
            <a:spLocks noGrp="1"/>
          </p:cNvSpPr>
          <p:nvPr>
            <p:ph type="body" idx="10" hasCustomPrompt="1"/>
          </p:nvPr>
        </p:nvSpPr>
        <p:spPr>
          <a:xfrm>
            <a:off x="801665" y="4027893"/>
            <a:ext cx="3460369" cy="31119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22000"/>
              <a:buFont typeface="Arial"/>
              <a:buNone/>
              <a:defRPr sz="2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CA" dirty="0"/>
              <a:t>75</a:t>
            </a:r>
            <a:endParaRPr dirty="0"/>
          </a:p>
        </p:txBody>
      </p:sp>
      <p:sp>
        <p:nvSpPr>
          <p:cNvPr id="16" name="Google Shape;15;p4">
            <a:extLst>
              <a:ext uri="{FF2B5EF4-FFF2-40B4-BE49-F238E27FC236}">
                <a16:creationId xmlns:a16="http://schemas.microsoft.com/office/drawing/2014/main" id="{0308E6E3-8FFD-DBFA-E90F-35186A150764}"/>
              </a:ext>
            </a:extLst>
          </p:cNvPr>
          <p:cNvSpPr txBox="1"/>
          <p:nvPr userDrawn="1"/>
        </p:nvSpPr>
        <p:spPr>
          <a:xfrm>
            <a:off x="4666743" y="4747364"/>
            <a:ext cx="4076423" cy="17793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1000" b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/100</a:t>
            </a:r>
            <a:endParaRPr sz="11000" b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6;p4">
            <a:extLst>
              <a:ext uri="{FF2B5EF4-FFF2-40B4-BE49-F238E27FC236}">
                <a16:creationId xmlns:a16="http://schemas.microsoft.com/office/drawing/2014/main" id="{8B9DAC5E-D4D9-EBC7-4AC7-063049E8EB48}"/>
              </a:ext>
            </a:extLst>
          </p:cNvPr>
          <p:cNvSpPr txBox="1">
            <a:spLocks noGrp="1"/>
          </p:cNvSpPr>
          <p:nvPr>
            <p:ph type="body" idx="11"/>
          </p:nvPr>
        </p:nvSpPr>
        <p:spPr>
          <a:xfrm>
            <a:off x="683400" y="409582"/>
            <a:ext cx="6443910" cy="869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14288" marR="0" lvl="0" indent="-14288" algn="l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tabLst/>
              <a:defRPr sz="3000" b="1" i="0" u="none" strike="noStrike" cap="none">
                <a:solidFill>
                  <a:schemeClr val="dk1"/>
                </a:solidFill>
                <a:latin typeface="Akkurat Pro" panose="020B0504020101020102" pitchFamily="34" charset="0"/>
                <a:ea typeface="Akkurat Pro" panose="020B0504020101020102" pitchFamily="34" charset="0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A07ACB5-0F87-5B34-02D5-B758E5DCB80E}"/>
              </a:ext>
            </a:extLst>
          </p:cNvPr>
          <p:cNvSpPr txBox="1"/>
          <p:nvPr userDrawn="1"/>
        </p:nvSpPr>
        <p:spPr>
          <a:xfrm>
            <a:off x="7362057" y="556887"/>
            <a:ext cx="2518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i="0" dirty="0">
                <a:solidFill>
                  <a:schemeClr val="tx1"/>
                </a:solidFill>
                <a:effectLst/>
                <a:latin typeface="Akkurat Pro" panose="020B0504020101020102" pitchFamily="34" charset="0"/>
              </a:rPr>
              <a:t>©S&amp;P Global 2026.</a:t>
            </a:r>
            <a:endParaRPr lang="en-US" sz="1800" b="1" dirty="0">
              <a:solidFill>
                <a:schemeClr val="tx1"/>
              </a:solidFill>
              <a:latin typeface="Akkurat Pro" panose="020B0504020101020102" pitchFamily="34" charset="0"/>
            </a:endParaRPr>
          </a:p>
        </p:txBody>
      </p:sp>
      <p:sp>
        <p:nvSpPr>
          <p:cNvPr id="20" name="Google Shape;9;p4">
            <a:extLst>
              <a:ext uri="{FF2B5EF4-FFF2-40B4-BE49-F238E27FC236}">
                <a16:creationId xmlns:a16="http://schemas.microsoft.com/office/drawing/2014/main" id="{F9634631-B24F-A0EC-CBE4-C5FDA7D3B489}"/>
              </a:ext>
            </a:extLst>
          </p:cNvPr>
          <p:cNvSpPr txBox="1"/>
          <p:nvPr userDrawn="1"/>
        </p:nvSpPr>
        <p:spPr>
          <a:xfrm>
            <a:off x="683400" y="1279416"/>
            <a:ext cx="8887610" cy="720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3000" b="0" i="0" u="none" strike="noStrike" cap="none" dirty="0">
                <a:solidFill>
                  <a:schemeClr val="tx1"/>
                </a:solidFill>
                <a:latin typeface="Akkurat Pro" panose="020B0504020101020102" pitchFamily="34" charset="0"/>
                <a:ea typeface="Arial"/>
                <a:cs typeface="Arial"/>
                <a:sym typeface="Arial"/>
              </a:rPr>
              <a:t>Tobacco</a:t>
            </a:r>
          </a:p>
        </p:txBody>
      </p:sp>
      <p:sp>
        <p:nvSpPr>
          <p:cNvPr id="21" name="Google Shape;9;p4">
            <a:extLst>
              <a:ext uri="{FF2B5EF4-FFF2-40B4-BE49-F238E27FC236}">
                <a16:creationId xmlns:a16="http://schemas.microsoft.com/office/drawing/2014/main" id="{8CAC589F-A671-B587-39EB-44D38197E5FC}"/>
              </a:ext>
            </a:extLst>
          </p:cNvPr>
          <p:cNvSpPr txBox="1"/>
          <p:nvPr userDrawn="1"/>
        </p:nvSpPr>
        <p:spPr>
          <a:xfrm>
            <a:off x="682111" y="1926783"/>
            <a:ext cx="9541054" cy="1381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CA" sz="4400" b="1" i="0" u="none" strike="noStrike" cap="none" dirty="0">
                <a:solidFill>
                  <a:schemeClr val="dk1"/>
                </a:solidFill>
                <a:latin typeface="Akkurat Pro" panose="020B0504020101020102" pitchFamily="34" charset="0"/>
                <a:ea typeface="Arial"/>
                <a:cs typeface="Arial"/>
                <a:sym typeface="Arial"/>
              </a:rPr>
              <a:t>Corporate Sustainability Assessment (CSA) Score 2026</a:t>
            </a:r>
            <a:endParaRPr lang="en-US" sz="4400" b="1" dirty="0">
              <a:latin typeface="Akkurat Pro" panose="020B0504020101020102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sz="5000" dirty="0"/>
          </a:p>
        </p:txBody>
      </p:sp>
    </p:spTree>
    <p:extLst>
      <p:ext uri="{BB962C8B-B14F-4D97-AF65-F5344CB8AC3E}">
        <p14:creationId xmlns:p14="http://schemas.microsoft.com/office/powerpoint/2010/main" val="2787745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ilding Products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1">
            <a:extLst>
              <a:ext uri="{FF2B5EF4-FFF2-40B4-BE49-F238E27FC236}">
                <a16:creationId xmlns:a16="http://schemas.microsoft.com/office/drawing/2014/main" id="{13322428-2431-BC83-37A8-7B2320EB1BF3}"/>
              </a:ext>
            </a:extLst>
          </p:cNvPr>
          <p:cNvSpPr txBox="1">
            <a:spLocks/>
          </p:cNvSpPr>
          <p:nvPr userDrawn="1"/>
        </p:nvSpPr>
        <p:spPr>
          <a:xfrm>
            <a:off x="605911" y="7825405"/>
            <a:ext cx="3671623" cy="41795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latin typeface="Akkurat Pro" panose="020B0504020101020102" pitchFamily="34" charset="0"/>
              </a:rPr>
              <a:t>As of</a:t>
            </a:r>
          </a:p>
        </p:txBody>
      </p:sp>
      <p:pic>
        <p:nvPicPr>
          <p:cNvPr id="3" name="Google Shape;8;p4">
            <a:extLst>
              <a:ext uri="{FF2B5EF4-FFF2-40B4-BE49-F238E27FC236}">
                <a16:creationId xmlns:a16="http://schemas.microsoft.com/office/drawing/2014/main" id="{A762F934-360D-2894-31D2-1D2FF9794075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698900" y="9101574"/>
            <a:ext cx="2591417" cy="556098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Google Shape;10;p4">
            <a:extLst>
              <a:ext uri="{FF2B5EF4-FFF2-40B4-BE49-F238E27FC236}">
                <a16:creationId xmlns:a16="http://schemas.microsoft.com/office/drawing/2014/main" id="{687D8C81-C805-48E6-E606-A572BD53A494}"/>
              </a:ext>
            </a:extLst>
          </p:cNvPr>
          <p:cNvSpPr/>
          <p:nvPr userDrawn="1"/>
        </p:nvSpPr>
        <p:spPr>
          <a:xfrm>
            <a:off x="698900" y="3738586"/>
            <a:ext cx="3656123" cy="3656123"/>
          </a:xfrm>
          <a:prstGeom prst="rect">
            <a:avLst/>
          </a:prstGeom>
          <a:noFill/>
          <a:ln w="508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253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Google Shape;14;p4">
            <a:extLst>
              <a:ext uri="{FF2B5EF4-FFF2-40B4-BE49-F238E27FC236}">
                <a16:creationId xmlns:a16="http://schemas.microsoft.com/office/drawing/2014/main" id="{695E6FB6-AB42-1999-FFDC-2EB5CBF6D380}"/>
              </a:ext>
            </a:extLst>
          </p:cNvPr>
          <p:cNvSpPr txBox="1">
            <a:spLocks noGrp="1"/>
          </p:cNvSpPr>
          <p:nvPr>
            <p:ph type="body" idx="2" hasCustomPrompt="1"/>
          </p:nvPr>
        </p:nvSpPr>
        <p:spPr>
          <a:xfrm>
            <a:off x="801665" y="4027893"/>
            <a:ext cx="3460369" cy="31119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22000"/>
              <a:buFont typeface="Arial"/>
              <a:buNone/>
              <a:defRPr sz="2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CA" dirty="0"/>
              <a:t>75</a:t>
            </a:r>
            <a:endParaRPr dirty="0"/>
          </a:p>
        </p:txBody>
      </p:sp>
      <p:sp>
        <p:nvSpPr>
          <p:cNvPr id="10" name="Google Shape;15;p4">
            <a:extLst>
              <a:ext uri="{FF2B5EF4-FFF2-40B4-BE49-F238E27FC236}">
                <a16:creationId xmlns:a16="http://schemas.microsoft.com/office/drawing/2014/main" id="{A7679618-A1E5-5315-6DFC-0951067E0A69}"/>
              </a:ext>
            </a:extLst>
          </p:cNvPr>
          <p:cNvSpPr txBox="1"/>
          <p:nvPr userDrawn="1"/>
        </p:nvSpPr>
        <p:spPr>
          <a:xfrm>
            <a:off x="4666743" y="4747364"/>
            <a:ext cx="4076423" cy="17793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1000" b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/100</a:t>
            </a:r>
            <a:endParaRPr sz="11000" b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6;p4">
            <a:extLst>
              <a:ext uri="{FF2B5EF4-FFF2-40B4-BE49-F238E27FC236}">
                <a16:creationId xmlns:a16="http://schemas.microsoft.com/office/drawing/2014/main" id="{29B01C14-6395-159B-F317-BBBBA8F7C08A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83400" y="409582"/>
            <a:ext cx="6443910" cy="869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14288" marR="0" lvl="0" indent="-14288" algn="l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tabLst/>
              <a:defRPr sz="3000" b="1" i="0" u="none" strike="noStrike" cap="none">
                <a:solidFill>
                  <a:schemeClr val="dk1"/>
                </a:solidFill>
                <a:latin typeface="Akkurat Pro" panose="020B0504020101020102" pitchFamily="34" charset="0"/>
                <a:ea typeface="Akkurat Pro" panose="020B0504020101020102" pitchFamily="34" charset="0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ED0CD36-5EAC-0455-0841-03F749F6A526}"/>
              </a:ext>
            </a:extLst>
          </p:cNvPr>
          <p:cNvSpPr txBox="1"/>
          <p:nvPr userDrawn="1"/>
        </p:nvSpPr>
        <p:spPr>
          <a:xfrm>
            <a:off x="7362057" y="556887"/>
            <a:ext cx="2518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i="0" dirty="0">
                <a:solidFill>
                  <a:schemeClr val="tx1"/>
                </a:solidFill>
                <a:effectLst/>
                <a:latin typeface="Akkurat Pro" panose="020B0504020101020102" pitchFamily="34" charset="0"/>
              </a:rPr>
              <a:t>©S&amp;P Global 2026.</a:t>
            </a:r>
            <a:endParaRPr lang="en-US" sz="1800" b="1" dirty="0">
              <a:solidFill>
                <a:schemeClr val="tx1"/>
              </a:solidFill>
              <a:latin typeface="Akkurat Pro" panose="020B0504020101020102" pitchFamily="34" charset="0"/>
            </a:endParaRPr>
          </a:p>
        </p:txBody>
      </p:sp>
      <p:sp>
        <p:nvSpPr>
          <p:cNvPr id="4" name="Google Shape;9;p4">
            <a:extLst>
              <a:ext uri="{FF2B5EF4-FFF2-40B4-BE49-F238E27FC236}">
                <a16:creationId xmlns:a16="http://schemas.microsoft.com/office/drawing/2014/main" id="{73F60BF6-E5FC-A77A-4231-5353D3DF4CBD}"/>
              </a:ext>
            </a:extLst>
          </p:cNvPr>
          <p:cNvSpPr txBox="1"/>
          <p:nvPr userDrawn="1"/>
        </p:nvSpPr>
        <p:spPr>
          <a:xfrm>
            <a:off x="683400" y="1279416"/>
            <a:ext cx="8887610" cy="720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CA" sz="3000" b="0" i="0" u="none" strike="noStrike" cap="none" dirty="0">
                <a:solidFill>
                  <a:schemeClr val="tx1"/>
                </a:solidFill>
                <a:latin typeface="Akkurat Pro" panose="020B0504020101020102" pitchFamily="34" charset="0"/>
                <a:ea typeface="Arial"/>
                <a:cs typeface="Arial"/>
                <a:sym typeface="Arial"/>
              </a:rPr>
              <a:t>Building Products</a:t>
            </a:r>
            <a:endParaRPr lang="en-CA" sz="3000" b="0" dirty="0">
              <a:solidFill>
                <a:schemeClr val="tx1"/>
              </a:solidFill>
              <a:latin typeface="Akkurat Pro" panose="020B0504020101020102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lang="en-CA" sz="3000" b="0" dirty="0">
              <a:solidFill>
                <a:schemeClr val="tx1"/>
              </a:solidFill>
              <a:latin typeface="Akkurat Pro" panose="020B0504020101020102" pitchFamily="34" charset="0"/>
            </a:endParaRPr>
          </a:p>
        </p:txBody>
      </p:sp>
      <p:sp>
        <p:nvSpPr>
          <p:cNvPr id="6" name="Google Shape;9;p4">
            <a:extLst>
              <a:ext uri="{FF2B5EF4-FFF2-40B4-BE49-F238E27FC236}">
                <a16:creationId xmlns:a16="http://schemas.microsoft.com/office/drawing/2014/main" id="{B16873F5-58B0-E6C1-5C89-518B79BB65D8}"/>
              </a:ext>
            </a:extLst>
          </p:cNvPr>
          <p:cNvSpPr txBox="1"/>
          <p:nvPr userDrawn="1"/>
        </p:nvSpPr>
        <p:spPr>
          <a:xfrm>
            <a:off x="682111" y="1926783"/>
            <a:ext cx="9541054" cy="1381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CA" sz="4400" b="1" i="0" u="none" strike="noStrike" cap="none" dirty="0">
                <a:solidFill>
                  <a:schemeClr val="dk1"/>
                </a:solidFill>
                <a:latin typeface="Akkurat Pro" panose="020B0504020101020102" pitchFamily="34" charset="0"/>
                <a:ea typeface="Arial"/>
                <a:cs typeface="Arial"/>
                <a:sym typeface="Arial"/>
              </a:rPr>
              <a:t>Corporate Sustainability Assessment (CSA) Score 2026</a:t>
            </a:r>
            <a:endParaRPr lang="en-US" sz="4400" b="1" dirty="0">
              <a:latin typeface="Akkurat Pro" panose="020B0504020101020102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sz="5000" dirty="0"/>
          </a:p>
        </p:txBody>
      </p:sp>
    </p:spTree>
    <p:extLst>
      <p:ext uri="{BB962C8B-B14F-4D97-AF65-F5344CB8AC3E}">
        <p14:creationId xmlns:p14="http://schemas.microsoft.com/office/powerpoint/2010/main" val="346990718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ansportation and Transportation Infrastructur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1">
            <a:extLst>
              <a:ext uri="{FF2B5EF4-FFF2-40B4-BE49-F238E27FC236}">
                <a16:creationId xmlns:a16="http://schemas.microsoft.com/office/drawing/2014/main" id="{C104049A-24DF-7578-4070-240FF4550262}"/>
              </a:ext>
            </a:extLst>
          </p:cNvPr>
          <p:cNvSpPr txBox="1">
            <a:spLocks/>
          </p:cNvSpPr>
          <p:nvPr userDrawn="1"/>
        </p:nvSpPr>
        <p:spPr>
          <a:xfrm>
            <a:off x="605911" y="7825405"/>
            <a:ext cx="3671623" cy="41795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latin typeface="Akkurat Pro" panose="020B0504020101020102" pitchFamily="34" charset="0"/>
              </a:rPr>
              <a:t>As of</a:t>
            </a:r>
          </a:p>
        </p:txBody>
      </p:sp>
      <p:pic>
        <p:nvPicPr>
          <p:cNvPr id="6" name="Google Shape;8;p4">
            <a:extLst>
              <a:ext uri="{FF2B5EF4-FFF2-40B4-BE49-F238E27FC236}">
                <a16:creationId xmlns:a16="http://schemas.microsoft.com/office/drawing/2014/main" id="{C13CEEC2-192C-8837-2A97-1843B0ABB6DF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698900" y="9101574"/>
            <a:ext cx="2591417" cy="556098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0;p4">
            <a:extLst>
              <a:ext uri="{FF2B5EF4-FFF2-40B4-BE49-F238E27FC236}">
                <a16:creationId xmlns:a16="http://schemas.microsoft.com/office/drawing/2014/main" id="{A0AD0856-8835-980C-DF68-176A445C39A1}"/>
              </a:ext>
            </a:extLst>
          </p:cNvPr>
          <p:cNvSpPr/>
          <p:nvPr userDrawn="1"/>
        </p:nvSpPr>
        <p:spPr>
          <a:xfrm>
            <a:off x="698900" y="3738586"/>
            <a:ext cx="3656123" cy="3656123"/>
          </a:xfrm>
          <a:prstGeom prst="rect">
            <a:avLst/>
          </a:prstGeom>
          <a:noFill/>
          <a:ln w="508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253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" name="Google Shape;14;p4">
            <a:extLst>
              <a:ext uri="{FF2B5EF4-FFF2-40B4-BE49-F238E27FC236}">
                <a16:creationId xmlns:a16="http://schemas.microsoft.com/office/drawing/2014/main" id="{58F7ABEE-D0EE-26AD-2A88-1D98D644DD09}"/>
              </a:ext>
            </a:extLst>
          </p:cNvPr>
          <p:cNvSpPr txBox="1">
            <a:spLocks noGrp="1"/>
          </p:cNvSpPr>
          <p:nvPr>
            <p:ph type="body" idx="10" hasCustomPrompt="1"/>
          </p:nvPr>
        </p:nvSpPr>
        <p:spPr>
          <a:xfrm>
            <a:off x="801665" y="4027893"/>
            <a:ext cx="3460369" cy="31119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22000"/>
              <a:buFont typeface="Arial"/>
              <a:buNone/>
              <a:defRPr sz="2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CA" dirty="0"/>
              <a:t>75</a:t>
            </a:r>
            <a:endParaRPr dirty="0"/>
          </a:p>
        </p:txBody>
      </p:sp>
      <p:sp>
        <p:nvSpPr>
          <p:cNvPr id="16" name="Google Shape;15;p4">
            <a:extLst>
              <a:ext uri="{FF2B5EF4-FFF2-40B4-BE49-F238E27FC236}">
                <a16:creationId xmlns:a16="http://schemas.microsoft.com/office/drawing/2014/main" id="{F2A18CA7-6BB3-53F6-CADB-B440D2BE624B}"/>
              </a:ext>
            </a:extLst>
          </p:cNvPr>
          <p:cNvSpPr txBox="1"/>
          <p:nvPr userDrawn="1"/>
        </p:nvSpPr>
        <p:spPr>
          <a:xfrm>
            <a:off x="4666743" y="4747364"/>
            <a:ext cx="4076423" cy="17793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1000" b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/100</a:t>
            </a:r>
            <a:endParaRPr sz="11000" b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6;p4">
            <a:extLst>
              <a:ext uri="{FF2B5EF4-FFF2-40B4-BE49-F238E27FC236}">
                <a16:creationId xmlns:a16="http://schemas.microsoft.com/office/drawing/2014/main" id="{1206AEA6-55E7-E03A-2DFD-ECE73E6D5C89}"/>
              </a:ext>
            </a:extLst>
          </p:cNvPr>
          <p:cNvSpPr txBox="1">
            <a:spLocks noGrp="1"/>
          </p:cNvSpPr>
          <p:nvPr>
            <p:ph type="body" idx="11"/>
          </p:nvPr>
        </p:nvSpPr>
        <p:spPr>
          <a:xfrm>
            <a:off x="683400" y="409582"/>
            <a:ext cx="6443910" cy="869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14288" marR="0" lvl="0" indent="-14288" algn="l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tabLst/>
              <a:defRPr sz="3000" b="1" i="0" u="none" strike="noStrike" cap="none">
                <a:solidFill>
                  <a:schemeClr val="dk1"/>
                </a:solidFill>
                <a:latin typeface="Akkurat Pro" panose="020B0504020101020102" pitchFamily="34" charset="0"/>
                <a:ea typeface="Akkurat Pro" panose="020B0504020101020102" pitchFamily="34" charset="0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373430E-E80C-A717-506D-6FDC13151763}"/>
              </a:ext>
            </a:extLst>
          </p:cNvPr>
          <p:cNvSpPr txBox="1"/>
          <p:nvPr userDrawn="1"/>
        </p:nvSpPr>
        <p:spPr>
          <a:xfrm>
            <a:off x="7362057" y="556887"/>
            <a:ext cx="2518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i="0" dirty="0">
                <a:solidFill>
                  <a:schemeClr val="tx1"/>
                </a:solidFill>
                <a:effectLst/>
                <a:latin typeface="Akkurat Pro" panose="020B0504020101020102" pitchFamily="34" charset="0"/>
              </a:rPr>
              <a:t>©S&amp;P Global 2026.</a:t>
            </a:r>
            <a:endParaRPr lang="en-US" sz="1800" b="1" dirty="0">
              <a:solidFill>
                <a:schemeClr val="tx1"/>
              </a:solidFill>
              <a:latin typeface="Akkurat Pro" panose="020B0504020101020102" pitchFamily="34" charset="0"/>
            </a:endParaRPr>
          </a:p>
        </p:txBody>
      </p:sp>
      <p:sp>
        <p:nvSpPr>
          <p:cNvPr id="20" name="Google Shape;9;p4">
            <a:extLst>
              <a:ext uri="{FF2B5EF4-FFF2-40B4-BE49-F238E27FC236}">
                <a16:creationId xmlns:a16="http://schemas.microsoft.com/office/drawing/2014/main" id="{61625804-468F-00DE-B79A-C734B3E5EA53}"/>
              </a:ext>
            </a:extLst>
          </p:cNvPr>
          <p:cNvSpPr txBox="1"/>
          <p:nvPr userDrawn="1"/>
        </p:nvSpPr>
        <p:spPr>
          <a:xfrm>
            <a:off x="683400" y="1279416"/>
            <a:ext cx="8887610" cy="720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3000" b="0" i="0" u="none" strike="noStrike" cap="none" dirty="0">
                <a:solidFill>
                  <a:schemeClr val="tx1"/>
                </a:solidFill>
                <a:latin typeface="Akkurat Pro" panose="020B0504020101020102" pitchFamily="34" charset="0"/>
                <a:ea typeface="Arial"/>
                <a:cs typeface="Arial"/>
                <a:sym typeface="Arial"/>
              </a:rPr>
              <a:t>Transportation and Transportation Infrastructure</a:t>
            </a:r>
          </a:p>
        </p:txBody>
      </p:sp>
      <p:sp>
        <p:nvSpPr>
          <p:cNvPr id="21" name="Google Shape;9;p4">
            <a:extLst>
              <a:ext uri="{FF2B5EF4-FFF2-40B4-BE49-F238E27FC236}">
                <a16:creationId xmlns:a16="http://schemas.microsoft.com/office/drawing/2014/main" id="{9333324B-A736-DEBA-E218-74FF903C6A9D}"/>
              </a:ext>
            </a:extLst>
          </p:cNvPr>
          <p:cNvSpPr txBox="1"/>
          <p:nvPr userDrawn="1"/>
        </p:nvSpPr>
        <p:spPr>
          <a:xfrm>
            <a:off x="682111" y="1926783"/>
            <a:ext cx="9541054" cy="1381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CA" sz="4400" b="1" i="0" u="none" strike="noStrike" cap="none" dirty="0">
                <a:solidFill>
                  <a:schemeClr val="dk1"/>
                </a:solidFill>
                <a:latin typeface="Akkurat Pro" panose="020B0504020101020102" pitchFamily="34" charset="0"/>
                <a:ea typeface="Arial"/>
                <a:cs typeface="Arial"/>
                <a:sym typeface="Arial"/>
              </a:rPr>
              <a:t>Corporate Sustainability Assessment (CSA) Score 2026</a:t>
            </a:r>
            <a:endParaRPr lang="en-US" sz="4400" b="1" dirty="0">
              <a:latin typeface="Akkurat Pro" panose="020B0504020101020102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sz="5000" dirty="0"/>
          </a:p>
        </p:txBody>
      </p:sp>
    </p:spTree>
    <p:extLst>
      <p:ext uri="{BB962C8B-B14F-4D97-AF65-F5344CB8AC3E}">
        <p14:creationId xmlns:p14="http://schemas.microsoft.com/office/powerpoint/2010/main" val="406161912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tels, Resorts &amp; Cruise Lines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1">
            <a:extLst>
              <a:ext uri="{FF2B5EF4-FFF2-40B4-BE49-F238E27FC236}">
                <a16:creationId xmlns:a16="http://schemas.microsoft.com/office/drawing/2014/main" id="{65343ECF-8F65-79D0-A4BD-C6F28DA8A159}"/>
              </a:ext>
            </a:extLst>
          </p:cNvPr>
          <p:cNvSpPr txBox="1">
            <a:spLocks/>
          </p:cNvSpPr>
          <p:nvPr userDrawn="1"/>
        </p:nvSpPr>
        <p:spPr>
          <a:xfrm>
            <a:off x="605911" y="7825405"/>
            <a:ext cx="3671623" cy="41795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latin typeface="Akkurat Pro" panose="020B0504020101020102" pitchFamily="34" charset="0"/>
              </a:rPr>
              <a:t>As of</a:t>
            </a:r>
          </a:p>
        </p:txBody>
      </p:sp>
      <p:pic>
        <p:nvPicPr>
          <p:cNvPr id="6" name="Google Shape;8;p4">
            <a:extLst>
              <a:ext uri="{FF2B5EF4-FFF2-40B4-BE49-F238E27FC236}">
                <a16:creationId xmlns:a16="http://schemas.microsoft.com/office/drawing/2014/main" id="{66033C4A-BE46-4EBD-4B26-A17E1A73580F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698900" y="9101574"/>
            <a:ext cx="2591417" cy="556098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0;p4">
            <a:extLst>
              <a:ext uri="{FF2B5EF4-FFF2-40B4-BE49-F238E27FC236}">
                <a16:creationId xmlns:a16="http://schemas.microsoft.com/office/drawing/2014/main" id="{8F8FE77F-58EB-1081-D120-13578A9D0048}"/>
              </a:ext>
            </a:extLst>
          </p:cNvPr>
          <p:cNvSpPr/>
          <p:nvPr userDrawn="1"/>
        </p:nvSpPr>
        <p:spPr>
          <a:xfrm>
            <a:off x="698900" y="3738586"/>
            <a:ext cx="3656123" cy="3656123"/>
          </a:xfrm>
          <a:prstGeom prst="rect">
            <a:avLst/>
          </a:prstGeom>
          <a:noFill/>
          <a:ln w="508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253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" name="Google Shape;14;p4">
            <a:extLst>
              <a:ext uri="{FF2B5EF4-FFF2-40B4-BE49-F238E27FC236}">
                <a16:creationId xmlns:a16="http://schemas.microsoft.com/office/drawing/2014/main" id="{390E6582-FB40-983D-1E50-C2CFE24AFE0E}"/>
              </a:ext>
            </a:extLst>
          </p:cNvPr>
          <p:cNvSpPr txBox="1">
            <a:spLocks noGrp="1"/>
          </p:cNvSpPr>
          <p:nvPr>
            <p:ph type="body" idx="10" hasCustomPrompt="1"/>
          </p:nvPr>
        </p:nvSpPr>
        <p:spPr>
          <a:xfrm>
            <a:off x="801665" y="4027893"/>
            <a:ext cx="3460369" cy="31119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22000"/>
              <a:buFont typeface="Arial"/>
              <a:buNone/>
              <a:defRPr sz="2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CA" dirty="0"/>
              <a:t>75</a:t>
            </a:r>
            <a:endParaRPr dirty="0"/>
          </a:p>
        </p:txBody>
      </p:sp>
      <p:sp>
        <p:nvSpPr>
          <p:cNvPr id="16" name="Google Shape;15;p4">
            <a:extLst>
              <a:ext uri="{FF2B5EF4-FFF2-40B4-BE49-F238E27FC236}">
                <a16:creationId xmlns:a16="http://schemas.microsoft.com/office/drawing/2014/main" id="{DB1EBDDF-AB14-9D59-5D8F-C910D85E8338}"/>
              </a:ext>
            </a:extLst>
          </p:cNvPr>
          <p:cNvSpPr txBox="1"/>
          <p:nvPr userDrawn="1"/>
        </p:nvSpPr>
        <p:spPr>
          <a:xfrm>
            <a:off x="4666743" y="4747364"/>
            <a:ext cx="4076423" cy="17793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1000" b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/100</a:t>
            </a:r>
            <a:endParaRPr sz="11000" b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6;p4">
            <a:extLst>
              <a:ext uri="{FF2B5EF4-FFF2-40B4-BE49-F238E27FC236}">
                <a16:creationId xmlns:a16="http://schemas.microsoft.com/office/drawing/2014/main" id="{A947E4C1-FA13-1398-467D-BDEBABE70FA9}"/>
              </a:ext>
            </a:extLst>
          </p:cNvPr>
          <p:cNvSpPr txBox="1">
            <a:spLocks noGrp="1"/>
          </p:cNvSpPr>
          <p:nvPr>
            <p:ph type="body" idx="11"/>
          </p:nvPr>
        </p:nvSpPr>
        <p:spPr>
          <a:xfrm>
            <a:off x="683400" y="409582"/>
            <a:ext cx="6443910" cy="869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14288" marR="0" lvl="0" indent="-14288" algn="l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tabLst/>
              <a:defRPr sz="3000" b="1" i="0" u="none" strike="noStrike" cap="none">
                <a:solidFill>
                  <a:schemeClr val="dk1"/>
                </a:solidFill>
                <a:latin typeface="Akkurat Pro" panose="020B0504020101020102" pitchFamily="34" charset="0"/>
                <a:ea typeface="Akkurat Pro" panose="020B0504020101020102" pitchFamily="34" charset="0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0B69C3C-79C4-8DAC-F9CB-073ED4D874F6}"/>
              </a:ext>
            </a:extLst>
          </p:cNvPr>
          <p:cNvSpPr txBox="1"/>
          <p:nvPr userDrawn="1"/>
        </p:nvSpPr>
        <p:spPr>
          <a:xfrm>
            <a:off x="7362057" y="556887"/>
            <a:ext cx="2518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i="0" dirty="0">
                <a:solidFill>
                  <a:schemeClr val="tx1"/>
                </a:solidFill>
                <a:effectLst/>
                <a:latin typeface="Akkurat Pro" panose="020B0504020101020102" pitchFamily="34" charset="0"/>
              </a:rPr>
              <a:t>©S&amp;P Global 2026.</a:t>
            </a:r>
            <a:endParaRPr lang="en-US" sz="1800" b="1" dirty="0">
              <a:solidFill>
                <a:schemeClr val="tx1"/>
              </a:solidFill>
              <a:latin typeface="Akkurat Pro" panose="020B0504020101020102" pitchFamily="34" charset="0"/>
            </a:endParaRPr>
          </a:p>
        </p:txBody>
      </p:sp>
      <p:sp>
        <p:nvSpPr>
          <p:cNvPr id="20" name="Google Shape;9;p4">
            <a:extLst>
              <a:ext uri="{FF2B5EF4-FFF2-40B4-BE49-F238E27FC236}">
                <a16:creationId xmlns:a16="http://schemas.microsoft.com/office/drawing/2014/main" id="{9698FFD6-29C6-6F35-1DE9-CE7B5E1CAC0F}"/>
              </a:ext>
            </a:extLst>
          </p:cNvPr>
          <p:cNvSpPr txBox="1"/>
          <p:nvPr userDrawn="1"/>
        </p:nvSpPr>
        <p:spPr>
          <a:xfrm>
            <a:off x="683400" y="1279416"/>
            <a:ext cx="8887610" cy="720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3000" b="0" i="0" u="none" strike="noStrike" cap="none" dirty="0">
                <a:solidFill>
                  <a:schemeClr val="tx1"/>
                </a:solidFill>
                <a:latin typeface="Akkurat Pro" panose="020B0504020101020102" pitchFamily="34" charset="0"/>
                <a:ea typeface="Arial"/>
                <a:cs typeface="Arial"/>
                <a:sym typeface="Arial"/>
              </a:rPr>
              <a:t>Hotels, Resorts &amp; Cruise Lines</a:t>
            </a:r>
          </a:p>
        </p:txBody>
      </p:sp>
      <p:sp>
        <p:nvSpPr>
          <p:cNvPr id="21" name="Google Shape;9;p4">
            <a:extLst>
              <a:ext uri="{FF2B5EF4-FFF2-40B4-BE49-F238E27FC236}">
                <a16:creationId xmlns:a16="http://schemas.microsoft.com/office/drawing/2014/main" id="{8199F1C7-B777-3FF5-5D47-2CDF43633362}"/>
              </a:ext>
            </a:extLst>
          </p:cNvPr>
          <p:cNvSpPr txBox="1"/>
          <p:nvPr userDrawn="1"/>
        </p:nvSpPr>
        <p:spPr>
          <a:xfrm>
            <a:off x="682111" y="1926783"/>
            <a:ext cx="9541054" cy="1381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CA" sz="4400" b="1" i="0" u="none" strike="noStrike" cap="none" dirty="0">
                <a:solidFill>
                  <a:schemeClr val="dk1"/>
                </a:solidFill>
                <a:latin typeface="Akkurat Pro" panose="020B0504020101020102" pitchFamily="34" charset="0"/>
                <a:ea typeface="Arial"/>
                <a:cs typeface="Arial"/>
                <a:sym typeface="Arial"/>
              </a:rPr>
              <a:t>Corporate Sustainability Assessment (CSA) Score 2026</a:t>
            </a:r>
            <a:endParaRPr lang="en-US" sz="4400" b="1" dirty="0">
              <a:latin typeface="Akkurat Pro" panose="020B0504020101020102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sz="5000" dirty="0"/>
          </a:p>
        </p:txBody>
      </p:sp>
    </p:spTree>
    <p:extLst>
      <p:ext uri="{BB962C8B-B14F-4D97-AF65-F5344CB8AC3E}">
        <p14:creationId xmlns:p14="http://schemas.microsoft.com/office/powerpoint/2010/main" val="3432640919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T services">
    <p:bg>
      <p:bgPr>
        <a:solidFill>
          <a:srgbClr val="C7DAE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1">
            <a:extLst>
              <a:ext uri="{FF2B5EF4-FFF2-40B4-BE49-F238E27FC236}">
                <a16:creationId xmlns:a16="http://schemas.microsoft.com/office/drawing/2014/main" id="{363EE9A3-4CCA-E995-BCEB-4542C105CBF1}"/>
              </a:ext>
            </a:extLst>
          </p:cNvPr>
          <p:cNvSpPr txBox="1">
            <a:spLocks/>
          </p:cNvSpPr>
          <p:nvPr userDrawn="1"/>
        </p:nvSpPr>
        <p:spPr>
          <a:xfrm>
            <a:off x="605911" y="7825405"/>
            <a:ext cx="3671623" cy="41795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latin typeface="Akkurat Pro" panose="020B0504020101020102" pitchFamily="34" charset="0"/>
              </a:rPr>
              <a:t>As of</a:t>
            </a:r>
          </a:p>
        </p:txBody>
      </p:sp>
      <p:pic>
        <p:nvPicPr>
          <p:cNvPr id="6" name="Google Shape;8;p4">
            <a:extLst>
              <a:ext uri="{FF2B5EF4-FFF2-40B4-BE49-F238E27FC236}">
                <a16:creationId xmlns:a16="http://schemas.microsoft.com/office/drawing/2014/main" id="{DA82DFBC-76F9-FD1B-2043-AC5D051F28FE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698900" y="9101574"/>
            <a:ext cx="2591417" cy="556098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0;p4">
            <a:extLst>
              <a:ext uri="{FF2B5EF4-FFF2-40B4-BE49-F238E27FC236}">
                <a16:creationId xmlns:a16="http://schemas.microsoft.com/office/drawing/2014/main" id="{15CEDC13-703D-6B41-E6BE-9B85F5EFB2AD}"/>
              </a:ext>
            </a:extLst>
          </p:cNvPr>
          <p:cNvSpPr/>
          <p:nvPr userDrawn="1"/>
        </p:nvSpPr>
        <p:spPr>
          <a:xfrm>
            <a:off x="698900" y="3738586"/>
            <a:ext cx="3656123" cy="3656123"/>
          </a:xfrm>
          <a:prstGeom prst="rect">
            <a:avLst/>
          </a:prstGeom>
          <a:noFill/>
          <a:ln w="508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253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" name="Google Shape;14;p4">
            <a:extLst>
              <a:ext uri="{FF2B5EF4-FFF2-40B4-BE49-F238E27FC236}">
                <a16:creationId xmlns:a16="http://schemas.microsoft.com/office/drawing/2014/main" id="{F5691AA2-5729-2F96-620F-56CDF8C517FA}"/>
              </a:ext>
            </a:extLst>
          </p:cNvPr>
          <p:cNvSpPr txBox="1">
            <a:spLocks noGrp="1"/>
          </p:cNvSpPr>
          <p:nvPr>
            <p:ph type="body" idx="10" hasCustomPrompt="1"/>
          </p:nvPr>
        </p:nvSpPr>
        <p:spPr>
          <a:xfrm>
            <a:off x="801665" y="4027893"/>
            <a:ext cx="3460369" cy="31119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22000"/>
              <a:buFont typeface="Arial"/>
              <a:buNone/>
              <a:defRPr sz="2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CA" dirty="0"/>
              <a:t>75</a:t>
            </a:r>
            <a:endParaRPr dirty="0"/>
          </a:p>
        </p:txBody>
      </p:sp>
      <p:sp>
        <p:nvSpPr>
          <p:cNvPr id="16" name="Google Shape;15;p4">
            <a:extLst>
              <a:ext uri="{FF2B5EF4-FFF2-40B4-BE49-F238E27FC236}">
                <a16:creationId xmlns:a16="http://schemas.microsoft.com/office/drawing/2014/main" id="{CB0CC01D-F542-6FAA-4F10-FAF8F350D6B7}"/>
              </a:ext>
            </a:extLst>
          </p:cNvPr>
          <p:cNvSpPr txBox="1"/>
          <p:nvPr userDrawn="1"/>
        </p:nvSpPr>
        <p:spPr>
          <a:xfrm>
            <a:off x="4666743" y="4747364"/>
            <a:ext cx="4076423" cy="17793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1000" b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/100</a:t>
            </a:r>
            <a:endParaRPr sz="11000" b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6;p4">
            <a:extLst>
              <a:ext uri="{FF2B5EF4-FFF2-40B4-BE49-F238E27FC236}">
                <a16:creationId xmlns:a16="http://schemas.microsoft.com/office/drawing/2014/main" id="{5E704564-81A4-63F9-8F77-D6C799D4E43B}"/>
              </a:ext>
            </a:extLst>
          </p:cNvPr>
          <p:cNvSpPr txBox="1">
            <a:spLocks noGrp="1"/>
          </p:cNvSpPr>
          <p:nvPr>
            <p:ph type="body" idx="11"/>
          </p:nvPr>
        </p:nvSpPr>
        <p:spPr>
          <a:xfrm>
            <a:off x="683400" y="409582"/>
            <a:ext cx="6443910" cy="869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14288" marR="0" lvl="0" indent="-14288" algn="l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tabLst/>
              <a:defRPr sz="3000" b="1" i="0" u="none" strike="noStrike" cap="none">
                <a:solidFill>
                  <a:schemeClr val="dk1"/>
                </a:solidFill>
                <a:latin typeface="Akkurat Pro" panose="020B0504020101020102" pitchFamily="34" charset="0"/>
                <a:ea typeface="Akkurat Pro" panose="020B0504020101020102" pitchFamily="34" charset="0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76E27CE-7A89-29A9-7127-14FD9A03DC9E}"/>
              </a:ext>
            </a:extLst>
          </p:cNvPr>
          <p:cNvSpPr txBox="1"/>
          <p:nvPr userDrawn="1"/>
        </p:nvSpPr>
        <p:spPr>
          <a:xfrm>
            <a:off x="7362057" y="556887"/>
            <a:ext cx="2518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i="0" dirty="0">
                <a:solidFill>
                  <a:schemeClr val="tx1"/>
                </a:solidFill>
                <a:effectLst/>
                <a:latin typeface="Akkurat Pro" panose="020B0504020101020102" pitchFamily="34" charset="0"/>
              </a:rPr>
              <a:t>©S&amp;P Global 2026.</a:t>
            </a:r>
            <a:endParaRPr lang="en-US" sz="1800" b="1" dirty="0">
              <a:solidFill>
                <a:schemeClr val="tx1"/>
              </a:solidFill>
              <a:latin typeface="Akkurat Pro" panose="020B0504020101020102" pitchFamily="34" charset="0"/>
            </a:endParaRPr>
          </a:p>
        </p:txBody>
      </p:sp>
      <p:sp>
        <p:nvSpPr>
          <p:cNvPr id="20" name="Google Shape;9;p4">
            <a:extLst>
              <a:ext uri="{FF2B5EF4-FFF2-40B4-BE49-F238E27FC236}">
                <a16:creationId xmlns:a16="http://schemas.microsoft.com/office/drawing/2014/main" id="{67425BF5-691A-B289-7D68-5296D5552A55}"/>
              </a:ext>
            </a:extLst>
          </p:cNvPr>
          <p:cNvSpPr txBox="1"/>
          <p:nvPr userDrawn="1"/>
        </p:nvSpPr>
        <p:spPr>
          <a:xfrm>
            <a:off x="683400" y="1279416"/>
            <a:ext cx="8887610" cy="720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3000" b="0" i="0" u="none" strike="noStrike" cap="none" dirty="0">
                <a:solidFill>
                  <a:schemeClr val="tx1"/>
                </a:solidFill>
                <a:latin typeface="Akkurat Pro" panose="020B0504020101020102" pitchFamily="34" charset="0"/>
                <a:ea typeface="Arial"/>
                <a:cs typeface="Arial"/>
                <a:sym typeface="Arial"/>
              </a:rPr>
              <a:t>IT services</a:t>
            </a:r>
          </a:p>
        </p:txBody>
      </p:sp>
      <p:sp>
        <p:nvSpPr>
          <p:cNvPr id="21" name="Google Shape;9;p4">
            <a:extLst>
              <a:ext uri="{FF2B5EF4-FFF2-40B4-BE49-F238E27FC236}">
                <a16:creationId xmlns:a16="http://schemas.microsoft.com/office/drawing/2014/main" id="{3C6E716C-6CCD-9807-E325-DA1D4A4C6210}"/>
              </a:ext>
            </a:extLst>
          </p:cNvPr>
          <p:cNvSpPr txBox="1"/>
          <p:nvPr userDrawn="1"/>
        </p:nvSpPr>
        <p:spPr>
          <a:xfrm>
            <a:off x="682111" y="1926783"/>
            <a:ext cx="9541054" cy="1381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CA" sz="4400" b="1" i="0" u="none" strike="noStrike" cap="none" dirty="0">
                <a:solidFill>
                  <a:schemeClr val="dk1"/>
                </a:solidFill>
                <a:latin typeface="Akkurat Pro" panose="020B0504020101020102" pitchFamily="34" charset="0"/>
                <a:ea typeface="Arial"/>
                <a:cs typeface="Arial"/>
                <a:sym typeface="Arial"/>
              </a:rPr>
              <a:t>Corporate Sustainability Assessment (CSA) Score 2026</a:t>
            </a:r>
            <a:endParaRPr lang="en-US" sz="4400" b="1" dirty="0">
              <a:latin typeface="Akkurat Pro" panose="020B0504020101020102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sz="5000" dirty="0"/>
          </a:p>
        </p:txBody>
      </p:sp>
    </p:spTree>
    <p:extLst>
      <p:ext uri="{BB962C8B-B14F-4D97-AF65-F5344CB8AC3E}">
        <p14:creationId xmlns:p14="http://schemas.microsoft.com/office/powerpoint/2010/main" val="3895424328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bg>
      <p:bgPr>
        <a:solidFill>
          <a:srgbClr val="C7DAE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oogle Shape;8;p4">
            <a:extLst>
              <a:ext uri="{FF2B5EF4-FFF2-40B4-BE49-F238E27FC236}">
                <a16:creationId xmlns:a16="http://schemas.microsoft.com/office/drawing/2014/main" id="{CC60CD41-F946-33B6-FD3E-F995D2FADAB6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698900" y="9101574"/>
            <a:ext cx="2591417" cy="556098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Google Shape;16;p4">
            <a:extLst>
              <a:ext uri="{FF2B5EF4-FFF2-40B4-BE49-F238E27FC236}">
                <a16:creationId xmlns:a16="http://schemas.microsoft.com/office/drawing/2014/main" id="{38B3FDD2-D930-83CE-EC7E-FE173AB30724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83400" y="1567694"/>
            <a:ext cx="8918611" cy="72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14288" marR="0" lvl="0" indent="-14288" algn="l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tabLst/>
              <a:defRPr sz="3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pic>
        <p:nvPicPr>
          <p:cNvPr id="10" name="Google Shape;17;p4" descr="Shape&#10;&#10;Description automatically generated with medium confidence">
            <a:extLst>
              <a:ext uri="{FF2B5EF4-FFF2-40B4-BE49-F238E27FC236}">
                <a16:creationId xmlns:a16="http://schemas.microsoft.com/office/drawing/2014/main" id="{F6E9A334-611C-DBB2-6175-3956F80EC5BC}"/>
              </a:ext>
            </a:extLst>
          </p:cNvPr>
          <p:cNvPicPr preferRelativeResize="0"/>
          <p:nvPr userDrawn="1"/>
        </p:nvPicPr>
        <p:blipFill rotWithShape="1">
          <a:blip r:embed="rId3">
            <a:alphaModFix/>
          </a:blip>
          <a:srcRect l="7420" t="17439" r="7872" b="18266"/>
          <a:stretch/>
        </p:blipFill>
        <p:spPr>
          <a:xfrm>
            <a:off x="6083401" y="8945238"/>
            <a:ext cx="3511522" cy="881085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Google Shape;9;p4">
            <a:extLst>
              <a:ext uri="{FF2B5EF4-FFF2-40B4-BE49-F238E27FC236}">
                <a16:creationId xmlns:a16="http://schemas.microsoft.com/office/drawing/2014/main" id="{C711A195-4279-2CB2-DD3B-EAE9D4A1A28C}"/>
              </a:ext>
            </a:extLst>
          </p:cNvPr>
          <p:cNvSpPr txBox="1"/>
          <p:nvPr userDrawn="1"/>
        </p:nvSpPr>
        <p:spPr>
          <a:xfrm>
            <a:off x="683400" y="602131"/>
            <a:ext cx="8887610" cy="11020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5000" b="1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S&amp;P Global CSA Score 2026</a:t>
            </a:r>
            <a:endParaRPr sz="5000" dirty="0"/>
          </a:p>
        </p:txBody>
      </p:sp>
      <p:sp>
        <p:nvSpPr>
          <p:cNvPr id="4" name="Google Shape;13;p4">
            <a:extLst>
              <a:ext uri="{FF2B5EF4-FFF2-40B4-BE49-F238E27FC236}">
                <a16:creationId xmlns:a16="http://schemas.microsoft.com/office/drawing/2014/main" id="{F23B0F9B-F411-2C51-592C-9A3502BC3AC5}"/>
              </a:ext>
            </a:extLst>
          </p:cNvPr>
          <p:cNvSpPr txBox="1">
            <a:spLocks noGrp="1"/>
          </p:cNvSpPr>
          <p:nvPr>
            <p:ph type="body" idx="12" hasCustomPrompt="1"/>
          </p:nvPr>
        </p:nvSpPr>
        <p:spPr>
          <a:xfrm>
            <a:off x="5408909" y="2447736"/>
            <a:ext cx="4231038" cy="60703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14288" marR="0" lvl="0" indent="0" algn="l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tabLst/>
              <a:defRPr lang="en-CA" sz="1800" kern="1200" dirty="0">
                <a:solidFill>
                  <a:schemeClr val="tx1"/>
                </a:solidFill>
                <a:uFill>
                  <a:solidFill>
                    <a:schemeClr val="tx1"/>
                  </a:solidFill>
                </a:uFill>
                <a:latin typeface="+mn-lt"/>
                <a:ea typeface="+mn-ea"/>
                <a:cs typeface="+mn-cs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14288" marR="0" lvl="0" indent="0" algn="l" defTabSz="914400" rtl="0" eaLnBrk="1" fontAlgn="auto" latinLnBrk="0" hangingPunct="1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tabLst/>
              <a:defRPr/>
            </a:pPr>
            <a:r>
              <a:rPr lang="en-CA" dirty="0"/>
              <a:t>Airlines</a:t>
            </a:r>
            <a:br>
              <a:rPr lang="en-CA" dirty="0"/>
            </a:br>
            <a:r>
              <a:rPr lang="en-CA" dirty="0"/>
              <a:t>Aluminum</a:t>
            </a:r>
            <a:br>
              <a:rPr lang="en-CA" dirty="0"/>
            </a:br>
            <a:r>
              <a:rPr lang="en-CA" dirty="0"/>
              <a:t>Aerospace &amp; Defense</a:t>
            </a:r>
            <a:br>
              <a:rPr lang="en-CA" dirty="0"/>
            </a:br>
            <a:r>
              <a:rPr lang="en-CA" dirty="0"/>
              <a:t>Auto Components</a:t>
            </a:r>
            <a:br>
              <a:rPr lang="en-CA" dirty="0"/>
            </a:br>
            <a:r>
              <a:rPr lang="en-CA" dirty="0"/>
              <a:t>Automobiles</a:t>
            </a:r>
            <a:br>
              <a:rPr lang="en-CA" dirty="0"/>
            </a:br>
            <a:r>
              <a:rPr lang="en-CA" dirty="0"/>
              <a:t>Building Products</a:t>
            </a:r>
            <a:br>
              <a:rPr lang="en-CA" dirty="0"/>
            </a:br>
            <a:r>
              <a:rPr lang="en-CA" dirty="0"/>
              <a:t>Banks</a:t>
            </a:r>
            <a:br>
              <a:rPr lang="en-CA" dirty="0"/>
            </a:br>
            <a:r>
              <a:rPr lang="en-CA" dirty="0"/>
              <a:t>Biotechnology</a:t>
            </a:r>
            <a:br>
              <a:rPr lang="en-CA" dirty="0"/>
            </a:br>
            <a:r>
              <a:rPr lang="en-CA" dirty="0"/>
              <a:t>Beverages</a:t>
            </a:r>
            <a:br>
              <a:rPr lang="en-CA" dirty="0"/>
            </a:br>
            <a:r>
              <a:rPr lang="en-CA" dirty="0"/>
              <a:t>Chemicals</a:t>
            </a:r>
            <a:br>
              <a:rPr lang="en-CA" dirty="0"/>
            </a:br>
            <a:r>
              <a:rPr lang="en-CA" dirty="0"/>
              <a:t>Communications Equipment</a:t>
            </a:r>
            <a:br>
              <a:rPr lang="en-CA" dirty="0"/>
            </a:br>
            <a:r>
              <a:rPr lang="en-CA" dirty="0"/>
              <a:t>Casinos &amp; Gaming</a:t>
            </a:r>
            <a:br>
              <a:rPr lang="en-CA" dirty="0"/>
            </a:br>
            <a:r>
              <a:rPr lang="en-CA" dirty="0"/>
              <a:t>Coal &amp; Consumable Fuels</a:t>
            </a:r>
            <a:br>
              <a:rPr lang="en-CA" dirty="0"/>
            </a:br>
            <a:r>
              <a:rPr lang="en-CA" dirty="0"/>
              <a:t>Construction Materials</a:t>
            </a:r>
            <a:br>
              <a:rPr lang="en-CA" dirty="0"/>
            </a:br>
            <a:r>
              <a:rPr lang="en-CA" dirty="0"/>
              <a:t>Construction &amp; Engineering</a:t>
            </a:r>
            <a:br>
              <a:rPr lang="en-CA" dirty="0"/>
            </a:br>
            <a:r>
              <a:rPr lang="en-CA" dirty="0"/>
              <a:t>Personal Products</a:t>
            </a:r>
            <a:br>
              <a:rPr lang="en-CA" dirty="0"/>
            </a:br>
            <a:r>
              <a:rPr lang="en-CA" dirty="0"/>
              <a:t>Diversified Consumer Services</a:t>
            </a:r>
            <a:br>
              <a:rPr lang="en-CA" dirty="0"/>
            </a:br>
            <a:r>
              <a:rPr lang="en-CA" dirty="0"/>
              <a:t>Containers &amp; Packaging</a:t>
            </a:r>
            <a:br>
              <a:rPr lang="en-CA" dirty="0"/>
            </a:br>
            <a:r>
              <a:rPr lang="en-CA" dirty="0"/>
              <a:t>Household Durables</a:t>
            </a:r>
            <a:br>
              <a:rPr lang="en-CA" dirty="0"/>
            </a:br>
            <a:r>
              <a:rPr lang="en-CA" dirty="0"/>
              <a:t>Pharmaceuticals</a:t>
            </a:r>
            <a:br>
              <a:rPr lang="en-CA" dirty="0"/>
            </a:br>
            <a:r>
              <a:rPr lang="en-CA" dirty="0"/>
              <a:t>Electric Utilities</a:t>
            </a:r>
            <a:br>
              <a:rPr lang="en-CA" dirty="0"/>
            </a:br>
            <a:r>
              <a:rPr lang="en-CA" dirty="0"/>
              <a:t>Electrical Components &amp; Equipment</a:t>
            </a:r>
            <a:br>
              <a:rPr lang="en-CA" dirty="0"/>
            </a:br>
            <a:r>
              <a:rPr lang="en-CA" dirty="0"/>
              <a:t>Diversified Financial Services and Capital Markets</a:t>
            </a:r>
            <a:br>
              <a:rPr lang="en-CA" dirty="0"/>
            </a:br>
            <a:r>
              <a:rPr lang="en-CA" dirty="0"/>
              <a:t>Food &amp; Staples Retailing</a:t>
            </a:r>
          </a:p>
          <a:p>
            <a:endParaRPr dirty="0"/>
          </a:p>
        </p:txBody>
      </p:sp>
      <p:sp>
        <p:nvSpPr>
          <p:cNvPr id="5" name="Google Shape;13;p4">
            <a:extLst>
              <a:ext uri="{FF2B5EF4-FFF2-40B4-BE49-F238E27FC236}">
                <a16:creationId xmlns:a16="http://schemas.microsoft.com/office/drawing/2014/main" id="{C25B9438-1740-F00C-CFAD-1C77E2B12427}"/>
              </a:ext>
            </a:extLst>
          </p:cNvPr>
          <p:cNvSpPr txBox="1">
            <a:spLocks noGrp="1"/>
          </p:cNvSpPr>
          <p:nvPr>
            <p:ph type="body" idx="13" hasCustomPrompt="1"/>
          </p:nvPr>
        </p:nvSpPr>
        <p:spPr>
          <a:xfrm>
            <a:off x="681926" y="2447736"/>
            <a:ext cx="4231038" cy="60703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14288" marR="0" lvl="0" indent="0" algn="l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tabLst/>
              <a:defRPr lang="en-CA" sz="1800" kern="1200" dirty="0">
                <a:solidFill>
                  <a:schemeClr val="tx1"/>
                </a:solidFill>
                <a:uFill>
                  <a:solidFill>
                    <a:schemeClr val="tx1"/>
                  </a:solidFill>
                </a:uFill>
                <a:latin typeface="+mn-lt"/>
                <a:ea typeface="+mn-ea"/>
                <a:cs typeface="+mn-cs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14288" marR="0" lvl="0" indent="0" algn="l" defTabSz="914400" rtl="0" eaLnBrk="1" fontAlgn="auto" latinLnBrk="0" hangingPunct="1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tabLst/>
              <a:defRPr/>
            </a:pPr>
            <a:r>
              <a:rPr lang="en-CA" dirty="0"/>
              <a:t>Airlines</a:t>
            </a:r>
            <a:br>
              <a:rPr lang="en-CA" dirty="0"/>
            </a:br>
            <a:r>
              <a:rPr lang="en-CA" dirty="0"/>
              <a:t>Aluminum</a:t>
            </a:r>
            <a:br>
              <a:rPr lang="en-CA" dirty="0"/>
            </a:br>
            <a:r>
              <a:rPr lang="en-CA" dirty="0"/>
              <a:t>Aerospace &amp; Defense</a:t>
            </a:r>
            <a:br>
              <a:rPr lang="en-CA" dirty="0"/>
            </a:br>
            <a:r>
              <a:rPr lang="en-CA" dirty="0"/>
              <a:t>Auto Components</a:t>
            </a:r>
            <a:br>
              <a:rPr lang="en-CA" dirty="0"/>
            </a:br>
            <a:r>
              <a:rPr lang="en-CA" dirty="0"/>
              <a:t>Automobiles</a:t>
            </a:r>
            <a:br>
              <a:rPr lang="en-CA" dirty="0"/>
            </a:br>
            <a:r>
              <a:rPr lang="en-CA" dirty="0"/>
              <a:t>Building Products</a:t>
            </a:r>
            <a:br>
              <a:rPr lang="en-CA" dirty="0"/>
            </a:br>
            <a:r>
              <a:rPr lang="en-CA" dirty="0"/>
              <a:t>Banks</a:t>
            </a:r>
            <a:br>
              <a:rPr lang="en-CA" dirty="0"/>
            </a:br>
            <a:r>
              <a:rPr lang="en-CA" dirty="0"/>
              <a:t>Biotechnology</a:t>
            </a:r>
            <a:br>
              <a:rPr lang="en-CA" dirty="0"/>
            </a:br>
            <a:r>
              <a:rPr lang="en-CA" dirty="0"/>
              <a:t>Beverages</a:t>
            </a:r>
            <a:br>
              <a:rPr lang="en-CA" dirty="0"/>
            </a:br>
            <a:r>
              <a:rPr lang="en-CA" dirty="0"/>
              <a:t>Chemicals</a:t>
            </a:r>
            <a:br>
              <a:rPr lang="en-CA" dirty="0"/>
            </a:br>
            <a:r>
              <a:rPr lang="en-CA" dirty="0"/>
              <a:t>Communications Equipment</a:t>
            </a:r>
            <a:br>
              <a:rPr lang="en-CA" dirty="0"/>
            </a:br>
            <a:r>
              <a:rPr lang="en-CA" dirty="0"/>
              <a:t>Casinos &amp; Gaming</a:t>
            </a:r>
            <a:br>
              <a:rPr lang="en-CA" dirty="0"/>
            </a:br>
            <a:r>
              <a:rPr lang="en-CA" dirty="0"/>
              <a:t>Coal &amp; Consumable Fuels</a:t>
            </a:r>
            <a:br>
              <a:rPr lang="en-CA" dirty="0"/>
            </a:br>
            <a:r>
              <a:rPr lang="en-CA" dirty="0"/>
              <a:t>Construction Materials</a:t>
            </a:r>
            <a:br>
              <a:rPr lang="en-CA" dirty="0"/>
            </a:br>
            <a:r>
              <a:rPr lang="en-CA" dirty="0"/>
              <a:t>Construction &amp; Engineering</a:t>
            </a:r>
            <a:br>
              <a:rPr lang="en-CA" dirty="0"/>
            </a:br>
            <a:r>
              <a:rPr lang="en-CA" dirty="0"/>
              <a:t>Personal Products</a:t>
            </a:r>
            <a:br>
              <a:rPr lang="en-CA" dirty="0"/>
            </a:br>
            <a:r>
              <a:rPr lang="en-CA" dirty="0"/>
              <a:t>Diversified Consumer Services</a:t>
            </a:r>
            <a:br>
              <a:rPr lang="en-CA" dirty="0"/>
            </a:br>
            <a:r>
              <a:rPr lang="en-CA" dirty="0"/>
              <a:t>Containers &amp; Packaging</a:t>
            </a:r>
            <a:br>
              <a:rPr lang="en-CA" dirty="0"/>
            </a:br>
            <a:r>
              <a:rPr lang="en-CA" dirty="0"/>
              <a:t>Household Durables</a:t>
            </a:r>
            <a:br>
              <a:rPr lang="en-CA" dirty="0"/>
            </a:br>
            <a:r>
              <a:rPr lang="en-CA" dirty="0"/>
              <a:t>Pharmaceuticals</a:t>
            </a:r>
            <a:br>
              <a:rPr lang="en-CA" dirty="0"/>
            </a:br>
            <a:r>
              <a:rPr lang="en-CA" dirty="0"/>
              <a:t>Electric Utilities</a:t>
            </a:r>
            <a:br>
              <a:rPr lang="en-CA" dirty="0"/>
            </a:br>
            <a:r>
              <a:rPr lang="en-CA" dirty="0"/>
              <a:t>Electrical Components &amp; Equipment</a:t>
            </a:r>
            <a:br>
              <a:rPr lang="en-CA" dirty="0"/>
            </a:br>
            <a:r>
              <a:rPr lang="en-CA" dirty="0"/>
              <a:t>Diversified Financial Services and Capital Markets</a:t>
            </a:r>
            <a:br>
              <a:rPr lang="en-CA" dirty="0"/>
            </a:br>
            <a:r>
              <a:rPr lang="en-CA" dirty="0"/>
              <a:t>Food &amp; Staples Retailing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9710584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239" userDrawn="1">
          <p15:clr>
            <a:srgbClr val="FBAE40"/>
          </p15:clr>
        </p15:guide>
        <p15:guide id="2" pos="3239" userDrawn="1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able">
    <p:bg>
      <p:bgPr>
        <a:solidFill>
          <a:srgbClr val="C7DAE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oogle Shape;8;p4">
            <a:extLst>
              <a:ext uri="{FF2B5EF4-FFF2-40B4-BE49-F238E27FC236}">
                <a16:creationId xmlns:a16="http://schemas.microsoft.com/office/drawing/2014/main" id="{CC60CD41-F946-33B6-FD3E-F995D2FADAB6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698900" y="9101574"/>
            <a:ext cx="2591417" cy="556098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Google Shape;13;p4">
            <a:extLst>
              <a:ext uri="{FF2B5EF4-FFF2-40B4-BE49-F238E27FC236}">
                <a16:creationId xmlns:a16="http://schemas.microsoft.com/office/drawing/2014/main" id="{B1E62AAA-03C7-D894-4BC1-56A1ECCB7CA8}"/>
              </a:ext>
            </a:extLst>
          </p:cNvPr>
          <p:cNvSpPr txBox="1">
            <a:spLocks noGrp="1"/>
          </p:cNvSpPr>
          <p:nvPr>
            <p:ph type="body" idx="10" hasCustomPrompt="1"/>
          </p:nvPr>
        </p:nvSpPr>
        <p:spPr>
          <a:xfrm>
            <a:off x="593031" y="3451783"/>
            <a:ext cx="5292000" cy="44033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14288" marR="0" lvl="0" indent="0" algn="l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tabLst/>
              <a:defRPr sz="2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14288" marR="0" lvl="0" indent="0" algn="l" defTabSz="914400" rtl="0" eaLnBrk="1" fontAlgn="auto" latinLnBrk="0" hangingPunct="1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tabLst/>
              <a:defRPr/>
            </a:pPr>
            <a:r>
              <a:rPr lang="en-CA" dirty="0"/>
              <a:t>Airlines</a:t>
            </a:r>
            <a:br>
              <a:rPr lang="en-CA" dirty="0"/>
            </a:br>
            <a:r>
              <a:rPr lang="en-CA" dirty="0"/>
              <a:t>Aluminum</a:t>
            </a:r>
            <a:br>
              <a:rPr lang="en-CA" dirty="0"/>
            </a:br>
            <a:r>
              <a:rPr lang="en-CA" dirty="0"/>
              <a:t>Aerospace &amp; Defense</a:t>
            </a:r>
            <a:br>
              <a:rPr lang="en-CA" dirty="0"/>
            </a:br>
            <a:r>
              <a:rPr lang="en-CA" dirty="0"/>
              <a:t>Auto Components</a:t>
            </a:r>
            <a:br>
              <a:rPr lang="en-CA" dirty="0"/>
            </a:br>
            <a:endParaRPr dirty="0"/>
          </a:p>
        </p:txBody>
      </p:sp>
      <p:sp>
        <p:nvSpPr>
          <p:cNvPr id="9" name="Google Shape;16;p4">
            <a:extLst>
              <a:ext uri="{FF2B5EF4-FFF2-40B4-BE49-F238E27FC236}">
                <a16:creationId xmlns:a16="http://schemas.microsoft.com/office/drawing/2014/main" id="{38B3FDD2-D930-83CE-EC7E-FE173AB30724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83400" y="1567694"/>
            <a:ext cx="8918611" cy="72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14288" marR="0" lvl="0" indent="-14288" algn="l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tabLst/>
              <a:defRPr sz="3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pic>
        <p:nvPicPr>
          <p:cNvPr id="10" name="Google Shape;17;p4" descr="Shape&#10;&#10;Description automatically generated with medium confidence">
            <a:extLst>
              <a:ext uri="{FF2B5EF4-FFF2-40B4-BE49-F238E27FC236}">
                <a16:creationId xmlns:a16="http://schemas.microsoft.com/office/drawing/2014/main" id="{F6E9A334-611C-DBB2-6175-3956F80EC5BC}"/>
              </a:ext>
            </a:extLst>
          </p:cNvPr>
          <p:cNvPicPr preferRelativeResize="0"/>
          <p:nvPr userDrawn="1"/>
        </p:nvPicPr>
        <p:blipFill rotWithShape="1">
          <a:blip r:embed="rId3">
            <a:alphaModFix/>
          </a:blip>
          <a:srcRect l="7420" t="17439" r="7872" b="18266"/>
          <a:stretch/>
        </p:blipFill>
        <p:spPr>
          <a:xfrm>
            <a:off x="6083401" y="8945238"/>
            <a:ext cx="3511522" cy="881085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Google Shape;16;p4">
            <a:extLst>
              <a:ext uri="{FF2B5EF4-FFF2-40B4-BE49-F238E27FC236}">
                <a16:creationId xmlns:a16="http://schemas.microsoft.com/office/drawing/2014/main" id="{F35999EE-28EA-5DD6-4111-7036071A3E60}"/>
              </a:ext>
            </a:extLst>
          </p:cNvPr>
          <p:cNvSpPr txBox="1">
            <a:spLocks noGrp="1"/>
          </p:cNvSpPr>
          <p:nvPr>
            <p:ph type="body" idx="11"/>
          </p:nvPr>
        </p:nvSpPr>
        <p:spPr>
          <a:xfrm>
            <a:off x="683400" y="743446"/>
            <a:ext cx="8918611" cy="72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14288" marR="0" lvl="0" indent="-14288" algn="l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tabLst/>
              <a:defRPr sz="5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546293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239" userDrawn="1">
          <p15:clr>
            <a:srgbClr val="FBAE40"/>
          </p15:clr>
        </p15:guide>
        <p15:guide id="2" pos="3239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nks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1">
            <a:extLst>
              <a:ext uri="{FF2B5EF4-FFF2-40B4-BE49-F238E27FC236}">
                <a16:creationId xmlns:a16="http://schemas.microsoft.com/office/drawing/2014/main" id="{13322428-2431-BC83-37A8-7B2320EB1BF3}"/>
              </a:ext>
            </a:extLst>
          </p:cNvPr>
          <p:cNvSpPr txBox="1">
            <a:spLocks/>
          </p:cNvSpPr>
          <p:nvPr userDrawn="1"/>
        </p:nvSpPr>
        <p:spPr>
          <a:xfrm>
            <a:off x="605911" y="7825405"/>
            <a:ext cx="3671623" cy="41795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latin typeface="Akkurat Pro" panose="020B0504020101020102" pitchFamily="34" charset="0"/>
              </a:rPr>
              <a:t>As of</a:t>
            </a:r>
          </a:p>
        </p:txBody>
      </p:sp>
      <p:pic>
        <p:nvPicPr>
          <p:cNvPr id="3" name="Google Shape;8;p4">
            <a:extLst>
              <a:ext uri="{FF2B5EF4-FFF2-40B4-BE49-F238E27FC236}">
                <a16:creationId xmlns:a16="http://schemas.microsoft.com/office/drawing/2014/main" id="{A762F934-360D-2894-31D2-1D2FF9794075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698900" y="9101574"/>
            <a:ext cx="2591417" cy="556098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Google Shape;10;p4">
            <a:extLst>
              <a:ext uri="{FF2B5EF4-FFF2-40B4-BE49-F238E27FC236}">
                <a16:creationId xmlns:a16="http://schemas.microsoft.com/office/drawing/2014/main" id="{687D8C81-C805-48E6-E606-A572BD53A494}"/>
              </a:ext>
            </a:extLst>
          </p:cNvPr>
          <p:cNvSpPr/>
          <p:nvPr userDrawn="1"/>
        </p:nvSpPr>
        <p:spPr>
          <a:xfrm>
            <a:off x="698900" y="3738586"/>
            <a:ext cx="3656123" cy="3656123"/>
          </a:xfrm>
          <a:prstGeom prst="rect">
            <a:avLst/>
          </a:prstGeom>
          <a:noFill/>
          <a:ln w="508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253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Google Shape;14;p4">
            <a:extLst>
              <a:ext uri="{FF2B5EF4-FFF2-40B4-BE49-F238E27FC236}">
                <a16:creationId xmlns:a16="http://schemas.microsoft.com/office/drawing/2014/main" id="{695E6FB6-AB42-1999-FFDC-2EB5CBF6D380}"/>
              </a:ext>
            </a:extLst>
          </p:cNvPr>
          <p:cNvSpPr txBox="1">
            <a:spLocks noGrp="1"/>
          </p:cNvSpPr>
          <p:nvPr>
            <p:ph type="body" idx="2" hasCustomPrompt="1"/>
          </p:nvPr>
        </p:nvSpPr>
        <p:spPr>
          <a:xfrm>
            <a:off x="801665" y="4027893"/>
            <a:ext cx="3460369" cy="31119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22000"/>
              <a:buFont typeface="Arial"/>
              <a:buNone/>
              <a:defRPr sz="2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CA" dirty="0"/>
              <a:t>75</a:t>
            </a:r>
            <a:endParaRPr dirty="0"/>
          </a:p>
        </p:txBody>
      </p:sp>
      <p:sp>
        <p:nvSpPr>
          <p:cNvPr id="10" name="Google Shape;15;p4">
            <a:extLst>
              <a:ext uri="{FF2B5EF4-FFF2-40B4-BE49-F238E27FC236}">
                <a16:creationId xmlns:a16="http://schemas.microsoft.com/office/drawing/2014/main" id="{A7679618-A1E5-5315-6DFC-0951067E0A69}"/>
              </a:ext>
            </a:extLst>
          </p:cNvPr>
          <p:cNvSpPr txBox="1"/>
          <p:nvPr userDrawn="1"/>
        </p:nvSpPr>
        <p:spPr>
          <a:xfrm>
            <a:off x="4666743" y="4747364"/>
            <a:ext cx="4076423" cy="17793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1000" b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/100</a:t>
            </a:r>
            <a:endParaRPr sz="11000" b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6;p4">
            <a:extLst>
              <a:ext uri="{FF2B5EF4-FFF2-40B4-BE49-F238E27FC236}">
                <a16:creationId xmlns:a16="http://schemas.microsoft.com/office/drawing/2014/main" id="{29B01C14-6395-159B-F317-BBBBA8F7C08A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83400" y="409582"/>
            <a:ext cx="6443910" cy="869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14288" marR="0" lvl="0" indent="-14288" algn="l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tabLst/>
              <a:defRPr sz="3000" b="1" i="0" u="none" strike="noStrike" cap="none">
                <a:solidFill>
                  <a:schemeClr val="dk1"/>
                </a:solidFill>
                <a:latin typeface="Akkurat Pro" panose="020B0504020101020102" pitchFamily="34" charset="0"/>
                <a:ea typeface="Akkurat Pro" panose="020B0504020101020102" pitchFamily="34" charset="0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ED0CD36-5EAC-0455-0841-03F749F6A526}"/>
              </a:ext>
            </a:extLst>
          </p:cNvPr>
          <p:cNvSpPr txBox="1"/>
          <p:nvPr userDrawn="1"/>
        </p:nvSpPr>
        <p:spPr>
          <a:xfrm>
            <a:off x="7362057" y="556887"/>
            <a:ext cx="2518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i="0" dirty="0">
                <a:solidFill>
                  <a:schemeClr val="tx1"/>
                </a:solidFill>
                <a:effectLst/>
                <a:latin typeface="Akkurat Pro" panose="020B0504020101020102" pitchFamily="34" charset="0"/>
              </a:rPr>
              <a:t>©S&amp;P Global 2026.</a:t>
            </a:r>
            <a:endParaRPr lang="en-US" sz="1800" b="1" dirty="0">
              <a:solidFill>
                <a:schemeClr val="tx1"/>
              </a:solidFill>
              <a:latin typeface="Akkurat Pro" panose="020B0504020101020102" pitchFamily="34" charset="0"/>
            </a:endParaRPr>
          </a:p>
        </p:txBody>
      </p:sp>
      <p:sp>
        <p:nvSpPr>
          <p:cNvPr id="4" name="Google Shape;9;p4">
            <a:extLst>
              <a:ext uri="{FF2B5EF4-FFF2-40B4-BE49-F238E27FC236}">
                <a16:creationId xmlns:a16="http://schemas.microsoft.com/office/drawing/2014/main" id="{73F60BF6-E5FC-A77A-4231-5353D3DF4CBD}"/>
              </a:ext>
            </a:extLst>
          </p:cNvPr>
          <p:cNvSpPr txBox="1"/>
          <p:nvPr userDrawn="1"/>
        </p:nvSpPr>
        <p:spPr>
          <a:xfrm>
            <a:off x="683400" y="1279416"/>
            <a:ext cx="8887610" cy="720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CA" sz="3000" b="0" i="0" u="none" strike="noStrike" cap="none" dirty="0">
                <a:solidFill>
                  <a:schemeClr val="tx1"/>
                </a:solidFill>
                <a:latin typeface="Akkurat Pro" panose="020B0504020101020102" pitchFamily="34" charset="0"/>
                <a:ea typeface="Arial"/>
                <a:cs typeface="Arial"/>
                <a:sym typeface="Arial"/>
              </a:rPr>
              <a:t>Banks</a:t>
            </a:r>
            <a:endParaRPr lang="en-CA" sz="3000" b="0" dirty="0">
              <a:solidFill>
                <a:schemeClr val="tx1"/>
              </a:solidFill>
              <a:latin typeface="Akkurat Pro" panose="020B0504020101020102" pitchFamily="34" charset="0"/>
            </a:endParaRPr>
          </a:p>
        </p:txBody>
      </p:sp>
      <p:sp>
        <p:nvSpPr>
          <p:cNvPr id="6" name="Google Shape;9;p4">
            <a:extLst>
              <a:ext uri="{FF2B5EF4-FFF2-40B4-BE49-F238E27FC236}">
                <a16:creationId xmlns:a16="http://schemas.microsoft.com/office/drawing/2014/main" id="{2E5CB200-6103-A9D5-07C3-E3AE4E8720C8}"/>
              </a:ext>
            </a:extLst>
          </p:cNvPr>
          <p:cNvSpPr txBox="1"/>
          <p:nvPr userDrawn="1"/>
        </p:nvSpPr>
        <p:spPr>
          <a:xfrm>
            <a:off x="682111" y="1926783"/>
            <a:ext cx="9541054" cy="1381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CA" sz="4400" b="1" i="0" u="none" strike="noStrike" cap="none" dirty="0">
                <a:solidFill>
                  <a:schemeClr val="dk1"/>
                </a:solidFill>
                <a:latin typeface="Akkurat Pro" panose="020B0504020101020102" pitchFamily="34" charset="0"/>
                <a:ea typeface="Arial"/>
                <a:cs typeface="Arial"/>
                <a:sym typeface="Arial"/>
              </a:rPr>
              <a:t>Corporate Sustainability Assessment (CSA) Score 2026</a:t>
            </a:r>
            <a:endParaRPr lang="en-US" sz="4400" b="1" dirty="0">
              <a:latin typeface="Akkurat Pro" panose="020B0504020101020102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sz="5000" dirty="0"/>
          </a:p>
        </p:txBody>
      </p:sp>
    </p:spTree>
    <p:extLst>
      <p:ext uri="{BB962C8B-B14F-4D97-AF65-F5344CB8AC3E}">
        <p14:creationId xmlns:p14="http://schemas.microsoft.com/office/powerpoint/2010/main" val="25779914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otechnology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1">
            <a:extLst>
              <a:ext uri="{FF2B5EF4-FFF2-40B4-BE49-F238E27FC236}">
                <a16:creationId xmlns:a16="http://schemas.microsoft.com/office/drawing/2014/main" id="{13322428-2431-BC83-37A8-7B2320EB1BF3}"/>
              </a:ext>
            </a:extLst>
          </p:cNvPr>
          <p:cNvSpPr txBox="1">
            <a:spLocks/>
          </p:cNvSpPr>
          <p:nvPr userDrawn="1"/>
        </p:nvSpPr>
        <p:spPr>
          <a:xfrm>
            <a:off x="605911" y="7825405"/>
            <a:ext cx="3671623" cy="41795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latin typeface="Akkurat Pro" panose="020B0504020101020102" pitchFamily="34" charset="0"/>
              </a:rPr>
              <a:t>As of</a:t>
            </a:r>
          </a:p>
        </p:txBody>
      </p:sp>
      <p:pic>
        <p:nvPicPr>
          <p:cNvPr id="3" name="Google Shape;8;p4">
            <a:extLst>
              <a:ext uri="{FF2B5EF4-FFF2-40B4-BE49-F238E27FC236}">
                <a16:creationId xmlns:a16="http://schemas.microsoft.com/office/drawing/2014/main" id="{A762F934-360D-2894-31D2-1D2FF9794075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698900" y="9101574"/>
            <a:ext cx="2591417" cy="556098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Google Shape;10;p4">
            <a:extLst>
              <a:ext uri="{FF2B5EF4-FFF2-40B4-BE49-F238E27FC236}">
                <a16:creationId xmlns:a16="http://schemas.microsoft.com/office/drawing/2014/main" id="{687D8C81-C805-48E6-E606-A572BD53A494}"/>
              </a:ext>
            </a:extLst>
          </p:cNvPr>
          <p:cNvSpPr/>
          <p:nvPr userDrawn="1"/>
        </p:nvSpPr>
        <p:spPr>
          <a:xfrm>
            <a:off x="698900" y="3738586"/>
            <a:ext cx="3656123" cy="3656123"/>
          </a:xfrm>
          <a:prstGeom prst="rect">
            <a:avLst/>
          </a:prstGeom>
          <a:noFill/>
          <a:ln w="508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253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Google Shape;14;p4">
            <a:extLst>
              <a:ext uri="{FF2B5EF4-FFF2-40B4-BE49-F238E27FC236}">
                <a16:creationId xmlns:a16="http://schemas.microsoft.com/office/drawing/2014/main" id="{695E6FB6-AB42-1999-FFDC-2EB5CBF6D380}"/>
              </a:ext>
            </a:extLst>
          </p:cNvPr>
          <p:cNvSpPr txBox="1">
            <a:spLocks noGrp="1"/>
          </p:cNvSpPr>
          <p:nvPr>
            <p:ph type="body" idx="2" hasCustomPrompt="1"/>
          </p:nvPr>
        </p:nvSpPr>
        <p:spPr>
          <a:xfrm>
            <a:off x="801665" y="4027893"/>
            <a:ext cx="3460369" cy="31119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22000"/>
              <a:buFont typeface="Arial"/>
              <a:buNone/>
              <a:defRPr sz="2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CA" dirty="0"/>
              <a:t>75</a:t>
            </a:r>
            <a:endParaRPr dirty="0"/>
          </a:p>
        </p:txBody>
      </p:sp>
      <p:sp>
        <p:nvSpPr>
          <p:cNvPr id="10" name="Google Shape;15;p4">
            <a:extLst>
              <a:ext uri="{FF2B5EF4-FFF2-40B4-BE49-F238E27FC236}">
                <a16:creationId xmlns:a16="http://schemas.microsoft.com/office/drawing/2014/main" id="{A7679618-A1E5-5315-6DFC-0951067E0A69}"/>
              </a:ext>
            </a:extLst>
          </p:cNvPr>
          <p:cNvSpPr txBox="1"/>
          <p:nvPr userDrawn="1"/>
        </p:nvSpPr>
        <p:spPr>
          <a:xfrm>
            <a:off x="4666743" y="4747364"/>
            <a:ext cx="4076423" cy="17793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1000" b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/100</a:t>
            </a:r>
            <a:endParaRPr sz="11000" b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6;p4">
            <a:extLst>
              <a:ext uri="{FF2B5EF4-FFF2-40B4-BE49-F238E27FC236}">
                <a16:creationId xmlns:a16="http://schemas.microsoft.com/office/drawing/2014/main" id="{29B01C14-6395-159B-F317-BBBBA8F7C08A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83400" y="409582"/>
            <a:ext cx="6443910" cy="869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14288" marR="0" lvl="0" indent="-14288" algn="l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tabLst/>
              <a:defRPr sz="3000" b="1" i="0" u="none" strike="noStrike" cap="none">
                <a:solidFill>
                  <a:schemeClr val="dk1"/>
                </a:solidFill>
                <a:latin typeface="Akkurat Pro" panose="020B0504020101020102" pitchFamily="34" charset="0"/>
                <a:ea typeface="Akkurat Pro" panose="020B0504020101020102" pitchFamily="34" charset="0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ED0CD36-5EAC-0455-0841-03F749F6A526}"/>
              </a:ext>
            </a:extLst>
          </p:cNvPr>
          <p:cNvSpPr txBox="1"/>
          <p:nvPr userDrawn="1"/>
        </p:nvSpPr>
        <p:spPr>
          <a:xfrm>
            <a:off x="7362057" y="556887"/>
            <a:ext cx="2518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i="0" dirty="0">
                <a:solidFill>
                  <a:schemeClr val="tx1"/>
                </a:solidFill>
                <a:effectLst/>
                <a:latin typeface="Akkurat Pro" panose="020B0504020101020102" pitchFamily="34" charset="0"/>
              </a:rPr>
              <a:t>©S&amp;P Global 2026.</a:t>
            </a:r>
            <a:endParaRPr lang="en-US" sz="1800" b="1" dirty="0">
              <a:solidFill>
                <a:schemeClr val="tx1"/>
              </a:solidFill>
              <a:latin typeface="Akkurat Pro" panose="020B0504020101020102" pitchFamily="34" charset="0"/>
            </a:endParaRPr>
          </a:p>
        </p:txBody>
      </p:sp>
      <p:sp>
        <p:nvSpPr>
          <p:cNvPr id="4" name="Google Shape;9;p4">
            <a:extLst>
              <a:ext uri="{FF2B5EF4-FFF2-40B4-BE49-F238E27FC236}">
                <a16:creationId xmlns:a16="http://schemas.microsoft.com/office/drawing/2014/main" id="{73F60BF6-E5FC-A77A-4231-5353D3DF4CBD}"/>
              </a:ext>
            </a:extLst>
          </p:cNvPr>
          <p:cNvSpPr txBox="1"/>
          <p:nvPr userDrawn="1"/>
        </p:nvSpPr>
        <p:spPr>
          <a:xfrm>
            <a:off x="683400" y="1279416"/>
            <a:ext cx="8887610" cy="720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CA" sz="3000" b="0" i="0" u="none" strike="noStrike" cap="none" dirty="0">
                <a:solidFill>
                  <a:schemeClr val="tx1"/>
                </a:solidFill>
                <a:latin typeface="Akkurat Pro" panose="020B0504020101020102" pitchFamily="34" charset="0"/>
                <a:ea typeface="Arial"/>
                <a:cs typeface="Arial"/>
                <a:sym typeface="Arial"/>
              </a:rPr>
              <a:t>Biotechnology</a:t>
            </a:r>
            <a:endParaRPr lang="en-CA" sz="3000" b="0" dirty="0">
              <a:solidFill>
                <a:schemeClr val="tx1"/>
              </a:solidFill>
              <a:latin typeface="Akkurat Pro" panose="020B0504020101020102" pitchFamily="34" charset="0"/>
            </a:endParaRPr>
          </a:p>
        </p:txBody>
      </p:sp>
      <p:sp>
        <p:nvSpPr>
          <p:cNvPr id="6" name="Google Shape;9;p4">
            <a:extLst>
              <a:ext uri="{FF2B5EF4-FFF2-40B4-BE49-F238E27FC236}">
                <a16:creationId xmlns:a16="http://schemas.microsoft.com/office/drawing/2014/main" id="{1E22E50F-E71B-A98F-043F-977CF417E795}"/>
              </a:ext>
            </a:extLst>
          </p:cNvPr>
          <p:cNvSpPr txBox="1"/>
          <p:nvPr userDrawn="1"/>
        </p:nvSpPr>
        <p:spPr>
          <a:xfrm>
            <a:off x="682111" y="1926783"/>
            <a:ext cx="9541054" cy="1381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CA" sz="4400" b="1" i="0" u="none" strike="noStrike" cap="none" dirty="0">
                <a:solidFill>
                  <a:schemeClr val="dk1"/>
                </a:solidFill>
                <a:latin typeface="Akkurat Pro" panose="020B0504020101020102" pitchFamily="34" charset="0"/>
                <a:ea typeface="Arial"/>
                <a:cs typeface="Arial"/>
                <a:sym typeface="Arial"/>
              </a:rPr>
              <a:t>Corporate Sustainability Assessment (CSA) Score 2026</a:t>
            </a:r>
            <a:endParaRPr lang="en-US" sz="4400" b="1" dirty="0">
              <a:latin typeface="Akkurat Pro" panose="020B0504020101020102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sz="5000" dirty="0"/>
          </a:p>
        </p:txBody>
      </p:sp>
    </p:spTree>
    <p:extLst>
      <p:ext uri="{BB962C8B-B14F-4D97-AF65-F5344CB8AC3E}">
        <p14:creationId xmlns:p14="http://schemas.microsoft.com/office/powerpoint/2010/main" val="891196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verages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1">
            <a:extLst>
              <a:ext uri="{FF2B5EF4-FFF2-40B4-BE49-F238E27FC236}">
                <a16:creationId xmlns:a16="http://schemas.microsoft.com/office/drawing/2014/main" id="{13322428-2431-BC83-37A8-7B2320EB1BF3}"/>
              </a:ext>
            </a:extLst>
          </p:cNvPr>
          <p:cNvSpPr txBox="1">
            <a:spLocks/>
          </p:cNvSpPr>
          <p:nvPr userDrawn="1"/>
        </p:nvSpPr>
        <p:spPr>
          <a:xfrm>
            <a:off x="605911" y="7825405"/>
            <a:ext cx="3671623" cy="41795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latin typeface="Akkurat Pro" panose="020B0504020101020102" pitchFamily="34" charset="0"/>
              </a:rPr>
              <a:t>As of</a:t>
            </a:r>
          </a:p>
        </p:txBody>
      </p:sp>
      <p:pic>
        <p:nvPicPr>
          <p:cNvPr id="3" name="Google Shape;8;p4">
            <a:extLst>
              <a:ext uri="{FF2B5EF4-FFF2-40B4-BE49-F238E27FC236}">
                <a16:creationId xmlns:a16="http://schemas.microsoft.com/office/drawing/2014/main" id="{A762F934-360D-2894-31D2-1D2FF9794075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698900" y="9101574"/>
            <a:ext cx="2591417" cy="556098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Google Shape;10;p4">
            <a:extLst>
              <a:ext uri="{FF2B5EF4-FFF2-40B4-BE49-F238E27FC236}">
                <a16:creationId xmlns:a16="http://schemas.microsoft.com/office/drawing/2014/main" id="{687D8C81-C805-48E6-E606-A572BD53A494}"/>
              </a:ext>
            </a:extLst>
          </p:cNvPr>
          <p:cNvSpPr/>
          <p:nvPr userDrawn="1"/>
        </p:nvSpPr>
        <p:spPr>
          <a:xfrm>
            <a:off x="698900" y="3738586"/>
            <a:ext cx="3656123" cy="3656123"/>
          </a:xfrm>
          <a:prstGeom prst="rect">
            <a:avLst/>
          </a:prstGeom>
          <a:noFill/>
          <a:ln w="508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253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Google Shape;14;p4">
            <a:extLst>
              <a:ext uri="{FF2B5EF4-FFF2-40B4-BE49-F238E27FC236}">
                <a16:creationId xmlns:a16="http://schemas.microsoft.com/office/drawing/2014/main" id="{695E6FB6-AB42-1999-FFDC-2EB5CBF6D380}"/>
              </a:ext>
            </a:extLst>
          </p:cNvPr>
          <p:cNvSpPr txBox="1">
            <a:spLocks noGrp="1"/>
          </p:cNvSpPr>
          <p:nvPr>
            <p:ph type="body" idx="2" hasCustomPrompt="1"/>
          </p:nvPr>
        </p:nvSpPr>
        <p:spPr>
          <a:xfrm>
            <a:off x="801665" y="4027893"/>
            <a:ext cx="3460369" cy="31119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marR="0" lvl="0" indent="-228600" algn="ctr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22000"/>
              <a:buFont typeface="Arial"/>
              <a:buNone/>
              <a:defRPr sz="2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683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lt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CA" dirty="0"/>
              <a:t>75</a:t>
            </a:r>
            <a:endParaRPr dirty="0"/>
          </a:p>
        </p:txBody>
      </p:sp>
      <p:sp>
        <p:nvSpPr>
          <p:cNvPr id="10" name="Google Shape;15;p4">
            <a:extLst>
              <a:ext uri="{FF2B5EF4-FFF2-40B4-BE49-F238E27FC236}">
                <a16:creationId xmlns:a16="http://schemas.microsoft.com/office/drawing/2014/main" id="{A7679618-A1E5-5315-6DFC-0951067E0A69}"/>
              </a:ext>
            </a:extLst>
          </p:cNvPr>
          <p:cNvSpPr txBox="1"/>
          <p:nvPr userDrawn="1"/>
        </p:nvSpPr>
        <p:spPr>
          <a:xfrm>
            <a:off x="4666743" y="4747364"/>
            <a:ext cx="4076423" cy="17793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CA" sz="11000" b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/100</a:t>
            </a:r>
            <a:endParaRPr sz="11000" b="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6;p4">
            <a:extLst>
              <a:ext uri="{FF2B5EF4-FFF2-40B4-BE49-F238E27FC236}">
                <a16:creationId xmlns:a16="http://schemas.microsoft.com/office/drawing/2014/main" id="{29B01C14-6395-159B-F317-BBBBA8F7C08A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83400" y="409582"/>
            <a:ext cx="6443910" cy="869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14288" marR="0" lvl="0" indent="-14288" algn="l" rtl="0">
              <a:lnSpc>
                <a:spcPct val="90000"/>
              </a:lnSpc>
              <a:spcBef>
                <a:spcPts val="435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tabLst/>
              <a:defRPr sz="3000" b="1" i="0" u="none" strike="noStrike" cap="none">
                <a:solidFill>
                  <a:schemeClr val="dk1"/>
                </a:solidFill>
                <a:latin typeface="Akkurat Pro" panose="020B0504020101020102" pitchFamily="34" charset="0"/>
                <a:ea typeface="Akkurat Pro" panose="020B0504020101020102" pitchFamily="34" charset="0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78383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78384" algn="l" rtl="0">
              <a:lnSpc>
                <a:spcPct val="90000"/>
              </a:lnSpc>
              <a:spcBef>
                <a:spcPts val="218"/>
              </a:spcBef>
              <a:spcAft>
                <a:spcPts val="0"/>
              </a:spcAft>
              <a:buClr>
                <a:schemeClr val="dk1"/>
              </a:buClr>
              <a:buSzPts val="784"/>
              <a:buFont typeface="Arial"/>
              <a:buChar char="•"/>
              <a:defRPr sz="784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ED0CD36-5EAC-0455-0841-03F749F6A526}"/>
              </a:ext>
            </a:extLst>
          </p:cNvPr>
          <p:cNvSpPr txBox="1"/>
          <p:nvPr userDrawn="1"/>
        </p:nvSpPr>
        <p:spPr>
          <a:xfrm>
            <a:off x="7362057" y="556887"/>
            <a:ext cx="2518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i="0" dirty="0">
                <a:solidFill>
                  <a:schemeClr val="tx1"/>
                </a:solidFill>
                <a:effectLst/>
                <a:latin typeface="Akkurat Pro" panose="020B0504020101020102" pitchFamily="34" charset="0"/>
              </a:rPr>
              <a:t>©S&amp;P Global 2026.</a:t>
            </a:r>
            <a:endParaRPr lang="en-US" sz="1800" b="1" dirty="0">
              <a:solidFill>
                <a:schemeClr val="tx1"/>
              </a:solidFill>
              <a:latin typeface="Akkurat Pro" panose="020B0504020101020102" pitchFamily="34" charset="0"/>
            </a:endParaRPr>
          </a:p>
        </p:txBody>
      </p:sp>
      <p:sp>
        <p:nvSpPr>
          <p:cNvPr id="4" name="Google Shape;9;p4">
            <a:extLst>
              <a:ext uri="{FF2B5EF4-FFF2-40B4-BE49-F238E27FC236}">
                <a16:creationId xmlns:a16="http://schemas.microsoft.com/office/drawing/2014/main" id="{73F60BF6-E5FC-A77A-4231-5353D3DF4CBD}"/>
              </a:ext>
            </a:extLst>
          </p:cNvPr>
          <p:cNvSpPr txBox="1"/>
          <p:nvPr userDrawn="1"/>
        </p:nvSpPr>
        <p:spPr>
          <a:xfrm>
            <a:off x="683400" y="1279416"/>
            <a:ext cx="8887610" cy="720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CA" sz="3000" b="0" i="0" u="none" strike="noStrike" cap="none" dirty="0">
                <a:solidFill>
                  <a:schemeClr val="tx1"/>
                </a:solidFill>
                <a:latin typeface="Akkurat Pro" panose="020B0504020101020102" pitchFamily="34" charset="0"/>
                <a:ea typeface="Arial"/>
                <a:cs typeface="Arial"/>
                <a:sym typeface="Arial"/>
              </a:rPr>
              <a:t>Beverages</a:t>
            </a:r>
            <a:endParaRPr lang="en-CA" sz="3000" b="0" dirty="0">
              <a:solidFill>
                <a:schemeClr val="tx1"/>
              </a:solidFill>
              <a:latin typeface="Akkurat Pro" panose="020B0504020101020102" pitchFamily="34" charset="0"/>
            </a:endParaRPr>
          </a:p>
        </p:txBody>
      </p:sp>
      <p:sp>
        <p:nvSpPr>
          <p:cNvPr id="6" name="Google Shape;9;p4">
            <a:extLst>
              <a:ext uri="{FF2B5EF4-FFF2-40B4-BE49-F238E27FC236}">
                <a16:creationId xmlns:a16="http://schemas.microsoft.com/office/drawing/2014/main" id="{97C24490-1FD0-4CF1-0219-1CCE58C04DA8}"/>
              </a:ext>
            </a:extLst>
          </p:cNvPr>
          <p:cNvSpPr txBox="1"/>
          <p:nvPr userDrawn="1"/>
        </p:nvSpPr>
        <p:spPr>
          <a:xfrm>
            <a:off x="682111" y="1926783"/>
            <a:ext cx="9541054" cy="1381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en-CA" sz="4400" b="1" i="0" u="none" strike="noStrike" cap="none" dirty="0">
                <a:solidFill>
                  <a:schemeClr val="dk1"/>
                </a:solidFill>
                <a:latin typeface="Akkurat Pro" panose="020B0504020101020102" pitchFamily="34" charset="0"/>
                <a:ea typeface="Arial"/>
                <a:cs typeface="Arial"/>
                <a:sym typeface="Arial"/>
              </a:rPr>
              <a:t>Corporate Sustainability Assessment (CSA) Score 2026</a:t>
            </a:r>
            <a:endParaRPr lang="en-US" sz="4400" b="1" dirty="0">
              <a:latin typeface="Akkurat Pro" panose="020B0504020101020102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sz="5000" dirty="0"/>
          </a:p>
        </p:txBody>
      </p:sp>
    </p:spTree>
    <p:extLst>
      <p:ext uri="{BB962C8B-B14F-4D97-AF65-F5344CB8AC3E}">
        <p14:creationId xmlns:p14="http://schemas.microsoft.com/office/powerpoint/2010/main" val="7769693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63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.xml"/><Relationship Id="rId61" Type="http://schemas.openxmlformats.org/officeDocument/2006/relationships/slideLayout" Target="../slideLayouts/slideLayout61.xml"/><Relationship Id="rId19" Type="http://schemas.openxmlformats.org/officeDocument/2006/relationships/slideLayout" Target="../slideLayouts/slideLayout1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slideLayout" Target="../slideLayouts/slideLayout59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62" Type="http://schemas.openxmlformats.org/officeDocument/2006/relationships/slideLayout" Target="../slideLayouts/slideLayout6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10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slideLayout" Target="../slideLayouts/slideLayout6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64.xml"/><Relationship Id="rId1" Type="http://schemas.openxmlformats.org/officeDocument/2006/relationships/slideLayout" Target="../slideLayouts/slideLayout6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C549D1A-3C67-5426-E61D-E3FEE8A2A034}"/>
              </a:ext>
            </a:extLst>
          </p:cNvPr>
          <p:cNvSpPr txBox="1"/>
          <p:nvPr userDrawn="1"/>
        </p:nvSpPr>
        <p:spPr>
          <a:xfrm>
            <a:off x="593384" y="8164769"/>
            <a:ext cx="9448801" cy="400110"/>
          </a:xfrm>
          <a:prstGeom prst="rect">
            <a:avLst/>
          </a:prstGeom>
          <a:solidFill>
            <a:srgbClr val="C7DAE0"/>
          </a:solidFill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tx1"/>
                </a:solidFill>
                <a:latin typeface="Akkurat Pro" panose="020B0504020101020102" pitchFamily="34" charset="0"/>
                <a:cs typeface="Arial" panose="020B0604020202020204" pitchFamily="34" charset="0"/>
              </a:rPr>
              <a:t>For more information, visit: www.spglobal.com/esg/csa/methodology</a:t>
            </a:r>
            <a:endParaRPr lang="en-US" sz="2000" u="none" dirty="0">
              <a:solidFill>
                <a:schemeClr val="tx1"/>
              </a:solidFill>
              <a:latin typeface="Akkurat Pro" panose="020B0504020101020102" pitchFamily="34" charset="0"/>
              <a:cs typeface="Arial" panose="020B0604020202020204" pitchFamily="34" charset="0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0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  <p:sldLayoutId id="2147483732" r:id="rId18"/>
    <p:sldLayoutId id="2147483668" r:id="rId19"/>
    <p:sldLayoutId id="2147483669" r:id="rId20"/>
    <p:sldLayoutId id="2147483670" r:id="rId21"/>
    <p:sldLayoutId id="2147483671" r:id="rId22"/>
    <p:sldLayoutId id="2147483672" r:id="rId23"/>
    <p:sldLayoutId id="2147483673" r:id="rId24"/>
    <p:sldLayoutId id="2147483674" r:id="rId25"/>
    <p:sldLayoutId id="2147483675" r:id="rId26"/>
    <p:sldLayoutId id="2147483676" r:id="rId27"/>
    <p:sldLayoutId id="2147483677" r:id="rId28"/>
    <p:sldLayoutId id="2147483678" r:id="rId29"/>
    <p:sldLayoutId id="2147483679" r:id="rId30"/>
    <p:sldLayoutId id="2147483680" r:id="rId31"/>
    <p:sldLayoutId id="2147483681" r:id="rId32"/>
    <p:sldLayoutId id="2147483682" r:id="rId33"/>
    <p:sldLayoutId id="2147483683" r:id="rId34"/>
    <p:sldLayoutId id="2147483684" r:id="rId35"/>
    <p:sldLayoutId id="2147483685" r:id="rId36"/>
    <p:sldLayoutId id="2147483686" r:id="rId37"/>
    <p:sldLayoutId id="2147483687" r:id="rId38"/>
    <p:sldLayoutId id="2147483688" r:id="rId39"/>
    <p:sldLayoutId id="2147483689" r:id="rId40"/>
    <p:sldLayoutId id="2147483690" r:id="rId41"/>
    <p:sldLayoutId id="2147483691" r:id="rId42"/>
    <p:sldLayoutId id="2147483692" r:id="rId43"/>
    <p:sldLayoutId id="2147483693" r:id="rId44"/>
    <p:sldLayoutId id="2147483694" r:id="rId45"/>
    <p:sldLayoutId id="2147483695" r:id="rId46"/>
    <p:sldLayoutId id="2147483696" r:id="rId47"/>
    <p:sldLayoutId id="2147483697" r:id="rId48"/>
    <p:sldLayoutId id="2147483715" r:id="rId49"/>
    <p:sldLayoutId id="2147483698" r:id="rId50"/>
    <p:sldLayoutId id="2147483699" r:id="rId51"/>
    <p:sldLayoutId id="2147483700" r:id="rId52"/>
    <p:sldLayoutId id="2147483702" r:id="rId53"/>
    <p:sldLayoutId id="2147483703" r:id="rId54"/>
    <p:sldLayoutId id="2147483704" r:id="rId55"/>
    <p:sldLayoutId id="2147483705" r:id="rId56"/>
    <p:sldLayoutId id="2147483706" r:id="rId57"/>
    <p:sldLayoutId id="2147483707" r:id="rId58"/>
    <p:sldLayoutId id="2147483708" r:id="rId59"/>
    <p:sldLayoutId id="2147483709" r:id="rId60"/>
    <p:sldLayoutId id="2147483710" r:id="rId61"/>
    <p:sldLayoutId id="2147483711" r:id="rId6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239" userDrawn="1">
          <p15:clr>
            <a:srgbClr val="F26B43"/>
          </p15:clr>
        </p15:guide>
        <p15:guide id="2" pos="3239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8391D0-516F-CC38-CAA6-82ABF6ABEC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6438" y="547688"/>
            <a:ext cx="8872537" cy="19875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DC6141-3399-6126-62D2-FCF9B2A562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06438" y="2738438"/>
            <a:ext cx="8872537" cy="65262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EF0251-FF5F-ACBB-C566-1337D7C581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06438" y="9532938"/>
            <a:ext cx="2314575" cy="5476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50F945-D6D3-F64C-AACD-70DDE65AC476}" type="datetimeFigureOut">
              <a:rPr lang="en-US" smtClean="0"/>
              <a:t>7/20/2026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078506-3778-E4F6-25ED-C107969770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406775" y="9532938"/>
            <a:ext cx="3471863" cy="5476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077DC2-FF85-6345-4F5E-09ECDDC97E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264400" y="9532938"/>
            <a:ext cx="2314575" cy="5476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0922E5-0A07-2A4B-B5FA-1AE7A08990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04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portal.s1.spglobal.com/survey/documents/2026_SPS1_CSA_Score_Logo_Guidelines.pdf" TargetMode="External"/><Relationship Id="rId1" Type="http://schemas.openxmlformats.org/officeDocument/2006/relationships/slideLayout" Target="../slideLayouts/slideLayout6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slide" Target="slide14.xml"/><Relationship Id="rId18" Type="http://schemas.openxmlformats.org/officeDocument/2006/relationships/slide" Target="slide19.xml"/><Relationship Id="rId26" Type="http://schemas.openxmlformats.org/officeDocument/2006/relationships/slide" Target="slide27.xml"/><Relationship Id="rId3" Type="http://schemas.openxmlformats.org/officeDocument/2006/relationships/slide" Target="slide4.xml"/><Relationship Id="rId21" Type="http://schemas.openxmlformats.org/officeDocument/2006/relationships/slide" Target="slide22.xml"/><Relationship Id="rId34" Type="http://schemas.openxmlformats.org/officeDocument/2006/relationships/slide" Target="slide35.xml"/><Relationship Id="rId7" Type="http://schemas.openxmlformats.org/officeDocument/2006/relationships/slide" Target="slide8.xml"/><Relationship Id="rId12" Type="http://schemas.openxmlformats.org/officeDocument/2006/relationships/slide" Target="slide13.xml"/><Relationship Id="rId17" Type="http://schemas.openxmlformats.org/officeDocument/2006/relationships/slide" Target="slide18.xml"/><Relationship Id="rId25" Type="http://schemas.openxmlformats.org/officeDocument/2006/relationships/slide" Target="slide26.xml"/><Relationship Id="rId33" Type="http://schemas.openxmlformats.org/officeDocument/2006/relationships/slide" Target="slide34.xml"/><Relationship Id="rId2" Type="http://schemas.openxmlformats.org/officeDocument/2006/relationships/notesSlide" Target="../notesSlides/notesSlide1.xml"/><Relationship Id="rId16" Type="http://schemas.openxmlformats.org/officeDocument/2006/relationships/slide" Target="slide17.xml"/><Relationship Id="rId20" Type="http://schemas.openxmlformats.org/officeDocument/2006/relationships/slide" Target="slide21.xml"/><Relationship Id="rId29" Type="http://schemas.openxmlformats.org/officeDocument/2006/relationships/slide" Target="slide30.xml"/><Relationship Id="rId1" Type="http://schemas.openxmlformats.org/officeDocument/2006/relationships/slideLayout" Target="../slideLayouts/slideLayout63.xml"/><Relationship Id="rId6" Type="http://schemas.openxmlformats.org/officeDocument/2006/relationships/slide" Target="slide7.xml"/><Relationship Id="rId11" Type="http://schemas.openxmlformats.org/officeDocument/2006/relationships/slide" Target="slide12.xml"/><Relationship Id="rId24" Type="http://schemas.openxmlformats.org/officeDocument/2006/relationships/slide" Target="slide25.xml"/><Relationship Id="rId32" Type="http://schemas.openxmlformats.org/officeDocument/2006/relationships/slide" Target="slide33.xml"/><Relationship Id="rId5" Type="http://schemas.openxmlformats.org/officeDocument/2006/relationships/slide" Target="slide6.xml"/><Relationship Id="rId15" Type="http://schemas.openxmlformats.org/officeDocument/2006/relationships/slide" Target="slide16.xml"/><Relationship Id="rId23" Type="http://schemas.openxmlformats.org/officeDocument/2006/relationships/slide" Target="slide24.xml"/><Relationship Id="rId28" Type="http://schemas.openxmlformats.org/officeDocument/2006/relationships/slide" Target="slide29.xml"/><Relationship Id="rId10" Type="http://schemas.openxmlformats.org/officeDocument/2006/relationships/slide" Target="slide11.xml"/><Relationship Id="rId19" Type="http://schemas.openxmlformats.org/officeDocument/2006/relationships/slide" Target="slide20.xml"/><Relationship Id="rId31" Type="http://schemas.openxmlformats.org/officeDocument/2006/relationships/slide" Target="slide32.xml"/><Relationship Id="rId4" Type="http://schemas.openxmlformats.org/officeDocument/2006/relationships/slide" Target="slide5.xml"/><Relationship Id="rId9" Type="http://schemas.openxmlformats.org/officeDocument/2006/relationships/slide" Target="slide10.xml"/><Relationship Id="rId14" Type="http://schemas.openxmlformats.org/officeDocument/2006/relationships/slide" Target="slide15.xml"/><Relationship Id="rId22" Type="http://schemas.openxmlformats.org/officeDocument/2006/relationships/slide" Target="slide23.xml"/><Relationship Id="rId27" Type="http://schemas.openxmlformats.org/officeDocument/2006/relationships/slide" Target="slide28.xml"/><Relationship Id="rId30" Type="http://schemas.openxmlformats.org/officeDocument/2006/relationships/slide" Target="slide31.xml"/><Relationship Id="rId35" Type="http://schemas.openxmlformats.org/officeDocument/2006/relationships/slide" Target="slide36.xml"/><Relationship Id="rId8" Type="http://schemas.openxmlformats.org/officeDocument/2006/relationships/slide" Target="slide9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8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9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0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5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6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57.xml"/><Relationship Id="rId13" Type="http://schemas.openxmlformats.org/officeDocument/2006/relationships/slide" Target="slide62.xml"/><Relationship Id="rId18" Type="http://schemas.openxmlformats.org/officeDocument/2006/relationships/slide" Target="slide38.xml"/><Relationship Id="rId26" Type="http://schemas.openxmlformats.org/officeDocument/2006/relationships/slide" Target="slide46.xml"/><Relationship Id="rId3" Type="http://schemas.openxmlformats.org/officeDocument/2006/relationships/slide" Target="slide52.xml"/><Relationship Id="rId21" Type="http://schemas.openxmlformats.org/officeDocument/2006/relationships/slide" Target="slide41.xml"/><Relationship Id="rId7" Type="http://schemas.openxmlformats.org/officeDocument/2006/relationships/slide" Target="slide56.xml"/><Relationship Id="rId12" Type="http://schemas.openxmlformats.org/officeDocument/2006/relationships/slide" Target="slide61.xml"/><Relationship Id="rId17" Type="http://schemas.openxmlformats.org/officeDocument/2006/relationships/slide" Target="slide37.xml"/><Relationship Id="rId25" Type="http://schemas.openxmlformats.org/officeDocument/2006/relationships/slide" Target="slide45.xml"/><Relationship Id="rId2" Type="http://schemas.openxmlformats.org/officeDocument/2006/relationships/notesSlide" Target="../notesSlides/notesSlide2.xml"/><Relationship Id="rId16" Type="http://schemas.openxmlformats.org/officeDocument/2006/relationships/slide" Target="slide65.xml"/><Relationship Id="rId20" Type="http://schemas.openxmlformats.org/officeDocument/2006/relationships/slide" Target="slide40.xml"/><Relationship Id="rId29" Type="http://schemas.openxmlformats.org/officeDocument/2006/relationships/slide" Target="slide49.xml"/><Relationship Id="rId1" Type="http://schemas.openxmlformats.org/officeDocument/2006/relationships/slideLayout" Target="../slideLayouts/slideLayout63.xml"/><Relationship Id="rId6" Type="http://schemas.openxmlformats.org/officeDocument/2006/relationships/slide" Target="slide55.xml"/><Relationship Id="rId11" Type="http://schemas.openxmlformats.org/officeDocument/2006/relationships/slide" Target="slide60.xml"/><Relationship Id="rId24" Type="http://schemas.openxmlformats.org/officeDocument/2006/relationships/slide" Target="slide44.xml"/><Relationship Id="rId5" Type="http://schemas.openxmlformats.org/officeDocument/2006/relationships/slide" Target="slide54.xml"/><Relationship Id="rId15" Type="http://schemas.openxmlformats.org/officeDocument/2006/relationships/slide" Target="slide64.xml"/><Relationship Id="rId23" Type="http://schemas.openxmlformats.org/officeDocument/2006/relationships/slide" Target="slide43.xml"/><Relationship Id="rId28" Type="http://schemas.openxmlformats.org/officeDocument/2006/relationships/slide" Target="slide48.xml"/><Relationship Id="rId10" Type="http://schemas.openxmlformats.org/officeDocument/2006/relationships/slide" Target="slide59.xml"/><Relationship Id="rId19" Type="http://schemas.openxmlformats.org/officeDocument/2006/relationships/slide" Target="slide39.xml"/><Relationship Id="rId31" Type="http://schemas.openxmlformats.org/officeDocument/2006/relationships/slide" Target="slide51.xml"/><Relationship Id="rId4" Type="http://schemas.openxmlformats.org/officeDocument/2006/relationships/slide" Target="slide53.xml"/><Relationship Id="rId9" Type="http://schemas.openxmlformats.org/officeDocument/2006/relationships/slide" Target="slide58.xml"/><Relationship Id="rId14" Type="http://schemas.openxmlformats.org/officeDocument/2006/relationships/slide" Target="slide63.xml"/><Relationship Id="rId22" Type="http://schemas.openxmlformats.org/officeDocument/2006/relationships/slide" Target="slide42.xml"/><Relationship Id="rId27" Type="http://schemas.openxmlformats.org/officeDocument/2006/relationships/slide" Target="slide47.xml"/><Relationship Id="rId30" Type="http://schemas.openxmlformats.org/officeDocument/2006/relationships/slide" Target="slide50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8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9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30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3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3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33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34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35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3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3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38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39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40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4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4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43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44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45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4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4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48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50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51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5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53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54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55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5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57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58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59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60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61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6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D39297-3FB6-401B-4986-57648210E5F0}"/>
              </a:ext>
            </a:extLst>
          </p:cNvPr>
          <p:cNvSpPr>
            <a:spLocks noGrp="1"/>
          </p:cNvSpPr>
          <p:nvPr>
            <p:ph type="body" idx="3"/>
          </p:nvPr>
        </p:nvSpPr>
        <p:spPr>
          <a:xfrm>
            <a:off x="683400" y="2277377"/>
            <a:ext cx="8918611" cy="720000"/>
          </a:xfrm>
        </p:spPr>
        <p:txBody>
          <a:bodyPr/>
          <a:lstStyle/>
          <a:p>
            <a:r>
              <a:rPr lang="en-BR" sz="2400" dirty="0"/>
              <a:t>To create your company’s S&amp;P Global CSA Score graphic: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CA8FDD-9C06-3108-A341-A4B2434B3DF2}"/>
              </a:ext>
            </a:extLst>
          </p:cNvPr>
          <p:cNvSpPr>
            <a:spLocks noGrp="1"/>
          </p:cNvSpPr>
          <p:nvPr>
            <p:ph type="body" idx="11"/>
          </p:nvPr>
        </p:nvSpPr>
        <p:spPr>
          <a:xfrm>
            <a:off x="683400" y="655352"/>
            <a:ext cx="8918611" cy="720000"/>
          </a:xfrm>
        </p:spPr>
        <p:txBody>
          <a:bodyPr/>
          <a:lstStyle/>
          <a:p>
            <a:r>
              <a:rPr lang="en-BR" sz="4000" dirty="0"/>
              <a:t>S&amp;P Global Corporate Sustainability Assessment (CSA) Score 2026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816F63B-0175-3EA8-DDED-B70758AA37B2}"/>
              </a:ext>
            </a:extLst>
          </p:cNvPr>
          <p:cNvSpPr txBox="1"/>
          <p:nvPr/>
        </p:nvSpPr>
        <p:spPr>
          <a:xfrm>
            <a:off x="683400" y="2840319"/>
            <a:ext cx="8918610" cy="44858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57188" indent="-342900">
              <a:lnSpc>
                <a:spcPts val="2160"/>
              </a:lnSpc>
              <a:spcBef>
                <a:spcPts val="0"/>
              </a:spcBef>
              <a:spcAft>
                <a:spcPts val="600"/>
              </a:spcAft>
              <a:buSzPct val="100000"/>
              <a:buAutoNum type="arabicPeriod"/>
            </a:pPr>
            <a:r>
              <a:rPr lang="en-CA" sz="1800" dirty="0">
                <a:solidFill>
                  <a:schemeClr val="tx1"/>
                </a:solidFill>
                <a:uFill>
                  <a:solidFill>
                    <a:schemeClr val="tx1"/>
                  </a:solidFill>
                </a:uFill>
              </a:rPr>
              <a:t>Navigate to the slide that includes your company’s industry by locating the industry on slides 2 or 3 of this presentation. You can then select your company’s industry, and you will be directed to the CSA Score slide for your industry.</a:t>
            </a:r>
          </a:p>
          <a:p>
            <a:pPr marL="357188" indent="-342900">
              <a:lnSpc>
                <a:spcPts val="2160"/>
              </a:lnSpc>
              <a:spcBef>
                <a:spcPts val="0"/>
              </a:spcBef>
              <a:spcAft>
                <a:spcPts val="600"/>
              </a:spcAft>
              <a:buSzPct val="100000"/>
              <a:buAutoNum type="arabicPeriod"/>
            </a:pPr>
            <a:r>
              <a:rPr lang="en-CA" sz="1800" dirty="0">
                <a:solidFill>
                  <a:schemeClr val="tx1"/>
                </a:solidFill>
                <a:uFill>
                  <a:solidFill>
                    <a:schemeClr val="tx1"/>
                  </a:solidFill>
                </a:uFill>
              </a:rPr>
              <a:t>You can also navigate to your industry’s CSA Score slide by locating your industry, finding the slide number after the industry, and scrolling to that slide number.</a:t>
            </a:r>
          </a:p>
          <a:p>
            <a:pPr marL="357188" indent="-342900">
              <a:lnSpc>
                <a:spcPts val="2160"/>
              </a:lnSpc>
              <a:spcBef>
                <a:spcPts val="0"/>
              </a:spcBef>
              <a:spcAft>
                <a:spcPts val="600"/>
              </a:spcAft>
              <a:buSzPct val="100000"/>
              <a:buAutoNum type="arabicPeriod"/>
            </a:pPr>
            <a:r>
              <a:rPr lang="en-CA" sz="1800" dirty="0">
                <a:solidFill>
                  <a:schemeClr val="tx1"/>
                </a:solidFill>
                <a:uFill>
                  <a:solidFill>
                    <a:schemeClr val="tx1"/>
                  </a:solidFill>
                </a:uFill>
              </a:rPr>
              <a:t>Replace the placeholder text with your company’s name, your company’s S&amp;P Global CSA Score, and the date of the CSA Score. The date included should be the date of your company’s CSA Score release.</a:t>
            </a:r>
          </a:p>
          <a:p>
            <a:pPr marL="357188" indent="-342900">
              <a:lnSpc>
                <a:spcPts val="2160"/>
              </a:lnSpc>
              <a:spcBef>
                <a:spcPts val="0"/>
              </a:spcBef>
              <a:spcAft>
                <a:spcPts val="600"/>
              </a:spcAft>
              <a:buSzPct val="100000"/>
              <a:buAutoNum type="arabicPeriod"/>
            </a:pPr>
            <a:r>
              <a:rPr lang="en-CA" sz="1800" dirty="0">
                <a:solidFill>
                  <a:schemeClr val="tx1"/>
                </a:solidFill>
                <a:uFill>
                  <a:solidFill>
                    <a:schemeClr val="tx1"/>
                  </a:solidFill>
                </a:uFill>
              </a:rPr>
              <a:t>Navigate to File, then click Save As, and select PNG Portable Network Graphics (*.png).</a:t>
            </a:r>
          </a:p>
          <a:p>
            <a:pPr marL="357188" indent="-342900">
              <a:lnSpc>
                <a:spcPts val="2160"/>
              </a:lnSpc>
              <a:spcBef>
                <a:spcPts val="0"/>
              </a:spcBef>
              <a:spcAft>
                <a:spcPts val="600"/>
              </a:spcAft>
              <a:buSzPct val="100000"/>
              <a:buAutoNum type="arabicPeriod"/>
            </a:pPr>
            <a:r>
              <a:rPr lang="en-CA" sz="1800" dirty="0">
                <a:solidFill>
                  <a:schemeClr val="tx1"/>
                </a:solidFill>
                <a:uFill>
                  <a:solidFill>
                    <a:schemeClr val="tx1"/>
                  </a:solidFill>
                </a:uFill>
              </a:rPr>
              <a:t>Your S&amp;P Global CSA Score Graphic is now available for display. </a:t>
            </a:r>
          </a:p>
          <a:p>
            <a:pPr marL="357188" indent="-342900">
              <a:lnSpc>
                <a:spcPts val="2160"/>
              </a:lnSpc>
              <a:spcBef>
                <a:spcPts val="0"/>
              </a:spcBef>
              <a:spcAft>
                <a:spcPts val="600"/>
              </a:spcAft>
              <a:buSzPct val="100000"/>
              <a:buAutoNum type="arabicPeriod"/>
            </a:pPr>
            <a:endParaRPr lang="en-CA" b="1" dirty="0">
              <a:solidFill>
                <a:srgbClr val="C00000"/>
              </a:solidFill>
              <a:uFill>
                <a:solidFill>
                  <a:schemeClr val="tx1"/>
                </a:solidFill>
              </a:uFill>
            </a:endParaRPr>
          </a:p>
          <a:p>
            <a:pPr marL="14288">
              <a:lnSpc>
                <a:spcPts val="2160"/>
              </a:lnSpc>
              <a:spcBef>
                <a:spcPts val="0"/>
              </a:spcBef>
              <a:spcAft>
                <a:spcPts val="600"/>
              </a:spcAft>
              <a:buSzPct val="100000"/>
            </a:pPr>
            <a:r>
              <a:rPr lang="en-CA" sz="1800" b="1" dirty="0">
                <a:solidFill>
                  <a:schemeClr val="accent1"/>
                </a:solidFill>
                <a:uFill>
                  <a:solidFill>
                    <a:schemeClr val="tx1"/>
                  </a:solidFill>
                </a:uFill>
              </a:rPr>
              <a:t>IMPORTANT: By using the S&amp;P Global CSA Score Graphic you agree to comply with the </a:t>
            </a:r>
            <a:r>
              <a:rPr lang="en-US" sz="1800" b="1" dirty="0">
                <a:solidFill>
                  <a:schemeClr val="accent1"/>
                </a:solidFill>
                <a:hlinkClick r:id="rId2"/>
              </a:rPr>
              <a:t>S&amp;P Global Logo Guidelines with CSA Score Inclusion</a:t>
            </a:r>
            <a:r>
              <a:rPr lang="en-US" sz="1800" b="1" dirty="0">
                <a:solidFill>
                  <a:schemeClr val="accent1"/>
                </a:solidFill>
              </a:rPr>
              <a:t>.</a:t>
            </a:r>
            <a:endParaRPr lang="en-CA" sz="1800" b="1" dirty="0">
              <a:solidFill>
                <a:schemeClr val="accent1"/>
              </a:solidFill>
              <a:uFill>
                <a:solidFill>
                  <a:schemeClr val="tx1"/>
                </a:solidFill>
              </a:uFill>
            </a:endParaRPr>
          </a:p>
        </p:txBody>
      </p:sp>
    </p:spTree>
    <p:extLst>
      <p:ext uri="{BB962C8B-B14F-4D97-AF65-F5344CB8AC3E}">
        <p14:creationId xmlns:p14="http://schemas.microsoft.com/office/powerpoint/2010/main" val="20601952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EA304E-285D-4F76-AFEF-0FF0354D1D29}"/>
              </a:ext>
            </a:extLst>
          </p:cNvPr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en-CA" dirty="0"/>
              <a:t>75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E1B2B2-3FB9-3303-1427-CF1C5FDEBA33}"/>
              </a:ext>
            </a:extLst>
          </p:cNvPr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en-CA" dirty="0"/>
              <a:t>ABC Company Incorporated</a:t>
            </a:r>
          </a:p>
        </p:txBody>
      </p:sp>
      <p:sp>
        <p:nvSpPr>
          <p:cNvPr id="5" name="Text Placeholder 1">
            <a:extLst>
              <a:ext uri="{FF2B5EF4-FFF2-40B4-BE49-F238E27FC236}">
                <a16:creationId xmlns:a16="http://schemas.microsoft.com/office/drawing/2014/main" id="{D99C7179-965F-8437-B5A2-7EB25703B098}"/>
              </a:ext>
            </a:extLst>
          </p:cNvPr>
          <p:cNvSpPr txBox="1">
            <a:spLocks/>
          </p:cNvSpPr>
          <p:nvPr/>
        </p:nvSpPr>
        <p:spPr>
          <a:xfrm>
            <a:off x="1259355" y="7837154"/>
            <a:ext cx="5292000" cy="38029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latin typeface="Akkurat Pro" panose="020B0504020101020102" pitchFamily="34" charset="0"/>
              </a:rPr>
              <a:t>DD MMMM YYYY</a:t>
            </a:r>
          </a:p>
        </p:txBody>
      </p:sp>
    </p:spTree>
    <p:extLst>
      <p:ext uri="{BB962C8B-B14F-4D97-AF65-F5344CB8AC3E}">
        <p14:creationId xmlns:p14="http://schemas.microsoft.com/office/powerpoint/2010/main" val="1547217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EA304E-285D-4F76-AFEF-0FF0354D1D29}"/>
              </a:ext>
            </a:extLst>
          </p:cNvPr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en-CA" dirty="0"/>
              <a:t>75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E1B2B2-3FB9-3303-1427-CF1C5FDEBA33}"/>
              </a:ext>
            </a:extLst>
          </p:cNvPr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en-CA" dirty="0"/>
              <a:t>ABC Company Incorporated</a:t>
            </a:r>
          </a:p>
        </p:txBody>
      </p:sp>
      <p:sp>
        <p:nvSpPr>
          <p:cNvPr id="5" name="Text Placeholder 1">
            <a:extLst>
              <a:ext uri="{FF2B5EF4-FFF2-40B4-BE49-F238E27FC236}">
                <a16:creationId xmlns:a16="http://schemas.microsoft.com/office/drawing/2014/main" id="{93D47B02-560B-DAA4-4E50-67984FB63F4B}"/>
              </a:ext>
            </a:extLst>
          </p:cNvPr>
          <p:cNvSpPr txBox="1">
            <a:spLocks/>
          </p:cNvSpPr>
          <p:nvPr/>
        </p:nvSpPr>
        <p:spPr>
          <a:xfrm>
            <a:off x="1259355" y="7837154"/>
            <a:ext cx="5292000" cy="38029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latin typeface="Akkurat Pro" panose="020B0504020101020102" pitchFamily="34" charset="0"/>
              </a:rPr>
              <a:t>DD MMMM YYYY</a:t>
            </a:r>
          </a:p>
        </p:txBody>
      </p:sp>
    </p:spTree>
    <p:extLst>
      <p:ext uri="{BB962C8B-B14F-4D97-AF65-F5344CB8AC3E}">
        <p14:creationId xmlns:p14="http://schemas.microsoft.com/office/powerpoint/2010/main" val="13384328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EA304E-285D-4F76-AFEF-0FF0354D1D29}"/>
              </a:ext>
            </a:extLst>
          </p:cNvPr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en-CA" dirty="0"/>
              <a:t>75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E1B2B2-3FB9-3303-1427-CF1C5FDEBA33}"/>
              </a:ext>
            </a:extLst>
          </p:cNvPr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en-CA" dirty="0"/>
              <a:t>ABC Company Incorporated</a:t>
            </a:r>
          </a:p>
        </p:txBody>
      </p:sp>
      <p:sp>
        <p:nvSpPr>
          <p:cNvPr id="5" name="Text Placeholder 1">
            <a:extLst>
              <a:ext uri="{FF2B5EF4-FFF2-40B4-BE49-F238E27FC236}">
                <a16:creationId xmlns:a16="http://schemas.microsoft.com/office/drawing/2014/main" id="{A9E03AED-707E-EF89-8A52-CDDB6B3CD163}"/>
              </a:ext>
            </a:extLst>
          </p:cNvPr>
          <p:cNvSpPr txBox="1">
            <a:spLocks/>
          </p:cNvSpPr>
          <p:nvPr/>
        </p:nvSpPr>
        <p:spPr>
          <a:xfrm>
            <a:off x="1259355" y="7837154"/>
            <a:ext cx="5292000" cy="38029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latin typeface="Akkurat Pro" panose="020B0504020101020102" pitchFamily="34" charset="0"/>
              </a:rPr>
              <a:t>DD MMMM YYYY</a:t>
            </a:r>
          </a:p>
        </p:txBody>
      </p:sp>
    </p:spTree>
    <p:extLst>
      <p:ext uri="{BB962C8B-B14F-4D97-AF65-F5344CB8AC3E}">
        <p14:creationId xmlns:p14="http://schemas.microsoft.com/office/powerpoint/2010/main" val="4597699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EA304E-285D-4F76-AFEF-0FF0354D1D29}"/>
              </a:ext>
            </a:extLst>
          </p:cNvPr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en-CA" dirty="0"/>
              <a:t>75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E1B2B2-3FB9-3303-1427-CF1C5FDEBA33}"/>
              </a:ext>
            </a:extLst>
          </p:cNvPr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en-CA" dirty="0"/>
              <a:t>ABC Company Incorporated</a:t>
            </a:r>
          </a:p>
        </p:txBody>
      </p:sp>
      <p:sp>
        <p:nvSpPr>
          <p:cNvPr id="5" name="Text Placeholder 1">
            <a:extLst>
              <a:ext uri="{FF2B5EF4-FFF2-40B4-BE49-F238E27FC236}">
                <a16:creationId xmlns:a16="http://schemas.microsoft.com/office/drawing/2014/main" id="{4895B6C2-86AC-A4B8-4A76-66620B13A2A6}"/>
              </a:ext>
            </a:extLst>
          </p:cNvPr>
          <p:cNvSpPr txBox="1">
            <a:spLocks/>
          </p:cNvSpPr>
          <p:nvPr/>
        </p:nvSpPr>
        <p:spPr>
          <a:xfrm>
            <a:off x="1259355" y="7837154"/>
            <a:ext cx="5292000" cy="38029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latin typeface="Akkurat Pro" panose="020B0504020101020102" pitchFamily="34" charset="0"/>
              </a:rPr>
              <a:t>DD MMMM YYYY</a:t>
            </a:r>
          </a:p>
        </p:txBody>
      </p:sp>
    </p:spTree>
    <p:extLst>
      <p:ext uri="{BB962C8B-B14F-4D97-AF65-F5344CB8AC3E}">
        <p14:creationId xmlns:p14="http://schemas.microsoft.com/office/powerpoint/2010/main" val="33399944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EA304E-285D-4F76-AFEF-0FF0354D1D29}"/>
              </a:ext>
            </a:extLst>
          </p:cNvPr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en-CA" dirty="0"/>
              <a:t>75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E1B2B2-3FB9-3303-1427-CF1C5FDEBA33}"/>
              </a:ext>
            </a:extLst>
          </p:cNvPr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en-CA" dirty="0"/>
              <a:t>ABC Company Incorporated</a:t>
            </a:r>
          </a:p>
        </p:txBody>
      </p:sp>
      <p:sp>
        <p:nvSpPr>
          <p:cNvPr id="5" name="Text Placeholder 1">
            <a:extLst>
              <a:ext uri="{FF2B5EF4-FFF2-40B4-BE49-F238E27FC236}">
                <a16:creationId xmlns:a16="http://schemas.microsoft.com/office/drawing/2014/main" id="{BDA409F9-E472-9AA1-E935-8ED91D81F1BE}"/>
              </a:ext>
            </a:extLst>
          </p:cNvPr>
          <p:cNvSpPr txBox="1">
            <a:spLocks/>
          </p:cNvSpPr>
          <p:nvPr/>
        </p:nvSpPr>
        <p:spPr>
          <a:xfrm>
            <a:off x="1259355" y="7837154"/>
            <a:ext cx="5292000" cy="38029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latin typeface="Akkurat Pro" panose="020B0504020101020102" pitchFamily="34" charset="0"/>
              </a:rPr>
              <a:t>DD MMMM YYYY</a:t>
            </a:r>
          </a:p>
        </p:txBody>
      </p:sp>
    </p:spTree>
    <p:extLst>
      <p:ext uri="{BB962C8B-B14F-4D97-AF65-F5344CB8AC3E}">
        <p14:creationId xmlns:p14="http://schemas.microsoft.com/office/powerpoint/2010/main" val="23192153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EA304E-285D-4F76-AFEF-0FF0354D1D29}"/>
              </a:ext>
            </a:extLst>
          </p:cNvPr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en-CA" dirty="0"/>
              <a:t>75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E1B2B2-3FB9-3303-1427-CF1C5FDEBA33}"/>
              </a:ext>
            </a:extLst>
          </p:cNvPr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en-CA" dirty="0"/>
              <a:t>ABC Company Incorporated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2CF30A8-BBFA-36C3-6FCE-C378EB7F825E}"/>
              </a:ext>
            </a:extLst>
          </p:cNvPr>
          <p:cNvSpPr txBox="1">
            <a:spLocks/>
          </p:cNvSpPr>
          <p:nvPr/>
        </p:nvSpPr>
        <p:spPr>
          <a:xfrm>
            <a:off x="1259355" y="7837154"/>
            <a:ext cx="5292000" cy="38029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latin typeface="Akkurat Pro" panose="020B0504020101020102" pitchFamily="34" charset="0"/>
              </a:rPr>
              <a:t>DD MMMM YYYY</a:t>
            </a:r>
          </a:p>
        </p:txBody>
      </p:sp>
    </p:spTree>
    <p:extLst>
      <p:ext uri="{BB962C8B-B14F-4D97-AF65-F5344CB8AC3E}">
        <p14:creationId xmlns:p14="http://schemas.microsoft.com/office/powerpoint/2010/main" val="11593396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EA304E-285D-4F76-AFEF-0FF0354D1D29}"/>
              </a:ext>
            </a:extLst>
          </p:cNvPr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en-CA" dirty="0"/>
              <a:t>75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E1B2B2-3FB9-3303-1427-CF1C5FDEBA33}"/>
              </a:ext>
            </a:extLst>
          </p:cNvPr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en-CA" dirty="0"/>
              <a:t>ABC Company Incorporated</a:t>
            </a:r>
          </a:p>
        </p:txBody>
      </p:sp>
      <p:sp>
        <p:nvSpPr>
          <p:cNvPr id="5" name="Text Placeholder 1">
            <a:extLst>
              <a:ext uri="{FF2B5EF4-FFF2-40B4-BE49-F238E27FC236}">
                <a16:creationId xmlns:a16="http://schemas.microsoft.com/office/drawing/2014/main" id="{49CBE56F-0F02-BAF3-68B7-F092BF6FAC30}"/>
              </a:ext>
            </a:extLst>
          </p:cNvPr>
          <p:cNvSpPr txBox="1">
            <a:spLocks/>
          </p:cNvSpPr>
          <p:nvPr/>
        </p:nvSpPr>
        <p:spPr>
          <a:xfrm>
            <a:off x="1259355" y="7837154"/>
            <a:ext cx="5292000" cy="38029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latin typeface="Akkurat Pro" panose="020B0504020101020102" pitchFamily="34" charset="0"/>
              </a:rPr>
              <a:t>DD MMMM YYYY</a:t>
            </a:r>
          </a:p>
        </p:txBody>
      </p:sp>
    </p:spTree>
    <p:extLst>
      <p:ext uri="{BB962C8B-B14F-4D97-AF65-F5344CB8AC3E}">
        <p14:creationId xmlns:p14="http://schemas.microsoft.com/office/powerpoint/2010/main" val="10001880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EA304E-285D-4F76-AFEF-0FF0354D1D29}"/>
              </a:ext>
            </a:extLst>
          </p:cNvPr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en-CA" dirty="0"/>
              <a:t>75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E1B2B2-3FB9-3303-1427-CF1C5FDEBA33}"/>
              </a:ext>
            </a:extLst>
          </p:cNvPr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en-CA" dirty="0"/>
              <a:t>ABC Company Incorporated</a:t>
            </a:r>
          </a:p>
        </p:txBody>
      </p:sp>
      <p:sp>
        <p:nvSpPr>
          <p:cNvPr id="5" name="Text Placeholder 1">
            <a:extLst>
              <a:ext uri="{FF2B5EF4-FFF2-40B4-BE49-F238E27FC236}">
                <a16:creationId xmlns:a16="http://schemas.microsoft.com/office/drawing/2014/main" id="{2B518218-26A5-3356-83B0-E5008E19E2CD}"/>
              </a:ext>
            </a:extLst>
          </p:cNvPr>
          <p:cNvSpPr txBox="1">
            <a:spLocks/>
          </p:cNvSpPr>
          <p:nvPr/>
        </p:nvSpPr>
        <p:spPr>
          <a:xfrm>
            <a:off x="1259355" y="7837154"/>
            <a:ext cx="5292000" cy="38029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latin typeface="Akkurat Pro" panose="020B0504020101020102" pitchFamily="34" charset="0"/>
              </a:rPr>
              <a:t>DD MMMM YYYY</a:t>
            </a:r>
          </a:p>
        </p:txBody>
      </p:sp>
    </p:spTree>
    <p:extLst>
      <p:ext uri="{BB962C8B-B14F-4D97-AF65-F5344CB8AC3E}">
        <p14:creationId xmlns:p14="http://schemas.microsoft.com/office/powerpoint/2010/main" val="31435648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E1B2B2-3FB9-3303-1427-CF1C5FDEBA33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CA" dirty="0"/>
              <a:t>75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EA304E-285D-4F76-AFEF-0FF0354D1D29}"/>
              </a:ext>
            </a:extLst>
          </p:cNvPr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en-CA" dirty="0"/>
              <a:t>ABC Company Incorporated</a:t>
            </a:r>
          </a:p>
          <a:p>
            <a:endParaRPr lang="en-CA" dirty="0"/>
          </a:p>
        </p:txBody>
      </p:sp>
      <p:sp>
        <p:nvSpPr>
          <p:cNvPr id="6" name="Text Placeholder 1">
            <a:extLst>
              <a:ext uri="{FF2B5EF4-FFF2-40B4-BE49-F238E27FC236}">
                <a16:creationId xmlns:a16="http://schemas.microsoft.com/office/drawing/2014/main" id="{17278A73-44FB-AFBB-372C-2880A151E6CB}"/>
              </a:ext>
            </a:extLst>
          </p:cNvPr>
          <p:cNvSpPr txBox="1">
            <a:spLocks/>
          </p:cNvSpPr>
          <p:nvPr/>
        </p:nvSpPr>
        <p:spPr>
          <a:xfrm>
            <a:off x="1259355" y="7837154"/>
            <a:ext cx="5292000" cy="38029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latin typeface="Akkurat Pro" panose="020B0504020101020102" pitchFamily="34" charset="0"/>
              </a:rPr>
              <a:t>DD MMMM YYYY</a:t>
            </a:r>
          </a:p>
        </p:txBody>
      </p:sp>
    </p:spTree>
    <p:extLst>
      <p:ext uri="{BB962C8B-B14F-4D97-AF65-F5344CB8AC3E}">
        <p14:creationId xmlns:p14="http://schemas.microsoft.com/office/powerpoint/2010/main" val="299328190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EA304E-285D-4F76-AFEF-0FF0354D1D29}"/>
              </a:ext>
            </a:extLst>
          </p:cNvPr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en-CA" dirty="0"/>
              <a:t>75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E1B2B2-3FB9-3303-1427-CF1C5FDEBA33}"/>
              </a:ext>
            </a:extLst>
          </p:cNvPr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en-CA" dirty="0"/>
              <a:t>ABC Company Incorporated</a:t>
            </a:r>
          </a:p>
        </p:txBody>
      </p:sp>
      <p:sp>
        <p:nvSpPr>
          <p:cNvPr id="5" name="Text Placeholder 1">
            <a:extLst>
              <a:ext uri="{FF2B5EF4-FFF2-40B4-BE49-F238E27FC236}">
                <a16:creationId xmlns:a16="http://schemas.microsoft.com/office/drawing/2014/main" id="{3FA11DF4-9FF9-D1C1-5988-6147A67ECA5A}"/>
              </a:ext>
            </a:extLst>
          </p:cNvPr>
          <p:cNvSpPr txBox="1">
            <a:spLocks/>
          </p:cNvSpPr>
          <p:nvPr/>
        </p:nvSpPr>
        <p:spPr>
          <a:xfrm>
            <a:off x="1259355" y="7837154"/>
            <a:ext cx="5292000" cy="38029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latin typeface="Akkurat Pro" panose="020B0504020101020102" pitchFamily="34" charset="0"/>
              </a:rPr>
              <a:t>DD MMMM YYYY</a:t>
            </a:r>
          </a:p>
        </p:txBody>
      </p:sp>
    </p:spTree>
    <p:extLst>
      <p:ext uri="{BB962C8B-B14F-4D97-AF65-F5344CB8AC3E}">
        <p14:creationId xmlns:p14="http://schemas.microsoft.com/office/powerpoint/2010/main" val="31050858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7118090-B0A3-F824-2DA1-287A9F3BFC83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683400" y="2137674"/>
            <a:ext cx="4648999" cy="6385832"/>
          </a:xfrm>
        </p:spPr>
        <p:txBody>
          <a:bodyPr wrap="square" numCol="1">
            <a:noAutofit/>
          </a:bodyPr>
          <a:lstStyle/>
          <a:p>
            <a:pPr marL="0" indent="0">
              <a:lnSpc>
                <a:spcPts val="206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100000"/>
              <a:buNone/>
            </a:pPr>
            <a:r>
              <a:rPr lang="en-CA" sz="1600" dirty="0">
                <a:solidFill>
                  <a:schemeClr val="tx1"/>
                </a:solidFill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AIR Airlines</a:t>
            </a:r>
            <a:r>
              <a:rPr lang="en-CA" sz="1600" dirty="0">
                <a:solidFill>
                  <a:schemeClr val="tx1"/>
                </a:solidFill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4</a:t>
            </a:r>
          </a:p>
          <a:p>
            <a:pPr marL="0" indent="0">
              <a:lnSpc>
                <a:spcPts val="206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100000"/>
              <a:buNone/>
            </a:pPr>
            <a:r>
              <a:rPr lang="en-CA" sz="1600" dirty="0">
                <a:solidFill>
                  <a:schemeClr val="tx1"/>
                </a:solidFill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  <a:hlinkClick r:id="rId4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ALU Aluminum</a:t>
            </a:r>
            <a:r>
              <a:rPr lang="en-CA" sz="1600" dirty="0">
                <a:solidFill>
                  <a:schemeClr val="tx1"/>
                </a:solidFill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5</a:t>
            </a:r>
          </a:p>
          <a:p>
            <a:pPr marL="0" indent="0">
              <a:lnSpc>
                <a:spcPts val="206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100000"/>
              <a:buNone/>
            </a:pPr>
            <a:r>
              <a:rPr lang="en-CA" sz="1600" dirty="0">
                <a:solidFill>
                  <a:schemeClr val="tx1"/>
                </a:solidFill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  <a:hlinkClick r:id="rId5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ARO Aerospace &amp; Defense</a:t>
            </a:r>
            <a:r>
              <a:rPr lang="en-CA" sz="1600" dirty="0">
                <a:solidFill>
                  <a:schemeClr val="tx1"/>
                </a:solidFill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6</a:t>
            </a:r>
          </a:p>
          <a:p>
            <a:pPr marL="0" indent="0">
              <a:lnSpc>
                <a:spcPts val="206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100000"/>
              <a:buNone/>
            </a:pPr>
            <a:r>
              <a:rPr lang="en-CA" sz="1600" dirty="0">
                <a:solidFill>
                  <a:schemeClr val="tx1"/>
                </a:solidFill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  <a:hlinkClick r:id="rId6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ATX Auto Components</a:t>
            </a:r>
            <a:r>
              <a:rPr lang="en-CA" sz="1600" dirty="0">
                <a:solidFill>
                  <a:schemeClr val="tx1"/>
                </a:solidFill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7</a:t>
            </a:r>
          </a:p>
          <a:p>
            <a:pPr marL="0" indent="0">
              <a:lnSpc>
                <a:spcPts val="206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100000"/>
              <a:buNone/>
            </a:pPr>
            <a:r>
              <a:rPr lang="en-CA" sz="1600" dirty="0">
                <a:solidFill>
                  <a:schemeClr val="tx1"/>
                </a:solidFill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  <a:hlinkClick r:id="rId7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AUT Automobiles</a:t>
            </a:r>
            <a:r>
              <a:rPr lang="en-CA" sz="1600" dirty="0">
                <a:solidFill>
                  <a:schemeClr val="tx1"/>
                </a:solidFill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8</a:t>
            </a:r>
          </a:p>
          <a:p>
            <a:pPr marL="0" indent="0">
              <a:lnSpc>
                <a:spcPts val="206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100000"/>
              <a:buNone/>
            </a:pPr>
            <a:r>
              <a:rPr lang="en-CA" sz="1600" dirty="0">
                <a:solidFill>
                  <a:schemeClr val="tx1"/>
                </a:solidFill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  <a:hlinkClick r:id="rId8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BLD Building Products</a:t>
            </a:r>
            <a:r>
              <a:rPr lang="en-CA" sz="1600" dirty="0">
                <a:solidFill>
                  <a:schemeClr val="tx1"/>
                </a:solidFill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9</a:t>
            </a:r>
          </a:p>
          <a:p>
            <a:pPr marL="0" indent="0">
              <a:lnSpc>
                <a:spcPts val="206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100000"/>
              <a:buNone/>
            </a:pPr>
            <a:r>
              <a:rPr lang="en-CA" sz="1600" dirty="0">
                <a:solidFill>
                  <a:schemeClr val="tx1"/>
                </a:solidFill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  <a:hlinkClick r:id="rId9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BNK Banks</a:t>
            </a:r>
            <a:r>
              <a:rPr lang="en-CA" sz="1600" dirty="0">
                <a:solidFill>
                  <a:schemeClr val="tx1"/>
                </a:solidFill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10</a:t>
            </a:r>
          </a:p>
          <a:p>
            <a:pPr marL="0" indent="0">
              <a:lnSpc>
                <a:spcPts val="206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100000"/>
              <a:buNone/>
            </a:pPr>
            <a:r>
              <a:rPr lang="en-CA" sz="1600" dirty="0">
                <a:solidFill>
                  <a:schemeClr val="tx1"/>
                </a:solidFill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  <a:hlinkClick r:id="rId10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BTC Biotechnology</a:t>
            </a:r>
            <a:r>
              <a:rPr lang="en-CA" sz="1600" dirty="0">
                <a:solidFill>
                  <a:schemeClr val="tx1"/>
                </a:solidFill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11</a:t>
            </a:r>
          </a:p>
          <a:p>
            <a:pPr marL="0" indent="0">
              <a:lnSpc>
                <a:spcPts val="206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100000"/>
              <a:buNone/>
            </a:pPr>
            <a:r>
              <a:rPr lang="en-CA" sz="1600" dirty="0">
                <a:solidFill>
                  <a:schemeClr val="tx1"/>
                </a:solidFill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  <a:hlinkClick r:id="rId11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BVG Beverages</a:t>
            </a:r>
            <a:r>
              <a:rPr lang="en-CA" sz="1600" dirty="0">
                <a:solidFill>
                  <a:schemeClr val="tx1"/>
                </a:solidFill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12</a:t>
            </a:r>
          </a:p>
          <a:p>
            <a:pPr marL="0" indent="0">
              <a:lnSpc>
                <a:spcPts val="206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100000"/>
              <a:buNone/>
            </a:pPr>
            <a:r>
              <a:rPr lang="en-CA" sz="1600" dirty="0">
                <a:solidFill>
                  <a:schemeClr val="tx1"/>
                </a:solidFill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  <a:hlinkClick r:id="rId1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CHM Chemical</a:t>
            </a:r>
            <a:r>
              <a:rPr lang="en-CA" sz="1600" dirty="0">
                <a:solidFill>
                  <a:schemeClr val="tx1"/>
                </a:solidFill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  <a:hlinkClick r:id="rId11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</a:t>
            </a:r>
            <a:r>
              <a:rPr lang="en-CA" sz="1600" dirty="0">
                <a:solidFill>
                  <a:schemeClr val="tx1"/>
                </a:solidFill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13</a:t>
            </a:r>
          </a:p>
          <a:p>
            <a:pPr marL="0" indent="0">
              <a:lnSpc>
                <a:spcPts val="206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100000"/>
              <a:buNone/>
            </a:pPr>
            <a:r>
              <a:rPr lang="en-CA" sz="1600" dirty="0">
                <a:solidFill>
                  <a:schemeClr val="tx1"/>
                </a:solidFill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  <a:hlinkClick r:id="rId1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CMT Communications Equipment</a:t>
            </a:r>
            <a:r>
              <a:rPr lang="en-CA" sz="1600" dirty="0">
                <a:solidFill>
                  <a:schemeClr val="tx1"/>
                </a:solidFill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14</a:t>
            </a:r>
          </a:p>
          <a:p>
            <a:pPr marL="0" indent="0">
              <a:lnSpc>
                <a:spcPts val="206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100000"/>
              <a:buNone/>
            </a:pPr>
            <a:r>
              <a:rPr lang="en-CA" sz="1600" dirty="0">
                <a:solidFill>
                  <a:schemeClr val="tx1"/>
                </a:solidFill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  <a:hlinkClick r:id="rId14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CNO Casinos &amp; Gaming</a:t>
            </a:r>
            <a:r>
              <a:rPr lang="en-CA" sz="1600" dirty="0">
                <a:solidFill>
                  <a:schemeClr val="tx1"/>
                </a:solidFill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15</a:t>
            </a:r>
          </a:p>
          <a:p>
            <a:pPr marL="0" indent="0">
              <a:lnSpc>
                <a:spcPts val="206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100000"/>
              <a:buNone/>
            </a:pPr>
            <a:r>
              <a:rPr lang="en-CA" sz="1600" dirty="0">
                <a:solidFill>
                  <a:schemeClr val="tx1"/>
                </a:solidFill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  <a:hlinkClick r:id="rId15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COL Coal &amp; Consumable Fuels</a:t>
            </a:r>
            <a:r>
              <a:rPr lang="en-CA" sz="1600" dirty="0">
                <a:solidFill>
                  <a:schemeClr val="tx1"/>
                </a:solidFill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16</a:t>
            </a:r>
          </a:p>
          <a:p>
            <a:pPr marL="0" indent="0">
              <a:lnSpc>
                <a:spcPts val="206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100000"/>
              <a:buNone/>
            </a:pPr>
            <a:r>
              <a:rPr lang="en-CA" sz="1600" dirty="0">
                <a:solidFill>
                  <a:schemeClr val="tx1"/>
                </a:solidFill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  <a:hlinkClick r:id="rId16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COM Construction Materials</a:t>
            </a:r>
            <a:r>
              <a:rPr lang="en-CA" sz="1600" dirty="0">
                <a:solidFill>
                  <a:schemeClr val="tx1"/>
                </a:solidFill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17</a:t>
            </a:r>
          </a:p>
          <a:p>
            <a:pPr marL="0" indent="0">
              <a:lnSpc>
                <a:spcPts val="206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100000"/>
              <a:buNone/>
            </a:pPr>
            <a:r>
              <a:rPr lang="en-CA" sz="1600" dirty="0">
                <a:solidFill>
                  <a:schemeClr val="tx1"/>
                </a:solidFill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  <a:hlinkClick r:id="rId17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CON Construction &amp; Engineering</a:t>
            </a:r>
            <a:r>
              <a:rPr lang="en-CA" sz="1600" dirty="0">
                <a:solidFill>
                  <a:schemeClr val="tx1"/>
                </a:solidFill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18</a:t>
            </a:r>
          </a:p>
          <a:p>
            <a:pPr marL="0" indent="0">
              <a:lnSpc>
                <a:spcPts val="206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100000"/>
              <a:buNone/>
            </a:pPr>
            <a:r>
              <a:rPr lang="en-CA" sz="1600" dirty="0">
                <a:solidFill>
                  <a:schemeClr val="tx1"/>
                </a:solidFill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  <a:hlinkClick r:id="rId18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COS Personal Products</a:t>
            </a:r>
            <a:r>
              <a:rPr lang="en-CA" sz="1600" dirty="0">
                <a:solidFill>
                  <a:schemeClr val="tx1"/>
                </a:solidFill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19</a:t>
            </a:r>
          </a:p>
          <a:p>
            <a:pPr marL="0" indent="0">
              <a:lnSpc>
                <a:spcPts val="206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100000"/>
              <a:buNone/>
            </a:pPr>
            <a:r>
              <a:rPr lang="en-CA" sz="1600" dirty="0">
                <a:solidFill>
                  <a:schemeClr val="tx1"/>
                </a:solidFill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  <a:hlinkClick r:id="rId19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CSV Diversified Consumer Services</a:t>
            </a:r>
            <a:r>
              <a:rPr lang="en-CA" sz="1600" dirty="0">
                <a:solidFill>
                  <a:schemeClr val="tx1"/>
                </a:solidFill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20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37B9B4D-4999-F9B5-5CE9-6165D864801D}"/>
              </a:ext>
            </a:extLst>
          </p:cNvPr>
          <p:cNvSpPr>
            <a:spLocks noGrp="1"/>
          </p:cNvSpPr>
          <p:nvPr>
            <p:ph type="body" idx="3"/>
          </p:nvPr>
        </p:nvSpPr>
        <p:spPr>
          <a:xfrm>
            <a:off x="683400" y="1567694"/>
            <a:ext cx="8918611" cy="720000"/>
          </a:xfrm>
        </p:spPr>
        <p:txBody>
          <a:bodyPr/>
          <a:lstStyle/>
          <a:p>
            <a:r>
              <a:rPr lang="en-US" dirty="0"/>
              <a:t>Table of contents</a:t>
            </a:r>
          </a:p>
        </p:txBody>
      </p:sp>
      <p:sp>
        <p:nvSpPr>
          <p:cNvPr id="4" name="Text Placeholder 5">
            <a:extLst>
              <a:ext uri="{FF2B5EF4-FFF2-40B4-BE49-F238E27FC236}">
                <a16:creationId xmlns:a16="http://schemas.microsoft.com/office/drawing/2014/main" id="{3F025591-EC49-E577-95DF-EF304ABA8442}"/>
              </a:ext>
            </a:extLst>
          </p:cNvPr>
          <p:cNvSpPr txBox="1">
            <a:spLocks/>
          </p:cNvSpPr>
          <p:nvPr/>
        </p:nvSpPr>
        <p:spPr>
          <a:xfrm>
            <a:off x="5322325" y="2137674"/>
            <a:ext cx="4801394" cy="6385832"/>
          </a:xfrm>
          <a:prstGeom prst="rect">
            <a:avLst/>
          </a:prstGeom>
        </p:spPr>
        <p:txBody>
          <a:bodyPr vert="horz" wrap="square" lIns="91440" tIns="45720" rIns="91440" bIns="45720" numCol="1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206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100000"/>
              <a:buNone/>
            </a:pPr>
            <a:r>
              <a:rPr lang="en-CA" sz="1600" dirty="0"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  <a:hlinkClick r:id="rId20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CTR Containers &amp; Packaging</a:t>
            </a:r>
            <a:r>
              <a:rPr lang="en-CA" sz="1600" dirty="0"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21</a:t>
            </a:r>
          </a:p>
          <a:p>
            <a:pPr marL="0" indent="0">
              <a:lnSpc>
                <a:spcPts val="206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100000"/>
              <a:buNone/>
            </a:pPr>
            <a:r>
              <a:rPr lang="en-CA" sz="1600" dirty="0"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  <a:hlinkClick r:id="rId21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DHP Household Durables</a:t>
            </a:r>
            <a:r>
              <a:rPr lang="en-CA" sz="1600" dirty="0"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22</a:t>
            </a:r>
          </a:p>
          <a:p>
            <a:pPr marL="0" indent="0">
              <a:lnSpc>
                <a:spcPts val="206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100000"/>
              <a:buNone/>
            </a:pPr>
            <a:r>
              <a:rPr lang="en-CA" sz="1600" dirty="0"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  <a:hlinkClick r:id="rId2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DRG Pharmaceuticals</a:t>
            </a:r>
            <a:r>
              <a:rPr lang="en-CA" sz="1600" dirty="0"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23</a:t>
            </a:r>
          </a:p>
          <a:p>
            <a:pPr marL="0" indent="0">
              <a:lnSpc>
                <a:spcPts val="206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100000"/>
              <a:buNone/>
            </a:pPr>
            <a:r>
              <a:rPr lang="en-CA" sz="1600" dirty="0"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  <a:hlinkClick r:id="rId2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ELC Electric Utilities</a:t>
            </a:r>
            <a:r>
              <a:rPr lang="en-CA" sz="1600" dirty="0"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24</a:t>
            </a:r>
          </a:p>
          <a:p>
            <a:pPr marL="0" indent="0">
              <a:lnSpc>
                <a:spcPts val="206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100000"/>
              <a:buNone/>
            </a:pPr>
            <a:r>
              <a:rPr lang="en-CA" sz="1600" dirty="0"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  <a:hlinkClick r:id="rId24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ELQ Electrical Components &amp; Equipment</a:t>
            </a:r>
            <a:r>
              <a:rPr lang="en-CA" sz="1600" dirty="0"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25</a:t>
            </a:r>
          </a:p>
          <a:p>
            <a:pPr marL="0" indent="0">
              <a:lnSpc>
                <a:spcPts val="206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100000"/>
              <a:buNone/>
            </a:pPr>
            <a:r>
              <a:rPr lang="en-CA" sz="1600" dirty="0"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  <a:hlinkClick r:id="rId25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FBN Diversified Financial Services</a:t>
            </a:r>
            <a:br>
              <a:rPr lang="en-CA" sz="1600" dirty="0"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  <a:hlinkClick r:id="rId25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</a:br>
            <a:r>
              <a:rPr lang="en-CA" sz="1600" dirty="0"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  <a:hlinkClick r:id="rId25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and Capital Markets</a:t>
            </a:r>
            <a:r>
              <a:rPr lang="en-CA" sz="1600" dirty="0"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26</a:t>
            </a:r>
          </a:p>
          <a:p>
            <a:pPr marL="0" indent="0">
              <a:lnSpc>
                <a:spcPts val="206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100000"/>
              <a:buNone/>
            </a:pPr>
            <a:r>
              <a:rPr lang="en-CA" sz="1600" dirty="0"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  <a:hlinkClick r:id="rId26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FDR Food &amp; Staples Retailing</a:t>
            </a:r>
            <a:r>
              <a:rPr lang="en-CA" sz="1600" dirty="0"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27</a:t>
            </a:r>
          </a:p>
          <a:p>
            <a:pPr marL="0" indent="0">
              <a:lnSpc>
                <a:spcPts val="206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100000"/>
              <a:buNone/>
            </a:pPr>
            <a:r>
              <a:rPr lang="en-CA" sz="1600" dirty="0"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  <a:hlinkClick r:id="rId27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FOA Food Products</a:t>
            </a:r>
            <a:r>
              <a:rPr lang="en-CA" sz="1600" dirty="0"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28</a:t>
            </a:r>
          </a:p>
          <a:p>
            <a:pPr marL="0" indent="0">
              <a:lnSpc>
                <a:spcPts val="206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100000"/>
              <a:buNone/>
            </a:pPr>
            <a:r>
              <a:rPr lang="en-CA" sz="1600" dirty="0"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  <a:hlinkClick r:id="rId28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FRP Paper &amp; Forest Products</a:t>
            </a:r>
            <a:r>
              <a:rPr lang="en-CA" sz="1600" dirty="0"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29</a:t>
            </a:r>
          </a:p>
          <a:p>
            <a:pPr marL="0" indent="0">
              <a:lnSpc>
                <a:spcPts val="206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100000"/>
              <a:buNone/>
            </a:pPr>
            <a:r>
              <a:rPr lang="en-CA" sz="1600" dirty="0"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  <a:hlinkClick r:id="rId29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GAS Gas Utilities</a:t>
            </a:r>
            <a:r>
              <a:rPr lang="en-CA" sz="1600" dirty="0"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30</a:t>
            </a:r>
          </a:p>
          <a:p>
            <a:pPr marL="0" indent="0">
              <a:lnSpc>
                <a:spcPts val="206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100000"/>
              <a:buNone/>
            </a:pPr>
            <a:r>
              <a:rPr lang="en-CA" sz="1600" dirty="0"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  <a:hlinkClick r:id="rId30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HEA Health Care Providers &amp; Services</a:t>
            </a:r>
            <a:r>
              <a:rPr lang="en-CA" sz="1600" dirty="0"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31</a:t>
            </a:r>
          </a:p>
          <a:p>
            <a:pPr marL="0" indent="0">
              <a:lnSpc>
                <a:spcPts val="206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100000"/>
              <a:buNone/>
            </a:pPr>
            <a:r>
              <a:rPr lang="en-CA" sz="1600" dirty="0"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  <a:hlinkClick r:id="rId31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HOM Homebuilding</a:t>
            </a:r>
            <a:r>
              <a:rPr lang="en-CA" sz="1600" dirty="0"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32</a:t>
            </a:r>
          </a:p>
          <a:p>
            <a:pPr marL="0" indent="0">
              <a:lnSpc>
                <a:spcPts val="206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100000"/>
              <a:buNone/>
            </a:pPr>
            <a:r>
              <a:rPr lang="en-CA" sz="1600" dirty="0"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  <a:hlinkClick r:id="rId3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HOU Household Products</a:t>
            </a:r>
            <a:r>
              <a:rPr lang="en-CA" sz="1600" dirty="0"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33</a:t>
            </a:r>
          </a:p>
          <a:p>
            <a:pPr marL="0" indent="0">
              <a:lnSpc>
                <a:spcPts val="206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100000"/>
              <a:buNone/>
            </a:pPr>
            <a:r>
              <a:rPr lang="en-CA" sz="1600" dirty="0"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  <a:hlinkClick r:id="rId3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ICS Commercial Services &amp; Supplies</a:t>
            </a:r>
            <a:r>
              <a:rPr lang="en-CA" sz="1600" dirty="0"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34</a:t>
            </a:r>
          </a:p>
          <a:p>
            <a:pPr marL="0" indent="0">
              <a:lnSpc>
                <a:spcPts val="206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100000"/>
              <a:buNone/>
            </a:pPr>
            <a:r>
              <a:rPr lang="en-CA" sz="1600" dirty="0"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  <a:hlinkClick r:id="rId34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IDD Industrial Conglomerates</a:t>
            </a:r>
            <a:r>
              <a:rPr lang="en-CA" sz="1600" dirty="0"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35</a:t>
            </a:r>
          </a:p>
          <a:p>
            <a:pPr marL="0" indent="0">
              <a:lnSpc>
                <a:spcPts val="206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100000"/>
              <a:buNone/>
            </a:pPr>
            <a:r>
              <a:rPr lang="en-CA" sz="1600" dirty="0"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  <a:hlinkClick r:id="rId35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IEQ Machinery and Electrical Equipment</a:t>
            </a:r>
            <a:r>
              <a:rPr lang="en-CA" sz="1600" dirty="0"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36</a:t>
            </a:r>
            <a:endParaRPr lang="en-US" sz="1600" dirty="0">
              <a:uFill>
                <a:solidFill>
                  <a:schemeClr val="tx1"/>
                </a:solidFill>
              </a:u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118624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EA304E-285D-4F76-AFEF-0FF0354D1D29}"/>
              </a:ext>
            </a:extLst>
          </p:cNvPr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en-CA" dirty="0"/>
              <a:t>75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E1B2B2-3FB9-3303-1427-CF1C5FDEBA33}"/>
              </a:ext>
            </a:extLst>
          </p:cNvPr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en-CA" dirty="0"/>
              <a:t>ABC Company Incorporated</a:t>
            </a:r>
          </a:p>
        </p:txBody>
      </p:sp>
      <p:sp>
        <p:nvSpPr>
          <p:cNvPr id="5" name="Text Placeholder 1">
            <a:extLst>
              <a:ext uri="{FF2B5EF4-FFF2-40B4-BE49-F238E27FC236}">
                <a16:creationId xmlns:a16="http://schemas.microsoft.com/office/drawing/2014/main" id="{EA63DC35-C140-E73E-9EE4-D21A5B5D26BE}"/>
              </a:ext>
            </a:extLst>
          </p:cNvPr>
          <p:cNvSpPr txBox="1">
            <a:spLocks/>
          </p:cNvSpPr>
          <p:nvPr/>
        </p:nvSpPr>
        <p:spPr>
          <a:xfrm>
            <a:off x="1259355" y="7837154"/>
            <a:ext cx="5292000" cy="38029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latin typeface="Akkurat Pro" panose="020B0504020101020102" pitchFamily="34" charset="0"/>
              </a:rPr>
              <a:t>DD MMMM YYYY</a:t>
            </a:r>
          </a:p>
        </p:txBody>
      </p:sp>
    </p:spTree>
    <p:extLst>
      <p:ext uri="{BB962C8B-B14F-4D97-AF65-F5344CB8AC3E}">
        <p14:creationId xmlns:p14="http://schemas.microsoft.com/office/powerpoint/2010/main" val="205262209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EA304E-285D-4F76-AFEF-0FF0354D1D29}"/>
              </a:ext>
            </a:extLst>
          </p:cNvPr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en-CA" dirty="0"/>
              <a:t>75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E1B2B2-3FB9-3303-1427-CF1C5FDEBA33}"/>
              </a:ext>
            </a:extLst>
          </p:cNvPr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en-CA" dirty="0"/>
              <a:t>ABC Company Incorporated</a:t>
            </a:r>
          </a:p>
        </p:txBody>
      </p:sp>
      <p:sp>
        <p:nvSpPr>
          <p:cNvPr id="5" name="Text Placeholder 1">
            <a:extLst>
              <a:ext uri="{FF2B5EF4-FFF2-40B4-BE49-F238E27FC236}">
                <a16:creationId xmlns:a16="http://schemas.microsoft.com/office/drawing/2014/main" id="{A5322FE3-3B4F-408A-6FE3-D9CE927F17A0}"/>
              </a:ext>
            </a:extLst>
          </p:cNvPr>
          <p:cNvSpPr txBox="1">
            <a:spLocks/>
          </p:cNvSpPr>
          <p:nvPr/>
        </p:nvSpPr>
        <p:spPr>
          <a:xfrm>
            <a:off x="1259355" y="7837154"/>
            <a:ext cx="5292000" cy="38029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latin typeface="Akkurat Pro" panose="020B0504020101020102" pitchFamily="34" charset="0"/>
              </a:rPr>
              <a:t>DD MMMM YYYY</a:t>
            </a:r>
          </a:p>
        </p:txBody>
      </p:sp>
    </p:spTree>
    <p:extLst>
      <p:ext uri="{BB962C8B-B14F-4D97-AF65-F5344CB8AC3E}">
        <p14:creationId xmlns:p14="http://schemas.microsoft.com/office/powerpoint/2010/main" val="316542357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75F9DA7-B4CB-B710-3EAF-85752395559A}"/>
              </a:ext>
            </a:extLst>
          </p:cNvPr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en-CA" dirty="0"/>
              <a:t>75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31B0120-9434-C7B4-E554-204163A5409E}"/>
              </a:ext>
            </a:extLst>
          </p:cNvPr>
          <p:cNvSpPr>
            <a:spLocks noGrp="1"/>
          </p:cNvSpPr>
          <p:nvPr>
            <p:ph type="body" idx="11"/>
          </p:nvPr>
        </p:nvSpPr>
        <p:spPr/>
        <p:txBody>
          <a:bodyPr/>
          <a:lstStyle/>
          <a:p>
            <a:r>
              <a:rPr lang="en-CA" dirty="0"/>
              <a:t>ABC Company Incorporated</a:t>
            </a:r>
          </a:p>
          <a:p>
            <a:endParaRPr lang="en-US" dirty="0"/>
          </a:p>
        </p:txBody>
      </p:sp>
      <p:sp>
        <p:nvSpPr>
          <p:cNvPr id="8" name="Text Placeholder 1">
            <a:extLst>
              <a:ext uri="{FF2B5EF4-FFF2-40B4-BE49-F238E27FC236}">
                <a16:creationId xmlns:a16="http://schemas.microsoft.com/office/drawing/2014/main" id="{594E1308-FEEA-03F7-C1BF-E318ED3CC865}"/>
              </a:ext>
            </a:extLst>
          </p:cNvPr>
          <p:cNvSpPr txBox="1">
            <a:spLocks/>
          </p:cNvSpPr>
          <p:nvPr/>
        </p:nvSpPr>
        <p:spPr>
          <a:xfrm>
            <a:off x="1259355" y="7837154"/>
            <a:ext cx="5292000" cy="38029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latin typeface="Akkurat Pro" panose="020B0504020101020102" pitchFamily="34" charset="0"/>
              </a:rPr>
              <a:t>DD MMMM YYYY</a:t>
            </a:r>
          </a:p>
        </p:txBody>
      </p:sp>
    </p:spTree>
    <p:extLst>
      <p:ext uri="{BB962C8B-B14F-4D97-AF65-F5344CB8AC3E}">
        <p14:creationId xmlns:p14="http://schemas.microsoft.com/office/powerpoint/2010/main" val="142271776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8AE63B8-EE28-0C2F-8ABB-4CE1876E2132}"/>
              </a:ext>
            </a:extLst>
          </p:cNvPr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en-CA" dirty="0"/>
              <a:t>75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54A4C75-F282-AC38-E18C-1D20EDBC689C}"/>
              </a:ext>
            </a:extLst>
          </p:cNvPr>
          <p:cNvSpPr>
            <a:spLocks noGrp="1"/>
          </p:cNvSpPr>
          <p:nvPr>
            <p:ph type="body" idx="11"/>
          </p:nvPr>
        </p:nvSpPr>
        <p:spPr/>
        <p:txBody>
          <a:bodyPr/>
          <a:lstStyle/>
          <a:p>
            <a:r>
              <a:rPr lang="en-CA" dirty="0"/>
              <a:t>ABC Company Incorporated</a:t>
            </a:r>
          </a:p>
          <a:p>
            <a:endParaRPr lang="en-US" dirty="0"/>
          </a:p>
        </p:txBody>
      </p:sp>
      <p:sp>
        <p:nvSpPr>
          <p:cNvPr id="8" name="Text Placeholder 1">
            <a:extLst>
              <a:ext uri="{FF2B5EF4-FFF2-40B4-BE49-F238E27FC236}">
                <a16:creationId xmlns:a16="http://schemas.microsoft.com/office/drawing/2014/main" id="{2C3E09D0-B7A1-3B15-7EE9-0DA11C651EBF}"/>
              </a:ext>
            </a:extLst>
          </p:cNvPr>
          <p:cNvSpPr txBox="1">
            <a:spLocks/>
          </p:cNvSpPr>
          <p:nvPr/>
        </p:nvSpPr>
        <p:spPr>
          <a:xfrm>
            <a:off x="1259355" y="7837154"/>
            <a:ext cx="5292000" cy="38029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latin typeface="Akkurat Pro" panose="020B0504020101020102" pitchFamily="34" charset="0"/>
              </a:rPr>
              <a:t>DD MMMM YYYY</a:t>
            </a:r>
          </a:p>
        </p:txBody>
      </p:sp>
    </p:spTree>
    <p:extLst>
      <p:ext uri="{BB962C8B-B14F-4D97-AF65-F5344CB8AC3E}">
        <p14:creationId xmlns:p14="http://schemas.microsoft.com/office/powerpoint/2010/main" val="359273193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3EAF588-5DC6-E579-C152-A46576C68D59}"/>
              </a:ext>
            </a:extLst>
          </p:cNvPr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en-CA" dirty="0"/>
              <a:t>75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7E50128-FFA1-6EAC-9FFC-D7B0F42E094D}"/>
              </a:ext>
            </a:extLst>
          </p:cNvPr>
          <p:cNvSpPr>
            <a:spLocks noGrp="1"/>
          </p:cNvSpPr>
          <p:nvPr>
            <p:ph type="body" idx="11"/>
          </p:nvPr>
        </p:nvSpPr>
        <p:spPr/>
        <p:txBody>
          <a:bodyPr/>
          <a:lstStyle/>
          <a:p>
            <a:r>
              <a:rPr lang="en-CA" dirty="0"/>
              <a:t>ABC Company Incorporated</a:t>
            </a:r>
          </a:p>
          <a:p>
            <a:endParaRPr lang="en-US" dirty="0"/>
          </a:p>
        </p:txBody>
      </p:sp>
      <p:sp>
        <p:nvSpPr>
          <p:cNvPr id="8" name="Text Placeholder 1">
            <a:extLst>
              <a:ext uri="{FF2B5EF4-FFF2-40B4-BE49-F238E27FC236}">
                <a16:creationId xmlns:a16="http://schemas.microsoft.com/office/drawing/2014/main" id="{28A120BD-9926-7054-410A-1189478F4C3F}"/>
              </a:ext>
            </a:extLst>
          </p:cNvPr>
          <p:cNvSpPr txBox="1">
            <a:spLocks/>
          </p:cNvSpPr>
          <p:nvPr/>
        </p:nvSpPr>
        <p:spPr>
          <a:xfrm>
            <a:off x="1259355" y="7837154"/>
            <a:ext cx="5292000" cy="38029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latin typeface="Akkurat Pro" panose="020B0504020101020102" pitchFamily="34" charset="0"/>
              </a:rPr>
              <a:t>DD MMMM YYYY</a:t>
            </a:r>
          </a:p>
        </p:txBody>
      </p:sp>
    </p:spTree>
    <p:extLst>
      <p:ext uri="{BB962C8B-B14F-4D97-AF65-F5344CB8AC3E}">
        <p14:creationId xmlns:p14="http://schemas.microsoft.com/office/powerpoint/2010/main" val="348913184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5FB33C6-E43B-8663-ED7A-F89DEFB2AE16}"/>
              </a:ext>
            </a:extLst>
          </p:cNvPr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en-CA" dirty="0"/>
              <a:t>75</a:t>
            </a:r>
            <a:endParaRPr lang="en-US" b="1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7DD7655-DEE0-C8B7-A567-FEF39A3B24EB}"/>
              </a:ext>
            </a:extLst>
          </p:cNvPr>
          <p:cNvSpPr>
            <a:spLocks noGrp="1"/>
          </p:cNvSpPr>
          <p:nvPr>
            <p:ph type="body" idx="11"/>
          </p:nvPr>
        </p:nvSpPr>
        <p:spPr/>
        <p:txBody>
          <a:bodyPr/>
          <a:lstStyle/>
          <a:p>
            <a:r>
              <a:rPr lang="en-CA" dirty="0"/>
              <a:t>ABC Company Incorporated</a:t>
            </a:r>
          </a:p>
          <a:p>
            <a:endParaRPr lang="en-US" dirty="0"/>
          </a:p>
        </p:txBody>
      </p:sp>
      <p:sp>
        <p:nvSpPr>
          <p:cNvPr id="8" name="Text Placeholder 1">
            <a:extLst>
              <a:ext uri="{FF2B5EF4-FFF2-40B4-BE49-F238E27FC236}">
                <a16:creationId xmlns:a16="http://schemas.microsoft.com/office/drawing/2014/main" id="{A81A93A3-7365-9243-73C1-9CF665C7657E}"/>
              </a:ext>
            </a:extLst>
          </p:cNvPr>
          <p:cNvSpPr txBox="1">
            <a:spLocks/>
          </p:cNvSpPr>
          <p:nvPr/>
        </p:nvSpPr>
        <p:spPr>
          <a:xfrm>
            <a:off x="1259355" y="7837154"/>
            <a:ext cx="5292000" cy="38029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latin typeface="Akkurat Pro" panose="020B0504020101020102" pitchFamily="34" charset="0"/>
              </a:rPr>
              <a:t>DD MMMM YYYY</a:t>
            </a:r>
          </a:p>
        </p:txBody>
      </p:sp>
    </p:spTree>
    <p:extLst>
      <p:ext uri="{BB962C8B-B14F-4D97-AF65-F5344CB8AC3E}">
        <p14:creationId xmlns:p14="http://schemas.microsoft.com/office/powerpoint/2010/main" val="376246341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E7760DB-AD73-7FF5-4AF0-C23AE8938A4A}"/>
              </a:ext>
            </a:extLst>
          </p:cNvPr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en-CA" dirty="0"/>
              <a:t>75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3DE324ED-43CB-91E4-6B0C-78F4C47844B1}"/>
              </a:ext>
            </a:extLst>
          </p:cNvPr>
          <p:cNvSpPr>
            <a:spLocks noGrp="1"/>
          </p:cNvSpPr>
          <p:nvPr>
            <p:ph type="body" idx="11"/>
          </p:nvPr>
        </p:nvSpPr>
        <p:spPr/>
        <p:txBody>
          <a:bodyPr/>
          <a:lstStyle/>
          <a:p>
            <a:r>
              <a:rPr lang="en-CA" dirty="0"/>
              <a:t>ABC Company Incorporated</a:t>
            </a:r>
          </a:p>
          <a:p>
            <a:endParaRPr lang="en-US" dirty="0"/>
          </a:p>
        </p:txBody>
      </p:sp>
      <p:sp>
        <p:nvSpPr>
          <p:cNvPr id="8" name="Text Placeholder 1">
            <a:extLst>
              <a:ext uri="{FF2B5EF4-FFF2-40B4-BE49-F238E27FC236}">
                <a16:creationId xmlns:a16="http://schemas.microsoft.com/office/drawing/2014/main" id="{763EB060-5800-FD38-20F7-EC0D29261FBF}"/>
              </a:ext>
            </a:extLst>
          </p:cNvPr>
          <p:cNvSpPr txBox="1">
            <a:spLocks/>
          </p:cNvSpPr>
          <p:nvPr/>
        </p:nvSpPr>
        <p:spPr>
          <a:xfrm>
            <a:off x="1259355" y="7837154"/>
            <a:ext cx="5292000" cy="38029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latin typeface="Akkurat Pro" panose="020B0504020101020102" pitchFamily="34" charset="0"/>
              </a:rPr>
              <a:t>DD MMMM YYYY</a:t>
            </a:r>
          </a:p>
        </p:txBody>
      </p:sp>
    </p:spTree>
    <p:extLst>
      <p:ext uri="{BB962C8B-B14F-4D97-AF65-F5344CB8AC3E}">
        <p14:creationId xmlns:p14="http://schemas.microsoft.com/office/powerpoint/2010/main" val="222596849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0BFB548-2FC0-B975-1F73-277161FE786B}"/>
              </a:ext>
            </a:extLst>
          </p:cNvPr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en-CA" dirty="0"/>
              <a:t>75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83E3A50-B8EC-1DAD-4507-9027BCFED724}"/>
              </a:ext>
            </a:extLst>
          </p:cNvPr>
          <p:cNvSpPr>
            <a:spLocks noGrp="1"/>
          </p:cNvSpPr>
          <p:nvPr>
            <p:ph type="body" idx="11"/>
          </p:nvPr>
        </p:nvSpPr>
        <p:spPr/>
        <p:txBody>
          <a:bodyPr/>
          <a:lstStyle/>
          <a:p>
            <a:r>
              <a:rPr lang="en-CA" dirty="0"/>
              <a:t>ABC Company Incorporated</a:t>
            </a:r>
          </a:p>
          <a:p>
            <a:endParaRPr lang="en-US" dirty="0"/>
          </a:p>
        </p:txBody>
      </p:sp>
      <p:sp>
        <p:nvSpPr>
          <p:cNvPr id="8" name="Text Placeholder 1">
            <a:extLst>
              <a:ext uri="{FF2B5EF4-FFF2-40B4-BE49-F238E27FC236}">
                <a16:creationId xmlns:a16="http://schemas.microsoft.com/office/drawing/2014/main" id="{A1539A20-853B-9B01-9E92-71556F089102}"/>
              </a:ext>
            </a:extLst>
          </p:cNvPr>
          <p:cNvSpPr txBox="1">
            <a:spLocks/>
          </p:cNvSpPr>
          <p:nvPr/>
        </p:nvSpPr>
        <p:spPr>
          <a:xfrm>
            <a:off x="1259355" y="7837154"/>
            <a:ext cx="5292000" cy="38029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latin typeface="Akkurat Pro" panose="020B0504020101020102" pitchFamily="34" charset="0"/>
              </a:rPr>
              <a:t>DD MMMM YYYY</a:t>
            </a:r>
          </a:p>
        </p:txBody>
      </p:sp>
    </p:spTree>
    <p:extLst>
      <p:ext uri="{BB962C8B-B14F-4D97-AF65-F5344CB8AC3E}">
        <p14:creationId xmlns:p14="http://schemas.microsoft.com/office/powerpoint/2010/main" val="61583671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3E214CE-3886-E1DE-77A4-C90F0C503F78}"/>
              </a:ext>
            </a:extLst>
          </p:cNvPr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en-CA" dirty="0"/>
              <a:t>75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016114E-64B1-BB65-EB74-7EAF07DC96EF}"/>
              </a:ext>
            </a:extLst>
          </p:cNvPr>
          <p:cNvSpPr>
            <a:spLocks noGrp="1"/>
          </p:cNvSpPr>
          <p:nvPr>
            <p:ph type="body" idx="11"/>
          </p:nvPr>
        </p:nvSpPr>
        <p:spPr/>
        <p:txBody>
          <a:bodyPr/>
          <a:lstStyle/>
          <a:p>
            <a:r>
              <a:rPr lang="en-CA" dirty="0"/>
              <a:t>ABC Company Incorporated</a:t>
            </a:r>
          </a:p>
          <a:p>
            <a:endParaRPr lang="en-US" dirty="0"/>
          </a:p>
        </p:txBody>
      </p:sp>
      <p:sp>
        <p:nvSpPr>
          <p:cNvPr id="8" name="Text Placeholder 1">
            <a:extLst>
              <a:ext uri="{FF2B5EF4-FFF2-40B4-BE49-F238E27FC236}">
                <a16:creationId xmlns:a16="http://schemas.microsoft.com/office/drawing/2014/main" id="{3DF8097F-E9D9-BE6C-923D-A659CE6BD3D2}"/>
              </a:ext>
            </a:extLst>
          </p:cNvPr>
          <p:cNvSpPr txBox="1">
            <a:spLocks/>
          </p:cNvSpPr>
          <p:nvPr/>
        </p:nvSpPr>
        <p:spPr>
          <a:xfrm>
            <a:off x="1259355" y="7837154"/>
            <a:ext cx="5292000" cy="38029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latin typeface="Akkurat Pro" panose="020B0504020101020102" pitchFamily="34" charset="0"/>
              </a:rPr>
              <a:t>DD MMMM YYYY</a:t>
            </a:r>
          </a:p>
        </p:txBody>
      </p:sp>
    </p:spTree>
    <p:extLst>
      <p:ext uri="{BB962C8B-B14F-4D97-AF65-F5344CB8AC3E}">
        <p14:creationId xmlns:p14="http://schemas.microsoft.com/office/powerpoint/2010/main" val="421994499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83BD546-121B-60F0-AB78-A619C4AD4B6D}"/>
              </a:ext>
            </a:extLst>
          </p:cNvPr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en-CA" dirty="0"/>
              <a:t>75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A34CD27-C459-2101-37F6-DE027E389EFC}"/>
              </a:ext>
            </a:extLst>
          </p:cNvPr>
          <p:cNvSpPr>
            <a:spLocks noGrp="1"/>
          </p:cNvSpPr>
          <p:nvPr>
            <p:ph type="body" idx="11"/>
          </p:nvPr>
        </p:nvSpPr>
        <p:spPr/>
        <p:txBody>
          <a:bodyPr/>
          <a:lstStyle/>
          <a:p>
            <a:r>
              <a:rPr lang="en-CA" dirty="0"/>
              <a:t>ABC Company Incorporated</a:t>
            </a:r>
          </a:p>
          <a:p>
            <a:endParaRPr lang="en-US" dirty="0"/>
          </a:p>
        </p:txBody>
      </p:sp>
      <p:sp>
        <p:nvSpPr>
          <p:cNvPr id="8" name="Text Placeholder 1">
            <a:extLst>
              <a:ext uri="{FF2B5EF4-FFF2-40B4-BE49-F238E27FC236}">
                <a16:creationId xmlns:a16="http://schemas.microsoft.com/office/drawing/2014/main" id="{E70C9873-8634-2ECB-0416-732CDA1C331E}"/>
              </a:ext>
            </a:extLst>
          </p:cNvPr>
          <p:cNvSpPr txBox="1">
            <a:spLocks/>
          </p:cNvSpPr>
          <p:nvPr/>
        </p:nvSpPr>
        <p:spPr>
          <a:xfrm>
            <a:off x="1259355" y="7837154"/>
            <a:ext cx="5292000" cy="38029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latin typeface="Akkurat Pro" panose="020B0504020101020102" pitchFamily="34" charset="0"/>
              </a:rPr>
              <a:t>DD MMMM YYYY</a:t>
            </a:r>
          </a:p>
        </p:txBody>
      </p:sp>
    </p:spTree>
    <p:extLst>
      <p:ext uri="{BB962C8B-B14F-4D97-AF65-F5344CB8AC3E}">
        <p14:creationId xmlns:p14="http://schemas.microsoft.com/office/powerpoint/2010/main" val="4061538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5">
            <a:extLst>
              <a:ext uri="{FF2B5EF4-FFF2-40B4-BE49-F238E27FC236}">
                <a16:creationId xmlns:a16="http://schemas.microsoft.com/office/drawing/2014/main" id="{3F025591-EC49-E577-95DF-EF304ABA8442}"/>
              </a:ext>
            </a:extLst>
          </p:cNvPr>
          <p:cNvSpPr txBox="1">
            <a:spLocks/>
          </p:cNvSpPr>
          <p:nvPr/>
        </p:nvSpPr>
        <p:spPr>
          <a:xfrm>
            <a:off x="5322324" y="2137674"/>
            <a:ext cx="4687094" cy="6418488"/>
          </a:xfrm>
          <a:prstGeom prst="rect">
            <a:avLst/>
          </a:prstGeom>
        </p:spPr>
        <p:txBody>
          <a:bodyPr vert="horz" wrap="square" lIns="91440" tIns="45720" rIns="91440" bIns="45720" numCol="1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206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100000"/>
              <a:buNone/>
            </a:pPr>
            <a:r>
              <a:rPr lang="en-US" sz="1600" dirty="0"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REM Real Estate Management</a:t>
            </a:r>
            <a:br>
              <a:rPr lang="en-US" sz="1600" dirty="0"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</a:br>
            <a:r>
              <a:rPr lang="en-US" sz="1600" dirty="0"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&amp; Development </a:t>
            </a:r>
            <a:r>
              <a:rPr lang="en-US" sz="1600" dirty="0"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52</a:t>
            </a:r>
            <a:endParaRPr lang="en-US" sz="1600" dirty="0">
              <a:uFill>
                <a:solidFill>
                  <a:schemeClr val="tx1"/>
                </a:solidFill>
              </a:uFill>
              <a:latin typeface="Arial" panose="020B0604020202020204" pitchFamily="34" charset="0"/>
              <a:cs typeface="Arial" panose="020B0604020202020204" pitchFamily="34" charset="0"/>
              <a:hlinkClick r:id="rId3" action="ppaction://hlinksldjump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0" indent="0">
              <a:lnSpc>
                <a:spcPts val="206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100000"/>
              <a:buNone/>
            </a:pPr>
            <a:r>
              <a:rPr lang="en-CA" sz="1600" dirty="0"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  <a:hlinkClick r:id="rId4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REX Restaurants &amp; Leisure Facilities </a:t>
            </a:r>
            <a:r>
              <a:rPr lang="en-CA" sz="1600" dirty="0"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53</a:t>
            </a:r>
          </a:p>
          <a:p>
            <a:pPr marL="0" indent="0">
              <a:lnSpc>
                <a:spcPts val="206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100000"/>
              <a:buNone/>
            </a:pPr>
            <a:r>
              <a:rPr lang="en-CA" sz="1600" dirty="0"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  <a:hlinkClick r:id="rId5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RTS Retailing </a:t>
            </a:r>
            <a:r>
              <a:rPr lang="en-CA" sz="1600" dirty="0"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54</a:t>
            </a:r>
          </a:p>
          <a:p>
            <a:pPr marL="0" indent="0">
              <a:lnSpc>
                <a:spcPts val="206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100000"/>
              <a:buNone/>
            </a:pPr>
            <a:r>
              <a:rPr lang="en-CA" sz="1600" dirty="0"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  <a:hlinkClick r:id="rId6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SEM Semiconductors &amp; Semiconductor Equipment </a:t>
            </a:r>
            <a:r>
              <a:rPr lang="en-CA" sz="1600" dirty="0"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55</a:t>
            </a:r>
          </a:p>
          <a:p>
            <a:pPr marL="0" indent="0">
              <a:lnSpc>
                <a:spcPts val="206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100000"/>
              <a:buNone/>
            </a:pPr>
            <a:r>
              <a:rPr lang="en-CA" sz="1600" dirty="0"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  <a:hlinkClick r:id="rId7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SOF Software</a:t>
            </a:r>
            <a:r>
              <a:rPr lang="en-CA" sz="1600" dirty="0"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56</a:t>
            </a:r>
          </a:p>
          <a:p>
            <a:pPr marL="0" indent="0">
              <a:lnSpc>
                <a:spcPts val="206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100000"/>
              <a:buNone/>
            </a:pPr>
            <a:r>
              <a:rPr lang="en-CA" sz="1600" dirty="0"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  <a:hlinkClick r:id="rId8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STL Steel </a:t>
            </a:r>
            <a:r>
              <a:rPr lang="en-CA" sz="1600" dirty="0"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57</a:t>
            </a:r>
          </a:p>
          <a:p>
            <a:pPr marL="0" indent="0">
              <a:lnSpc>
                <a:spcPts val="206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100000"/>
              <a:buNone/>
            </a:pPr>
            <a:r>
              <a:rPr lang="en-CA" sz="1600" dirty="0"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  <a:hlinkClick r:id="rId9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TCD Trading Companies &amp; Distributors </a:t>
            </a:r>
            <a:r>
              <a:rPr lang="en-CA" sz="1600" dirty="0"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58</a:t>
            </a:r>
          </a:p>
          <a:p>
            <a:pPr marL="0" indent="0">
              <a:lnSpc>
                <a:spcPts val="206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100000"/>
              <a:buNone/>
            </a:pPr>
            <a:r>
              <a:rPr lang="en-CA" sz="1600" dirty="0"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  <a:hlinkClick r:id="rId10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TEX Textiles, Apparel &amp; Luxury Goods </a:t>
            </a:r>
            <a:r>
              <a:rPr lang="en-CA" sz="1600" dirty="0"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59</a:t>
            </a:r>
          </a:p>
          <a:p>
            <a:pPr marL="0" indent="0">
              <a:lnSpc>
                <a:spcPts val="206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100000"/>
              <a:buNone/>
            </a:pPr>
            <a:r>
              <a:rPr lang="en-CA" sz="1600" dirty="0"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  <a:hlinkClick r:id="rId11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THQ Computers &amp; Peripherals </a:t>
            </a:r>
            <a:br>
              <a:rPr lang="en-CA" sz="1600" dirty="0"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  <a:hlinkClick r:id="rId11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</a:br>
            <a:r>
              <a:rPr lang="en-CA" sz="1600" dirty="0"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  <a:hlinkClick r:id="rId11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and Office Electronics </a:t>
            </a:r>
            <a:r>
              <a:rPr lang="en-CA" sz="1600" dirty="0"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60</a:t>
            </a:r>
          </a:p>
          <a:p>
            <a:pPr marL="0" indent="0">
              <a:lnSpc>
                <a:spcPts val="206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100000"/>
              <a:buNone/>
            </a:pPr>
            <a:r>
              <a:rPr lang="en-CA" sz="1600" dirty="0"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  <a:hlinkClick r:id="rId1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TLS Telecommunication Services </a:t>
            </a:r>
            <a:r>
              <a:rPr lang="en-CA" sz="1600" dirty="0"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61</a:t>
            </a:r>
          </a:p>
          <a:p>
            <a:pPr marL="0" indent="0">
              <a:lnSpc>
                <a:spcPts val="206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100000"/>
              <a:buNone/>
            </a:pPr>
            <a:r>
              <a:rPr lang="en-CA" sz="1600" dirty="0"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  <a:hlinkClick r:id="rId1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TOB Tobacco </a:t>
            </a:r>
            <a:r>
              <a:rPr lang="en-CA" sz="1600" dirty="0"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62</a:t>
            </a:r>
          </a:p>
          <a:p>
            <a:pPr marL="0" indent="0">
              <a:lnSpc>
                <a:spcPts val="206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100000"/>
              <a:buNone/>
            </a:pPr>
            <a:r>
              <a:rPr lang="en-CA" sz="1600" dirty="0"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  <a:hlinkClick r:id="rId14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TRA Transportation and Transportation Infrastructure </a:t>
            </a:r>
            <a:r>
              <a:rPr lang="en-CA" sz="1600" dirty="0"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63</a:t>
            </a:r>
          </a:p>
          <a:p>
            <a:pPr marL="0" indent="0">
              <a:lnSpc>
                <a:spcPts val="206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100000"/>
              <a:buNone/>
            </a:pPr>
            <a:r>
              <a:rPr lang="en-CA" sz="1600" dirty="0"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  <a:hlinkClick r:id="rId15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TRT Hotels, Resorts &amp; Cruise Lines </a:t>
            </a:r>
            <a:r>
              <a:rPr lang="en-CA" sz="1600" dirty="0"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64</a:t>
            </a:r>
          </a:p>
          <a:p>
            <a:pPr marL="0" indent="0">
              <a:lnSpc>
                <a:spcPts val="206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100000"/>
              <a:buNone/>
            </a:pPr>
            <a:r>
              <a:rPr lang="en-CA" sz="1600" dirty="0"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  <a:hlinkClick r:id="rId16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TSV IT services </a:t>
            </a:r>
            <a:r>
              <a:rPr lang="en-CA" sz="1600" dirty="0"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65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7118090-B0A3-F824-2DA1-287A9F3BFC83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683400" y="2137673"/>
            <a:ext cx="4714314" cy="6418489"/>
          </a:xfrm>
        </p:spPr>
        <p:txBody>
          <a:bodyPr wrap="square" numCol="1">
            <a:noAutofit/>
          </a:bodyPr>
          <a:lstStyle/>
          <a:p>
            <a:pPr marL="0" indent="0">
              <a:lnSpc>
                <a:spcPts val="206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100000"/>
              <a:buNone/>
            </a:pPr>
            <a:r>
              <a:rPr lang="en-CA" sz="1600" dirty="0"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  <a:hlinkClick r:id="rId17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IMS Interactive Media, Services </a:t>
            </a:r>
            <a:br>
              <a:rPr lang="en-CA" sz="1600" dirty="0"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  <a:hlinkClick r:id="rId17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</a:br>
            <a:r>
              <a:rPr lang="en-CA" sz="1600" dirty="0"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  <a:hlinkClick r:id="rId17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&amp; Home Entertainment </a:t>
            </a:r>
            <a:r>
              <a:rPr lang="en-CA" sz="1600" dirty="0"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37</a:t>
            </a:r>
          </a:p>
          <a:p>
            <a:pPr marL="0" indent="0">
              <a:lnSpc>
                <a:spcPts val="206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100000"/>
              <a:buNone/>
            </a:pPr>
            <a:r>
              <a:rPr lang="en-CA" sz="1600" dirty="0"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  <a:hlinkClick r:id="rId18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INS Insurance </a:t>
            </a:r>
            <a:r>
              <a:rPr lang="en-CA" sz="1600" dirty="0"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38</a:t>
            </a:r>
          </a:p>
          <a:p>
            <a:pPr marL="0" indent="0">
              <a:lnSpc>
                <a:spcPts val="206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100000"/>
              <a:buNone/>
            </a:pPr>
            <a:r>
              <a:rPr lang="en-CA" sz="1600" dirty="0"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  <a:hlinkClick r:id="rId19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ITC Electronic Equipment, </a:t>
            </a:r>
            <a:br>
              <a:rPr lang="en-CA" sz="1600" dirty="0"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  <a:hlinkClick r:id="rId19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</a:br>
            <a:r>
              <a:rPr lang="en-CA" sz="1600" dirty="0"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  <a:hlinkClick r:id="rId19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Instruments &amp; Components </a:t>
            </a:r>
            <a:r>
              <a:rPr lang="en-CA" sz="1600" dirty="0"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39</a:t>
            </a:r>
          </a:p>
          <a:p>
            <a:pPr marL="0" indent="0">
              <a:lnSpc>
                <a:spcPts val="206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100000"/>
              <a:buNone/>
            </a:pPr>
            <a:r>
              <a:rPr lang="en-CA" sz="1600" dirty="0"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  <a:hlinkClick r:id="rId20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LEG Leisure Equipment &amp; Products </a:t>
            </a:r>
            <a:br>
              <a:rPr lang="en-CA" sz="1600" dirty="0"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  <a:hlinkClick r:id="rId20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</a:br>
            <a:r>
              <a:rPr lang="en-CA" sz="1600" dirty="0"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  <a:hlinkClick r:id="rId20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and Consumer Electronics </a:t>
            </a:r>
            <a:r>
              <a:rPr lang="en-CA" sz="1600" dirty="0"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40</a:t>
            </a:r>
          </a:p>
          <a:p>
            <a:pPr marL="0" indent="0">
              <a:lnSpc>
                <a:spcPts val="206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100000"/>
              <a:buNone/>
            </a:pPr>
            <a:r>
              <a:rPr lang="en-CA" sz="1600" dirty="0"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  <a:hlinkClick r:id="rId21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LIF Life Sciences Tools &amp; Services </a:t>
            </a:r>
            <a:r>
              <a:rPr lang="en-CA" sz="1600" dirty="0"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41</a:t>
            </a:r>
          </a:p>
          <a:p>
            <a:pPr marL="0" indent="0">
              <a:lnSpc>
                <a:spcPts val="206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100000"/>
              <a:buNone/>
            </a:pPr>
            <a:r>
              <a:rPr lang="en-CA" sz="1600" dirty="0"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  <a:hlinkClick r:id="rId2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MNX Metals &amp; Mining </a:t>
            </a:r>
            <a:r>
              <a:rPr lang="en-CA" sz="1600" dirty="0"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42</a:t>
            </a:r>
          </a:p>
          <a:p>
            <a:pPr marL="0" indent="0">
              <a:lnSpc>
                <a:spcPts val="206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100000"/>
              <a:buNone/>
            </a:pPr>
            <a:r>
              <a:rPr lang="en-CA" sz="1600" dirty="0"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  <a:hlinkClick r:id="rId2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MTC Health Care Equipment &amp; Supplies </a:t>
            </a:r>
            <a:r>
              <a:rPr lang="en-CA" sz="1600" dirty="0"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43</a:t>
            </a:r>
          </a:p>
          <a:p>
            <a:pPr marL="0" indent="0">
              <a:lnSpc>
                <a:spcPts val="206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100000"/>
              <a:buNone/>
            </a:pPr>
            <a:r>
              <a:rPr lang="en-CA" sz="1600" dirty="0"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  <a:hlinkClick r:id="rId24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MUW Multi and Water Utilities </a:t>
            </a:r>
            <a:r>
              <a:rPr lang="en-CA" sz="1600" dirty="0"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44</a:t>
            </a:r>
          </a:p>
          <a:p>
            <a:pPr marL="0" indent="0">
              <a:lnSpc>
                <a:spcPts val="206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100000"/>
              <a:buNone/>
            </a:pPr>
            <a:r>
              <a:rPr lang="en-CA" sz="1600" dirty="0"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  <a:hlinkClick r:id="rId25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OGR Oil &amp; Gas Refining &amp; Marketing </a:t>
            </a:r>
            <a:r>
              <a:rPr lang="en-CA" sz="1600" dirty="0"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45</a:t>
            </a:r>
          </a:p>
          <a:p>
            <a:pPr marL="0" indent="0">
              <a:lnSpc>
                <a:spcPts val="206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100000"/>
              <a:buNone/>
            </a:pPr>
            <a:r>
              <a:rPr lang="en-CA" sz="1600" dirty="0"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  <a:hlinkClick r:id="rId26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OGX Oil &amp; Gas Upstream &amp; Integrated </a:t>
            </a:r>
            <a:r>
              <a:rPr lang="en-CA" sz="1600" dirty="0"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46</a:t>
            </a:r>
          </a:p>
          <a:p>
            <a:pPr marL="0" indent="0">
              <a:lnSpc>
                <a:spcPts val="206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100000"/>
              <a:buNone/>
            </a:pPr>
            <a:r>
              <a:rPr lang="en-CA" sz="1600" dirty="0"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  <a:hlinkClick r:id="rId27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OIE Energy Equipment &amp; Services</a:t>
            </a:r>
            <a:r>
              <a:rPr lang="en-CA" sz="1600" dirty="0"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 47</a:t>
            </a:r>
          </a:p>
          <a:p>
            <a:pPr marL="0" indent="0">
              <a:lnSpc>
                <a:spcPts val="206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100000"/>
              <a:buNone/>
            </a:pPr>
            <a:r>
              <a:rPr lang="en-CA" sz="1600" dirty="0"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  <a:hlinkClick r:id="rId28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PIP Oil &amp; Gas Storage &amp; Transportation </a:t>
            </a:r>
            <a:r>
              <a:rPr lang="en-CA" sz="1600" dirty="0"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48</a:t>
            </a:r>
          </a:p>
          <a:p>
            <a:pPr marL="0" indent="0">
              <a:lnSpc>
                <a:spcPts val="206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100000"/>
              <a:buNone/>
            </a:pPr>
            <a:r>
              <a:rPr lang="en-CA" sz="1600" dirty="0"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  <a:hlinkClick r:id="rId29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PRO Professional Services </a:t>
            </a:r>
            <a:r>
              <a:rPr lang="en-CA" sz="1600" dirty="0"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49</a:t>
            </a:r>
          </a:p>
          <a:p>
            <a:pPr marL="0" indent="0">
              <a:lnSpc>
                <a:spcPts val="206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100000"/>
              <a:buNone/>
            </a:pPr>
            <a:r>
              <a:rPr lang="en-CA" sz="1600" dirty="0"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  <a:hlinkClick r:id="rId30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PUB Media, Movies &amp; Entertainment </a:t>
            </a:r>
            <a:r>
              <a:rPr lang="en-CA" sz="1600" dirty="0"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50</a:t>
            </a:r>
          </a:p>
          <a:p>
            <a:pPr marL="0" indent="0">
              <a:lnSpc>
                <a:spcPts val="206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SzPct val="100000"/>
              <a:buNone/>
            </a:pPr>
            <a:r>
              <a:rPr lang="en-CA" sz="1600" dirty="0"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  <a:hlinkClick r:id="rId31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REI Equity Real Estate Investment Trust </a:t>
            </a:r>
            <a:r>
              <a:rPr lang="en-CA" sz="1600" dirty="0">
                <a:uFill>
                  <a:solidFill>
                    <a:schemeClr val="tx1"/>
                  </a:solidFill>
                </a:uFill>
                <a:latin typeface="Arial" panose="020B0604020202020204" pitchFamily="34" charset="0"/>
                <a:cs typeface="Arial" panose="020B0604020202020204" pitchFamily="34" charset="0"/>
              </a:rPr>
              <a:t>51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37B9B4D-4999-F9B5-5CE9-6165D864801D}"/>
              </a:ext>
            </a:extLst>
          </p:cNvPr>
          <p:cNvSpPr>
            <a:spLocks noGrp="1"/>
          </p:cNvSpPr>
          <p:nvPr>
            <p:ph type="body" idx="3"/>
          </p:nvPr>
        </p:nvSpPr>
        <p:spPr>
          <a:xfrm>
            <a:off x="683400" y="1567694"/>
            <a:ext cx="8918611" cy="720000"/>
          </a:xfrm>
        </p:spPr>
        <p:txBody>
          <a:bodyPr/>
          <a:lstStyle/>
          <a:p>
            <a:r>
              <a:rPr lang="en-US" dirty="0"/>
              <a:t>Table of contents</a:t>
            </a:r>
          </a:p>
        </p:txBody>
      </p:sp>
    </p:spTree>
    <p:extLst>
      <p:ext uri="{BB962C8B-B14F-4D97-AF65-F5344CB8AC3E}">
        <p14:creationId xmlns:p14="http://schemas.microsoft.com/office/powerpoint/2010/main" val="122022124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7A4F547-DA08-CA92-D120-084C71106C3A}"/>
              </a:ext>
            </a:extLst>
          </p:cNvPr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en-CA" dirty="0"/>
              <a:t>75</a:t>
            </a:r>
            <a:endParaRPr lang="en-US" b="1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1FE05AD-A64B-8CEC-CDD3-D375A31820AD}"/>
              </a:ext>
            </a:extLst>
          </p:cNvPr>
          <p:cNvSpPr>
            <a:spLocks noGrp="1"/>
          </p:cNvSpPr>
          <p:nvPr>
            <p:ph type="body" idx="11"/>
          </p:nvPr>
        </p:nvSpPr>
        <p:spPr/>
        <p:txBody>
          <a:bodyPr/>
          <a:lstStyle/>
          <a:p>
            <a:r>
              <a:rPr lang="en-CA" dirty="0"/>
              <a:t>ABC Company Incorporated</a:t>
            </a:r>
          </a:p>
          <a:p>
            <a:endParaRPr lang="en-US" dirty="0"/>
          </a:p>
        </p:txBody>
      </p:sp>
      <p:sp>
        <p:nvSpPr>
          <p:cNvPr id="8" name="Text Placeholder 1">
            <a:extLst>
              <a:ext uri="{FF2B5EF4-FFF2-40B4-BE49-F238E27FC236}">
                <a16:creationId xmlns:a16="http://schemas.microsoft.com/office/drawing/2014/main" id="{1D90D17A-AA95-141A-2DA2-3A71D2D5F20A}"/>
              </a:ext>
            </a:extLst>
          </p:cNvPr>
          <p:cNvSpPr txBox="1">
            <a:spLocks/>
          </p:cNvSpPr>
          <p:nvPr/>
        </p:nvSpPr>
        <p:spPr>
          <a:xfrm>
            <a:off x="1259355" y="7837154"/>
            <a:ext cx="5292000" cy="38029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latin typeface="Akkurat Pro" panose="020B0504020101020102" pitchFamily="34" charset="0"/>
              </a:rPr>
              <a:t>DD MMMM YYYY</a:t>
            </a:r>
          </a:p>
        </p:txBody>
      </p:sp>
    </p:spTree>
    <p:extLst>
      <p:ext uri="{BB962C8B-B14F-4D97-AF65-F5344CB8AC3E}">
        <p14:creationId xmlns:p14="http://schemas.microsoft.com/office/powerpoint/2010/main" val="329978392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52D58A5-2867-0A35-BCB5-DA9B52CEDF1E}"/>
              </a:ext>
            </a:extLst>
          </p:cNvPr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en-CA" dirty="0"/>
              <a:t>75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7B8856B-FFE8-E79B-F83B-AC8D1306233E}"/>
              </a:ext>
            </a:extLst>
          </p:cNvPr>
          <p:cNvSpPr>
            <a:spLocks noGrp="1"/>
          </p:cNvSpPr>
          <p:nvPr>
            <p:ph type="body" idx="11"/>
          </p:nvPr>
        </p:nvSpPr>
        <p:spPr/>
        <p:txBody>
          <a:bodyPr/>
          <a:lstStyle/>
          <a:p>
            <a:r>
              <a:rPr lang="en-CA" dirty="0"/>
              <a:t>ABC Company Incorporated</a:t>
            </a:r>
          </a:p>
          <a:p>
            <a:endParaRPr lang="en-US" dirty="0"/>
          </a:p>
        </p:txBody>
      </p:sp>
      <p:sp>
        <p:nvSpPr>
          <p:cNvPr id="8" name="Text Placeholder 1">
            <a:extLst>
              <a:ext uri="{FF2B5EF4-FFF2-40B4-BE49-F238E27FC236}">
                <a16:creationId xmlns:a16="http://schemas.microsoft.com/office/drawing/2014/main" id="{179D90DE-555C-E8ED-8250-F004DADFA14A}"/>
              </a:ext>
            </a:extLst>
          </p:cNvPr>
          <p:cNvSpPr txBox="1">
            <a:spLocks/>
          </p:cNvSpPr>
          <p:nvPr/>
        </p:nvSpPr>
        <p:spPr>
          <a:xfrm>
            <a:off x="1259355" y="7837154"/>
            <a:ext cx="5292000" cy="38029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latin typeface="Akkurat Pro" panose="020B0504020101020102" pitchFamily="34" charset="0"/>
              </a:rPr>
              <a:t>DD MMMM YYYY</a:t>
            </a:r>
          </a:p>
        </p:txBody>
      </p:sp>
    </p:spTree>
    <p:extLst>
      <p:ext uri="{BB962C8B-B14F-4D97-AF65-F5344CB8AC3E}">
        <p14:creationId xmlns:p14="http://schemas.microsoft.com/office/powerpoint/2010/main" val="161686844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2B68888-AAB2-8248-4585-621016AE1504}"/>
              </a:ext>
            </a:extLst>
          </p:cNvPr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en-CA" dirty="0"/>
              <a:t>75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EAA8655-5BB9-D5B4-3FA1-08F5BF9F80DD}"/>
              </a:ext>
            </a:extLst>
          </p:cNvPr>
          <p:cNvSpPr>
            <a:spLocks noGrp="1"/>
          </p:cNvSpPr>
          <p:nvPr>
            <p:ph type="body" idx="11"/>
          </p:nvPr>
        </p:nvSpPr>
        <p:spPr/>
        <p:txBody>
          <a:bodyPr/>
          <a:lstStyle/>
          <a:p>
            <a:r>
              <a:rPr lang="en-CA" dirty="0"/>
              <a:t>ABC Company Incorporated</a:t>
            </a:r>
          </a:p>
          <a:p>
            <a:endParaRPr lang="en-US" dirty="0"/>
          </a:p>
        </p:txBody>
      </p:sp>
      <p:sp>
        <p:nvSpPr>
          <p:cNvPr id="8" name="Text Placeholder 1">
            <a:extLst>
              <a:ext uri="{FF2B5EF4-FFF2-40B4-BE49-F238E27FC236}">
                <a16:creationId xmlns:a16="http://schemas.microsoft.com/office/drawing/2014/main" id="{F723CD36-310B-C0ED-8DE6-D07E461B65DC}"/>
              </a:ext>
            </a:extLst>
          </p:cNvPr>
          <p:cNvSpPr txBox="1">
            <a:spLocks/>
          </p:cNvSpPr>
          <p:nvPr/>
        </p:nvSpPr>
        <p:spPr>
          <a:xfrm>
            <a:off x="1259355" y="7837154"/>
            <a:ext cx="5292000" cy="38029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latin typeface="Akkurat Pro" panose="020B0504020101020102" pitchFamily="34" charset="0"/>
              </a:rPr>
              <a:t>DD MMMM YYYY</a:t>
            </a:r>
          </a:p>
        </p:txBody>
      </p:sp>
    </p:spTree>
    <p:extLst>
      <p:ext uri="{BB962C8B-B14F-4D97-AF65-F5344CB8AC3E}">
        <p14:creationId xmlns:p14="http://schemas.microsoft.com/office/powerpoint/2010/main" val="239992377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343D442-1AA7-D465-CA63-278791FF7BC5}"/>
              </a:ext>
            </a:extLst>
          </p:cNvPr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en-CA" dirty="0"/>
              <a:t>75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C87E28C-93DF-794B-ABB0-04E2B07B1A2C}"/>
              </a:ext>
            </a:extLst>
          </p:cNvPr>
          <p:cNvSpPr>
            <a:spLocks noGrp="1"/>
          </p:cNvSpPr>
          <p:nvPr>
            <p:ph type="body" idx="11"/>
          </p:nvPr>
        </p:nvSpPr>
        <p:spPr/>
        <p:txBody>
          <a:bodyPr/>
          <a:lstStyle/>
          <a:p>
            <a:r>
              <a:rPr lang="en-CA" dirty="0"/>
              <a:t>ABC Company Incorporated</a:t>
            </a:r>
          </a:p>
          <a:p>
            <a:endParaRPr lang="en-US" dirty="0"/>
          </a:p>
        </p:txBody>
      </p:sp>
      <p:sp>
        <p:nvSpPr>
          <p:cNvPr id="8" name="Text Placeholder 1">
            <a:extLst>
              <a:ext uri="{FF2B5EF4-FFF2-40B4-BE49-F238E27FC236}">
                <a16:creationId xmlns:a16="http://schemas.microsoft.com/office/drawing/2014/main" id="{E316E2FF-FE31-CB5E-C4D2-FBF59C06050B}"/>
              </a:ext>
            </a:extLst>
          </p:cNvPr>
          <p:cNvSpPr txBox="1">
            <a:spLocks/>
          </p:cNvSpPr>
          <p:nvPr/>
        </p:nvSpPr>
        <p:spPr>
          <a:xfrm>
            <a:off x="1259355" y="7837154"/>
            <a:ext cx="5292000" cy="38029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latin typeface="Akkurat Pro" panose="020B0504020101020102" pitchFamily="34" charset="0"/>
              </a:rPr>
              <a:t>DD MMMM YYYY</a:t>
            </a:r>
          </a:p>
        </p:txBody>
      </p:sp>
    </p:spTree>
    <p:extLst>
      <p:ext uri="{BB962C8B-B14F-4D97-AF65-F5344CB8AC3E}">
        <p14:creationId xmlns:p14="http://schemas.microsoft.com/office/powerpoint/2010/main" val="261303977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D32A7AC-E6BD-8DFA-29D4-A3C292E701F2}"/>
              </a:ext>
            </a:extLst>
          </p:cNvPr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en-CA" dirty="0"/>
              <a:t>75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F990DF2-C5DC-3118-CCD0-5855DBFE696D}"/>
              </a:ext>
            </a:extLst>
          </p:cNvPr>
          <p:cNvSpPr>
            <a:spLocks noGrp="1"/>
          </p:cNvSpPr>
          <p:nvPr>
            <p:ph type="body" idx="11"/>
          </p:nvPr>
        </p:nvSpPr>
        <p:spPr/>
        <p:txBody>
          <a:bodyPr/>
          <a:lstStyle/>
          <a:p>
            <a:r>
              <a:rPr lang="en-CA" dirty="0"/>
              <a:t>ABC Company Incorporated</a:t>
            </a:r>
          </a:p>
          <a:p>
            <a:endParaRPr lang="en-US" dirty="0"/>
          </a:p>
        </p:txBody>
      </p:sp>
      <p:sp>
        <p:nvSpPr>
          <p:cNvPr id="8" name="Text Placeholder 1">
            <a:extLst>
              <a:ext uri="{FF2B5EF4-FFF2-40B4-BE49-F238E27FC236}">
                <a16:creationId xmlns:a16="http://schemas.microsoft.com/office/drawing/2014/main" id="{AC4811C8-EBAB-F8BB-552F-E042935A5929}"/>
              </a:ext>
            </a:extLst>
          </p:cNvPr>
          <p:cNvSpPr txBox="1">
            <a:spLocks/>
          </p:cNvSpPr>
          <p:nvPr/>
        </p:nvSpPr>
        <p:spPr>
          <a:xfrm>
            <a:off x="1259355" y="7837154"/>
            <a:ext cx="5292000" cy="38029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latin typeface="Akkurat Pro" panose="020B0504020101020102" pitchFamily="34" charset="0"/>
              </a:rPr>
              <a:t>DD MMMM YYYY</a:t>
            </a:r>
          </a:p>
        </p:txBody>
      </p:sp>
    </p:spTree>
    <p:extLst>
      <p:ext uri="{BB962C8B-B14F-4D97-AF65-F5344CB8AC3E}">
        <p14:creationId xmlns:p14="http://schemas.microsoft.com/office/powerpoint/2010/main" val="5496863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E749084-9436-B6B5-E542-231DF4334E07}"/>
              </a:ext>
            </a:extLst>
          </p:cNvPr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en-CA" dirty="0"/>
              <a:t>75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D9F4D55-7061-F43B-A6BB-D905A93E1C2C}"/>
              </a:ext>
            </a:extLst>
          </p:cNvPr>
          <p:cNvSpPr>
            <a:spLocks noGrp="1"/>
          </p:cNvSpPr>
          <p:nvPr>
            <p:ph type="body" idx="11"/>
          </p:nvPr>
        </p:nvSpPr>
        <p:spPr/>
        <p:txBody>
          <a:bodyPr/>
          <a:lstStyle/>
          <a:p>
            <a:r>
              <a:rPr lang="en-CA" dirty="0"/>
              <a:t>ABC Company Incorporated</a:t>
            </a:r>
          </a:p>
          <a:p>
            <a:endParaRPr lang="en-US" dirty="0"/>
          </a:p>
        </p:txBody>
      </p:sp>
      <p:sp>
        <p:nvSpPr>
          <p:cNvPr id="8" name="Text Placeholder 1">
            <a:extLst>
              <a:ext uri="{FF2B5EF4-FFF2-40B4-BE49-F238E27FC236}">
                <a16:creationId xmlns:a16="http://schemas.microsoft.com/office/drawing/2014/main" id="{075A0174-6C15-F096-EC39-917ED6D40854}"/>
              </a:ext>
            </a:extLst>
          </p:cNvPr>
          <p:cNvSpPr txBox="1">
            <a:spLocks/>
          </p:cNvSpPr>
          <p:nvPr/>
        </p:nvSpPr>
        <p:spPr>
          <a:xfrm>
            <a:off x="1259355" y="7837154"/>
            <a:ext cx="5292000" cy="38029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latin typeface="Akkurat Pro" panose="020B0504020101020102" pitchFamily="34" charset="0"/>
              </a:rPr>
              <a:t>DD MMMM YYYY</a:t>
            </a:r>
          </a:p>
        </p:txBody>
      </p:sp>
    </p:spTree>
    <p:extLst>
      <p:ext uri="{BB962C8B-B14F-4D97-AF65-F5344CB8AC3E}">
        <p14:creationId xmlns:p14="http://schemas.microsoft.com/office/powerpoint/2010/main" val="280574807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7281118-0B2A-EB2D-7F3B-73243FEBB736}"/>
              </a:ext>
            </a:extLst>
          </p:cNvPr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en-CA" dirty="0"/>
              <a:t>75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B16FC22-CDCF-A257-AAEE-C5351B718EF8}"/>
              </a:ext>
            </a:extLst>
          </p:cNvPr>
          <p:cNvSpPr>
            <a:spLocks noGrp="1"/>
          </p:cNvSpPr>
          <p:nvPr>
            <p:ph type="body" idx="11"/>
          </p:nvPr>
        </p:nvSpPr>
        <p:spPr/>
        <p:txBody>
          <a:bodyPr/>
          <a:lstStyle/>
          <a:p>
            <a:r>
              <a:rPr lang="en-CA" dirty="0"/>
              <a:t>ABC Company Incorporated</a:t>
            </a:r>
          </a:p>
          <a:p>
            <a:endParaRPr lang="en-US" dirty="0"/>
          </a:p>
        </p:txBody>
      </p:sp>
      <p:sp>
        <p:nvSpPr>
          <p:cNvPr id="8" name="Text Placeholder 1">
            <a:extLst>
              <a:ext uri="{FF2B5EF4-FFF2-40B4-BE49-F238E27FC236}">
                <a16:creationId xmlns:a16="http://schemas.microsoft.com/office/drawing/2014/main" id="{66D2EFAB-BA0B-5E1D-1C73-0207FFBD092C}"/>
              </a:ext>
            </a:extLst>
          </p:cNvPr>
          <p:cNvSpPr txBox="1">
            <a:spLocks/>
          </p:cNvSpPr>
          <p:nvPr/>
        </p:nvSpPr>
        <p:spPr>
          <a:xfrm>
            <a:off x="1259355" y="7837154"/>
            <a:ext cx="5292000" cy="38029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latin typeface="Akkurat Pro" panose="020B0504020101020102" pitchFamily="34" charset="0"/>
              </a:rPr>
              <a:t>DD MMMM YYYY</a:t>
            </a:r>
          </a:p>
        </p:txBody>
      </p:sp>
    </p:spTree>
    <p:extLst>
      <p:ext uri="{BB962C8B-B14F-4D97-AF65-F5344CB8AC3E}">
        <p14:creationId xmlns:p14="http://schemas.microsoft.com/office/powerpoint/2010/main" val="88256424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A7098A8-B3AB-78D1-64C6-ED330316B4B5}"/>
              </a:ext>
            </a:extLst>
          </p:cNvPr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en-CA" dirty="0"/>
              <a:t>75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480CC2C-3A05-BE55-6971-603F1B30869C}"/>
              </a:ext>
            </a:extLst>
          </p:cNvPr>
          <p:cNvSpPr>
            <a:spLocks noGrp="1"/>
          </p:cNvSpPr>
          <p:nvPr>
            <p:ph type="body" idx="11"/>
          </p:nvPr>
        </p:nvSpPr>
        <p:spPr/>
        <p:txBody>
          <a:bodyPr/>
          <a:lstStyle/>
          <a:p>
            <a:r>
              <a:rPr lang="en-CA" dirty="0"/>
              <a:t>ABC Company Incorporated</a:t>
            </a:r>
          </a:p>
          <a:p>
            <a:endParaRPr lang="en-US" dirty="0"/>
          </a:p>
        </p:txBody>
      </p:sp>
      <p:sp>
        <p:nvSpPr>
          <p:cNvPr id="8" name="Text Placeholder 1">
            <a:extLst>
              <a:ext uri="{FF2B5EF4-FFF2-40B4-BE49-F238E27FC236}">
                <a16:creationId xmlns:a16="http://schemas.microsoft.com/office/drawing/2014/main" id="{996C3336-4109-36E5-6942-D27C10C8E169}"/>
              </a:ext>
            </a:extLst>
          </p:cNvPr>
          <p:cNvSpPr txBox="1">
            <a:spLocks/>
          </p:cNvSpPr>
          <p:nvPr/>
        </p:nvSpPr>
        <p:spPr>
          <a:xfrm>
            <a:off x="1259355" y="7837154"/>
            <a:ext cx="5292000" cy="38029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latin typeface="Akkurat Pro" panose="020B0504020101020102" pitchFamily="34" charset="0"/>
              </a:rPr>
              <a:t>DD MMMM YYYY</a:t>
            </a:r>
          </a:p>
        </p:txBody>
      </p:sp>
    </p:spTree>
    <p:extLst>
      <p:ext uri="{BB962C8B-B14F-4D97-AF65-F5344CB8AC3E}">
        <p14:creationId xmlns:p14="http://schemas.microsoft.com/office/powerpoint/2010/main" val="78183821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120CE0C-9FFA-6EFF-B70D-EB8406985E06}"/>
              </a:ext>
            </a:extLst>
          </p:cNvPr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en-CA" dirty="0"/>
              <a:t>75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E5DC636-00C7-A83B-FED6-316127D6522A}"/>
              </a:ext>
            </a:extLst>
          </p:cNvPr>
          <p:cNvSpPr>
            <a:spLocks noGrp="1"/>
          </p:cNvSpPr>
          <p:nvPr>
            <p:ph type="body" idx="11"/>
          </p:nvPr>
        </p:nvSpPr>
        <p:spPr/>
        <p:txBody>
          <a:bodyPr/>
          <a:lstStyle/>
          <a:p>
            <a:r>
              <a:rPr lang="en-CA" dirty="0"/>
              <a:t>ABC Company Incorporated</a:t>
            </a:r>
          </a:p>
          <a:p>
            <a:endParaRPr lang="en-US" dirty="0"/>
          </a:p>
        </p:txBody>
      </p:sp>
      <p:sp>
        <p:nvSpPr>
          <p:cNvPr id="8" name="Text Placeholder 1">
            <a:extLst>
              <a:ext uri="{FF2B5EF4-FFF2-40B4-BE49-F238E27FC236}">
                <a16:creationId xmlns:a16="http://schemas.microsoft.com/office/drawing/2014/main" id="{CE4FB752-AB33-4B82-A2B6-28032CD512C9}"/>
              </a:ext>
            </a:extLst>
          </p:cNvPr>
          <p:cNvSpPr txBox="1">
            <a:spLocks/>
          </p:cNvSpPr>
          <p:nvPr/>
        </p:nvSpPr>
        <p:spPr>
          <a:xfrm>
            <a:off x="1259355" y="7837154"/>
            <a:ext cx="5292000" cy="38029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latin typeface="Akkurat Pro" panose="020B0504020101020102" pitchFamily="34" charset="0"/>
              </a:rPr>
              <a:t>DD MMMM YYYY</a:t>
            </a:r>
          </a:p>
        </p:txBody>
      </p:sp>
    </p:spTree>
    <p:extLst>
      <p:ext uri="{BB962C8B-B14F-4D97-AF65-F5344CB8AC3E}">
        <p14:creationId xmlns:p14="http://schemas.microsoft.com/office/powerpoint/2010/main" val="98805242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2FC4435-05A7-7D07-BF67-29AE659903EC}"/>
              </a:ext>
            </a:extLst>
          </p:cNvPr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en-CA" dirty="0"/>
              <a:t>75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1B1B901-B5BA-A1AF-C5D5-740D4773B577}"/>
              </a:ext>
            </a:extLst>
          </p:cNvPr>
          <p:cNvSpPr>
            <a:spLocks noGrp="1"/>
          </p:cNvSpPr>
          <p:nvPr>
            <p:ph type="body" idx="11"/>
          </p:nvPr>
        </p:nvSpPr>
        <p:spPr/>
        <p:txBody>
          <a:bodyPr/>
          <a:lstStyle/>
          <a:p>
            <a:r>
              <a:rPr lang="en-CA" dirty="0"/>
              <a:t>ABC Company Incorporated</a:t>
            </a:r>
          </a:p>
          <a:p>
            <a:endParaRPr lang="en-US" dirty="0"/>
          </a:p>
        </p:txBody>
      </p:sp>
      <p:sp>
        <p:nvSpPr>
          <p:cNvPr id="8" name="Text Placeholder 1">
            <a:extLst>
              <a:ext uri="{FF2B5EF4-FFF2-40B4-BE49-F238E27FC236}">
                <a16:creationId xmlns:a16="http://schemas.microsoft.com/office/drawing/2014/main" id="{50ED7659-CEFC-CB1D-EA8D-99522185912B}"/>
              </a:ext>
            </a:extLst>
          </p:cNvPr>
          <p:cNvSpPr txBox="1">
            <a:spLocks/>
          </p:cNvSpPr>
          <p:nvPr/>
        </p:nvSpPr>
        <p:spPr>
          <a:xfrm>
            <a:off x="1259355" y="7837154"/>
            <a:ext cx="5292000" cy="38029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latin typeface="Akkurat Pro" panose="020B0504020101020102" pitchFamily="34" charset="0"/>
              </a:rPr>
              <a:t>DD MMMM YYYY</a:t>
            </a:r>
          </a:p>
        </p:txBody>
      </p:sp>
    </p:spTree>
    <p:extLst>
      <p:ext uri="{BB962C8B-B14F-4D97-AF65-F5344CB8AC3E}">
        <p14:creationId xmlns:p14="http://schemas.microsoft.com/office/powerpoint/2010/main" val="26661622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EA304E-285D-4F76-AFEF-0FF0354D1D29}"/>
              </a:ext>
            </a:extLst>
          </p:cNvPr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en-CA" dirty="0"/>
              <a:t>75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F2D099D-ED7C-F959-68E7-8149716F47F9}"/>
              </a:ext>
            </a:extLst>
          </p:cNvPr>
          <p:cNvSpPr txBox="1">
            <a:spLocks/>
          </p:cNvSpPr>
          <p:nvPr/>
        </p:nvSpPr>
        <p:spPr>
          <a:xfrm>
            <a:off x="1259355" y="7814851"/>
            <a:ext cx="5292000" cy="38029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/>
              <a:t>DD MMMM YYYY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E90BC0D0-25CF-7BD7-EC9F-7BDA45B1964B}"/>
              </a:ext>
            </a:extLst>
          </p:cNvPr>
          <p:cNvSpPr>
            <a:spLocks noGrp="1"/>
          </p:cNvSpPr>
          <p:nvPr>
            <p:ph type="body" idx="3"/>
          </p:nvPr>
        </p:nvSpPr>
        <p:spPr>
          <a:xfrm>
            <a:off x="683400" y="409582"/>
            <a:ext cx="6443910" cy="869833"/>
          </a:xfrm>
        </p:spPr>
        <p:txBody>
          <a:bodyPr/>
          <a:lstStyle/>
          <a:p>
            <a:r>
              <a:rPr lang="en-CA" dirty="0"/>
              <a:t>ABC Company Incorporated</a:t>
            </a:r>
          </a:p>
        </p:txBody>
      </p:sp>
    </p:spTree>
    <p:extLst>
      <p:ext uri="{BB962C8B-B14F-4D97-AF65-F5344CB8AC3E}">
        <p14:creationId xmlns:p14="http://schemas.microsoft.com/office/powerpoint/2010/main" val="392308575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AA07B68-A8AD-0B8A-09D0-ED6260AEAAE3}"/>
              </a:ext>
            </a:extLst>
          </p:cNvPr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en-CA" dirty="0"/>
              <a:t>75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BEC3F60-73A9-9D0F-6343-66B66E56FB8E}"/>
              </a:ext>
            </a:extLst>
          </p:cNvPr>
          <p:cNvSpPr>
            <a:spLocks noGrp="1"/>
          </p:cNvSpPr>
          <p:nvPr>
            <p:ph type="body" idx="11"/>
          </p:nvPr>
        </p:nvSpPr>
        <p:spPr/>
        <p:txBody>
          <a:bodyPr/>
          <a:lstStyle/>
          <a:p>
            <a:r>
              <a:rPr lang="en-CA" dirty="0"/>
              <a:t>ABC Company Incorporated</a:t>
            </a:r>
          </a:p>
          <a:p>
            <a:endParaRPr lang="en-US" dirty="0"/>
          </a:p>
        </p:txBody>
      </p:sp>
      <p:sp>
        <p:nvSpPr>
          <p:cNvPr id="8" name="Text Placeholder 1">
            <a:extLst>
              <a:ext uri="{FF2B5EF4-FFF2-40B4-BE49-F238E27FC236}">
                <a16:creationId xmlns:a16="http://schemas.microsoft.com/office/drawing/2014/main" id="{99AD361E-F716-693C-21E5-C989329191E9}"/>
              </a:ext>
            </a:extLst>
          </p:cNvPr>
          <p:cNvSpPr txBox="1">
            <a:spLocks/>
          </p:cNvSpPr>
          <p:nvPr/>
        </p:nvSpPr>
        <p:spPr>
          <a:xfrm>
            <a:off x="1259355" y="7837154"/>
            <a:ext cx="5292000" cy="38029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latin typeface="Akkurat Pro" panose="020B0504020101020102" pitchFamily="34" charset="0"/>
              </a:rPr>
              <a:t>DD MMMM YYYY</a:t>
            </a:r>
          </a:p>
        </p:txBody>
      </p:sp>
    </p:spTree>
    <p:extLst>
      <p:ext uri="{BB962C8B-B14F-4D97-AF65-F5344CB8AC3E}">
        <p14:creationId xmlns:p14="http://schemas.microsoft.com/office/powerpoint/2010/main" val="382132198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2CA5C53-D324-1296-D04D-A98E37D90750}"/>
              </a:ext>
            </a:extLst>
          </p:cNvPr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en-CA" dirty="0"/>
              <a:t>75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2BD3BE2-87E4-30E0-2EE7-610807FD9519}"/>
              </a:ext>
            </a:extLst>
          </p:cNvPr>
          <p:cNvSpPr>
            <a:spLocks noGrp="1"/>
          </p:cNvSpPr>
          <p:nvPr>
            <p:ph type="body" idx="11"/>
          </p:nvPr>
        </p:nvSpPr>
        <p:spPr/>
        <p:txBody>
          <a:bodyPr/>
          <a:lstStyle/>
          <a:p>
            <a:r>
              <a:rPr lang="en-CA" dirty="0"/>
              <a:t>ABC Company Incorporated</a:t>
            </a:r>
          </a:p>
          <a:p>
            <a:endParaRPr lang="en-US" b="0" dirty="0"/>
          </a:p>
        </p:txBody>
      </p:sp>
      <p:sp>
        <p:nvSpPr>
          <p:cNvPr id="8" name="Text Placeholder 1">
            <a:extLst>
              <a:ext uri="{FF2B5EF4-FFF2-40B4-BE49-F238E27FC236}">
                <a16:creationId xmlns:a16="http://schemas.microsoft.com/office/drawing/2014/main" id="{B39BB6CA-B755-47E2-BA7A-9B05EF286B9F}"/>
              </a:ext>
            </a:extLst>
          </p:cNvPr>
          <p:cNvSpPr txBox="1">
            <a:spLocks/>
          </p:cNvSpPr>
          <p:nvPr/>
        </p:nvSpPr>
        <p:spPr>
          <a:xfrm>
            <a:off x="1259355" y="7837154"/>
            <a:ext cx="5292000" cy="38029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latin typeface="Akkurat Pro" panose="020B0504020101020102" pitchFamily="34" charset="0"/>
              </a:rPr>
              <a:t>DD MMMM YYYY</a:t>
            </a:r>
          </a:p>
        </p:txBody>
      </p:sp>
    </p:spTree>
    <p:extLst>
      <p:ext uri="{BB962C8B-B14F-4D97-AF65-F5344CB8AC3E}">
        <p14:creationId xmlns:p14="http://schemas.microsoft.com/office/powerpoint/2010/main" val="39170133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C9E635B-E398-DC4C-D108-2E7BAC873F0D}"/>
              </a:ext>
            </a:extLst>
          </p:cNvPr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en-CA" dirty="0"/>
              <a:t>75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5AA81B4-1E91-3258-6A64-8E57984FFD6E}"/>
              </a:ext>
            </a:extLst>
          </p:cNvPr>
          <p:cNvSpPr>
            <a:spLocks noGrp="1"/>
          </p:cNvSpPr>
          <p:nvPr>
            <p:ph type="body" idx="11"/>
          </p:nvPr>
        </p:nvSpPr>
        <p:spPr/>
        <p:txBody>
          <a:bodyPr/>
          <a:lstStyle/>
          <a:p>
            <a:r>
              <a:rPr lang="en-CA" dirty="0"/>
              <a:t>ABC Company Incorporated</a:t>
            </a:r>
          </a:p>
          <a:p>
            <a:endParaRPr lang="en-US" b="0" dirty="0"/>
          </a:p>
        </p:txBody>
      </p:sp>
      <p:sp>
        <p:nvSpPr>
          <p:cNvPr id="8" name="Text Placeholder 1">
            <a:extLst>
              <a:ext uri="{FF2B5EF4-FFF2-40B4-BE49-F238E27FC236}">
                <a16:creationId xmlns:a16="http://schemas.microsoft.com/office/drawing/2014/main" id="{CC20F64E-C2A8-E28A-E313-B96F810E1B9C}"/>
              </a:ext>
            </a:extLst>
          </p:cNvPr>
          <p:cNvSpPr txBox="1">
            <a:spLocks/>
          </p:cNvSpPr>
          <p:nvPr/>
        </p:nvSpPr>
        <p:spPr>
          <a:xfrm>
            <a:off x="1259355" y="7837154"/>
            <a:ext cx="5292000" cy="38029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latin typeface="Akkurat Pro" panose="020B0504020101020102" pitchFamily="34" charset="0"/>
              </a:rPr>
              <a:t>DD MMMM YYYY</a:t>
            </a:r>
          </a:p>
        </p:txBody>
      </p:sp>
    </p:spTree>
    <p:extLst>
      <p:ext uri="{BB962C8B-B14F-4D97-AF65-F5344CB8AC3E}">
        <p14:creationId xmlns:p14="http://schemas.microsoft.com/office/powerpoint/2010/main" val="54852336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352BF64-8437-0D85-B4FA-D5822B793212}"/>
              </a:ext>
            </a:extLst>
          </p:cNvPr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en-CA" dirty="0"/>
              <a:t>75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47B7C5C-FDAB-E7BB-C89D-9CA51EA75F37}"/>
              </a:ext>
            </a:extLst>
          </p:cNvPr>
          <p:cNvSpPr>
            <a:spLocks noGrp="1"/>
          </p:cNvSpPr>
          <p:nvPr>
            <p:ph type="body" idx="11"/>
          </p:nvPr>
        </p:nvSpPr>
        <p:spPr/>
        <p:txBody>
          <a:bodyPr/>
          <a:lstStyle/>
          <a:p>
            <a:r>
              <a:rPr lang="en-CA" dirty="0"/>
              <a:t>ABC Company Incorporated</a:t>
            </a:r>
          </a:p>
          <a:p>
            <a:endParaRPr lang="en-US" dirty="0"/>
          </a:p>
        </p:txBody>
      </p:sp>
      <p:sp>
        <p:nvSpPr>
          <p:cNvPr id="8" name="Text Placeholder 1">
            <a:extLst>
              <a:ext uri="{FF2B5EF4-FFF2-40B4-BE49-F238E27FC236}">
                <a16:creationId xmlns:a16="http://schemas.microsoft.com/office/drawing/2014/main" id="{29E2C0AB-AB77-CD4E-6393-8D734591F3F5}"/>
              </a:ext>
            </a:extLst>
          </p:cNvPr>
          <p:cNvSpPr txBox="1">
            <a:spLocks/>
          </p:cNvSpPr>
          <p:nvPr/>
        </p:nvSpPr>
        <p:spPr>
          <a:xfrm>
            <a:off x="1259355" y="7837154"/>
            <a:ext cx="5292000" cy="38029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latin typeface="Akkurat Pro" panose="020B0504020101020102" pitchFamily="34" charset="0"/>
              </a:rPr>
              <a:t>DD MMMM YYYY</a:t>
            </a:r>
          </a:p>
        </p:txBody>
      </p:sp>
    </p:spTree>
    <p:extLst>
      <p:ext uri="{BB962C8B-B14F-4D97-AF65-F5344CB8AC3E}">
        <p14:creationId xmlns:p14="http://schemas.microsoft.com/office/powerpoint/2010/main" val="123092838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65FBC6E-951A-27B1-E119-92B3BDE790FC}"/>
              </a:ext>
            </a:extLst>
          </p:cNvPr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en-CA" dirty="0"/>
              <a:t>75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A6136940-9F12-44F8-D7D2-CBC29413904C}"/>
              </a:ext>
            </a:extLst>
          </p:cNvPr>
          <p:cNvSpPr>
            <a:spLocks noGrp="1"/>
          </p:cNvSpPr>
          <p:nvPr>
            <p:ph type="body" idx="11"/>
          </p:nvPr>
        </p:nvSpPr>
        <p:spPr/>
        <p:txBody>
          <a:bodyPr/>
          <a:lstStyle/>
          <a:p>
            <a:r>
              <a:rPr lang="en-CA" dirty="0"/>
              <a:t>ABC Company Incorporated</a:t>
            </a:r>
          </a:p>
          <a:p>
            <a:endParaRPr lang="en-US" dirty="0"/>
          </a:p>
        </p:txBody>
      </p:sp>
      <p:sp>
        <p:nvSpPr>
          <p:cNvPr id="8" name="Text Placeholder 1">
            <a:extLst>
              <a:ext uri="{FF2B5EF4-FFF2-40B4-BE49-F238E27FC236}">
                <a16:creationId xmlns:a16="http://schemas.microsoft.com/office/drawing/2014/main" id="{37BC35CE-1BE6-05C8-45EB-3CFAD92FE4C3}"/>
              </a:ext>
            </a:extLst>
          </p:cNvPr>
          <p:cNvSpPr txBox="1">
            <a:spLocks/>
          </p:cNvSpPr>
          <p:nvPr/>
        </p:nvSpPr>
        <p:spPr>
          <a:xfrm>
            <a:off x="1259355" y="7837154"/>
            <a:ext cx="5292000" cy="38029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latin typeface="Akkurat Pro" panose="020B0504020101020102" pitchFamily="34" charset="0"/>
              </a:rPr>
              <a:t>DD MMMM YYYY</a:t>
            </a:r>
          </a:p>
        </p:txBody>
      </p:sp>
    </p:spTree>
    <p:extLst>
      <p:ext uri="{BB962C8B-B14F-4D97-AF65-F5344CB8AC3E}">
        <p14:creationId xmlns:p14="http://schemas.microsoft.com/office/powerpoint/2010/main" val="427601005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C081A96-9417-E58E-5E11-726270E8EEDE}"/>
              </a:ext>
            </a:extLst>
          </p:cNvPr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en-CA" dirty="0"/>
              <a:t>75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62B5ABE-51B5-9FEF-C435-F737F7F749BD}"/>
              </a:ext>
            </a:extLst>
          </p:cNvPr>
          <p:cNvSpPr>
            <a:spLocks noGrp="1"/>
          </p:cNvSpPr>
          <p:nvPr>
            <p:ph type="body" idx="11"/>
          </p:nvPr>
        </p:nvSpPr>
        <p:spPr/>
        <p:txBody>
          <a:bodyPr/>
          <a:lstStyle/>
          <a:p>
            <a:r>
              <a:rPr lang="en-CA" dirty="0"/>
              <a:t>ABC Company Incorporated</a:t>
            </a:r>
          </a:p>
          <a:p>
            <a:endParaRPr lang="en-US" dirty="0"/>
          </a:p>
        </p:txBody>
      </p:sp>
      <p:sp>
        <p:nvSpPr>
          <p:cNvPr id="8" name="Text Placeholder 1">
            <a:extLst>
              <a:ext uri="{FF2B5EF4-FFF2-40B4-BE49-F238E27FC236}">
                <a16:creationId xmlns:a16="http://schemas.microsoft.com/office/drawing/2014/main" id="{3A30C22F-3DE1-4B70-785D-62200F4223A6}"/>
              </a:ext>
            </a:extLst>
          </p:cNvPr>
          <p:cNvSpPr txBox="1">
            <a:spLocks/>
          </p:cNvSpPr>
          <p:nvPr/>
        </p:nvSpPr>
        <p:spPr>
          <a:xfrm>
            <a:off x="1259355" y="7837154"/>
            <a:ext cx="5292000" cy="38029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latin typeface="Akkurat Pro" panose="020B0504020101020102" pitchFamily="34" charset="0"/>
              </a:rPr>
              <a:t>DD MMMM YYYY</a:t>
            </a:r>
          </a:p>
        </p:txBody>
      </p:sp>
    </p:spTree>
    <p:extLst>
      <p:ext uri="{BB962C8B-B14F-4D97-AF65-F5344CB8AC3E}">
        <p14:creationId xmlns:p14="http://schemas.microsoft.com/office/powerpoint/2010/main" val="126875205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B3A8134-AC23-DCE6-37C1-EF69BF53106A}"/>
              </a:ext>
            </a:extLst>
          </p:cNvPr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en-CA" dirty="0"/>
              <a:t>75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34E359E3-6AFD-A688-A502-5905CCF3B60B}"/>
              </a:ext>
            </a:extLst>
          </p:cNvPr>
          <p:cNvSpPr>
            <a:spLocks noGrp="1"/>
          </p:cNvSpPr>
          <p:nvPr>
            <p:ph type="body" idx="11"/>
          </p:nvPr>
        </p:nvSpPr>
        <p:spPr/>
        <p:txBody>
          <a:bodyPr/>
          <a:lstStyle/>
          <a:p>
            <a:r>
              <a:rPr lang="en-CA" dirty="0"/>
              <a:t>ABC Company Incorporated</a:t>
            </a:r>
          </a:p>
          <a:p>
            <a:endParaRPr lang="en-US" dirty="0"/>
          </a:p>
        </p:txBody>
      </p:sp>
      <p:sp>
        <p:nvSpPr>
          <p:cNvPr id="8" name="Text Placeholder 1">
            <a:extLst>
              <a:ext uri="{FF2B5EF4-FFF2-40B4-BE49-F238E27FC236}">
                <a16:creationId xmlns:a16="http://schemas.microsoft.com/office/drawing/2014/main" id="{B6A040EA-77F8-57E0-F171-C2EB5899B989}"/>
              </a:ext>
            </a:extLst>
          </p:cNvPr>
          <p:cNvSpPr txBox="1">
            <a:spLocks/>
          </p:cNvSpPr>
          <p:nvPr/>
        </p:nvSpPr>
        <p:spPr>
          <a:xfrm>
            <a:off x="1259355" y="7837154"/>
            <a:ext cx="5292000" cy="38029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latin typeface="Akkurat Pro" panose="020B0504020101020102" pitchFamily="34" charset="0"/>
              </a:rPr>
              <a:t>DD MMMM YYYY</a:t>
            </a:r>
          </a:p>
        </p:txBody>
      </p:sp>
    </p:spTree>
    <p:extLst>
      <p:ext uri="{BB962C8B-B14F-4D97-AF65-F5344CB8AC3E}">
        <p14:creationId xmlns:p14="http://schemas.microsoft.com/office/powerpoint/2010/main" val="26654700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38C3BA4-11DF-5BF7-B94D-1987C818A1CA}"/>
              </a:ext>
            </a:extLst>
          </p:cNvPr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en-CA" dirty="0"/>
              <a:t>75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C945C25-3B4A-5E37-C997-D83DFDDAF697}"/>
              </a:ext>
            </a:extLst>
          </p:cNvPr>
          <p:cNvSpPr>
            <a:spLocks noGrp="1"/>
          </p:cNvSpPr>
          <p:nvPr>
            <p:ph type="body" idx="11"/>
          </p:nvPr>
        </p:nvSpPr>
        <p:spPr/>
        <p:txBody>
          <a:bodyPr/>
          <a:lstStyle/>
          <a:p>
            <a:r>
              <a:rPr lang="en-CA" dirty="0"/>
              <a:t>ABC Company Incorporated</a:t>
            </a:r>
          </a:p>
          <a:p>
            <a:endParaRPr lang="en-US" dirty="0"/>
          </a:p>
        </p:txBody>
      </p:sp>
      <p:sp>
        <p:nvSpPr>
          <p:cNvPr id="8" name="Text Placeholder 1">
            <a:extLst>
              <a:ext uri="{FF2B5EF4-FFF2-40B4-BE49-F238E27FC236}">
                <a16:creationId xmlns:a16="http://schemas.microsoft.com/office/drawing/2014/main" id="{8EFAC50A-8D3E-3004-7FB4-E07F6EDA0D7C}"/>
              </a:ext>
            </a:extLst>
          </p:cNvPr>
          <p:cNvSpPr txBox="1">
            <a:spLocks/>
          </p:cNvSpPr>
          <p:nvPr/>
        </p:nvSpPr>
        <p:spPr>
          <a:xfrm>
            <a:off x="1259355" y="7837154"/>
            <a:ext cx="5292000" cy="38029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latin typeface="Akkurat Pro" panose="020B0504020101020102" pitchFamily="34" charset="0"/>
              </a:rPr>
              <a:t>DD MMMM YYYY</a:t>
            </a:r>
          </a:p>
        </p:txBody>
      </p:sp>
    </p:spTree>
    <p:extLst>
      <p:ext uri="{BB962C8B-B14F-4D97-AF65-F5344CB8AC3E}">
        <p14:creationId xmlns:p14="http://schemas.microsoft.com/office/powerpoint/2010/main" val="333386936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28AE419-E6A1-AB9C-98EF-B5A593E5D129}"/>
              </a:ext>
            </a:extLst>
          </p:cNvPr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en-CA" dirty="0"/>
              <a:t>75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6EBF4FC-D3C2-197F-3422-F5AE606D71B2}"/>
              </a:ext>
            </a:extLst>
          </p:cNvPr>
          <p:cNvSpPr>
            <a:spLocks noGrp="1"/>
          </p:cNvSpPr>
          <p:nvPr>
            <p:ph type="body" idx="11"/>
          </p:nvPr>
        </p:nvSpPr>
        <p:spPr/>
        <p:txBody>
          <a:bodyPr/>
          <a:lstStyle/>
          <a:p>
            <a:r>
              <a:rPr lang="en-CA" dirty="0"/>
              <a:t>ABC Company Incorporated</a:t>
            </a:r>
          </a:p>
          <a:p>
            <a:endParaRPr lang="en-US" dirty="0"/>
          </a:p>
        </p:txBody>
      </p:sp>
      <p:sp>
        <p:nvSpPr>
          <p:cNvPr id="8" name="Text Placeholder 1">
            <a:extLst>
              <a:ext uri="{FF2B5EF4-FFF2-40B4-BE49-F238E27FC236}">
                <a16:creationId xmlns:a16="http://schemas.microsoft.com/office/drawing/2014/main" id="{BA4C13AE-0688-03DA-D042-E98FEDFC6568}"/>
              </a:ext>
            </a:extLst>
          </p:cNvPr>
          <p:cNvSpPr txBox="1">
            <a:spLocks/>
          </p:cNvSpPr>
          <p:nvPr/>
        </p:nvSpPr>
        <p:spPr>
          <a:xfrm>
            <a:off x="1259355" y="7837154"/>
            <a:ext cx="5292000" cy="38029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latin typeface="Akkurat Pro" panose="020B0504020101020102" pitchFamily="34" charset="0"/>
              </a:rPr>
              <a:t>DD MMMM YYYY</a:t>
            </a:r>
          </a:p>
        </p:txBody>
      </p:sp>
    </p:spTree>
    <p:extLst>
      <p:ext uri="{BB962C8B-B14F-4D97-AF65-F5344CB8AC3E}">
        <p14:creationId xmlns:p14="http://schemas.microsoft.com/office/powerpoint/2010/main" val="28607868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4D21888-1D6B-7848-7F0E-627D72B6A4AF}"/>
              </a:ext>
            </a:extLst>
          </p:cNvPr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en-CA" dirty="0"/>
              <a:t>75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9D8A5FF-C0FA-143B-60C3-C347F56B5A0E}"/>
              </a:ext>
            </a:extLst>
          </p:cNvPr>
          <p:cNvSpPr>
            <a:spLocks noGrp="1"/>
          </p:cNvSpPr>
          <p:nvPr>
            <p:ph type="body" idx="11"/>
          </p:nvPr>
        </p:nvSpPr>
        <p:spPr/>
        <p:txBody>
          <a:bodyPr/>
          <a:lstStyle/>
          <a:p>
            <a:r>
              <a:rPr lang="en-CA" dirty="0"/>
              <a:t>ABC Company Incorporated</a:t>
            </a:r>
          </a:p>
          <a:p>
            <a:endParaRPr lang="en-US" dirty="0"/>
          </a:p>
        </p:txBody>
      </p:sp>
      <p:sp>
        <p:nvSpPr>
          <p:cNvPr id="8" name="Text Placeholder 1">
            <a:extLst>
              <a:ext uri="{FF2B5EF4-FFF2-40B4-BE49-F238E27FC236}">
                <a16:creationId xmlns:a16="http://schemas.microsoft.com/office/drawing/2014/main" id="{C548BF40-8CB4-1532-33AC-E3805F6A2DA9}"/>
              </a:ext>
            </a:extLst>
          </p:cNvPr>
          <p:cNvSpPr txBox="1">
            <a:spLocks/>
          </p:cNvSpPr>
          <p:nvPr/>
        </p:nvSpPr>
        <p:spPr>
          <a:xfrm>
            <a:off x="1259355" y="7837154"/>
            <a:ext cx="5292000" cy="38029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latin typeface="Akkurat Pro" panose="020B0504020101020102" pitchFamily="34" charset="0"/>
              </a:rPr>
              <a:t>DD MMMM YYYY</a:t>
            </a:r>
          </a:p>
        </p:txBody>
      </p:sp>
    </p:spTree>
    <p:extLst>
      <p:ext uri="{BB962C8B-B14F-4D97-AF65-F5344CB8AC3E}">
        <p14:creationId xmlns:p14="http://schemas.microsoft.com/office/powerpoint/2010/main" val="24351643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EA304E-285D-4F76-AFEF-0FF0354D1D29}"/>
              </a:ext>
            </a:extLst>
          </p:cNvPr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en-CA" dirty="0"/>
              <a:t>75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E1B2B2-3FB9-3303-1427-CF1C5FDEBA33}"/>
              </a:ext>
            </a:extLst>
          </p:cNvPr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en-CA" dirty="0"/>
              <a:t>ABC Company Incorporated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F9B1BED-1876-3D5E-988E-533FFD8FBFD0}"/>
              </a:ext>
            </a:extLst>
          </p:cNvPr>
          <p:cNvSpPr txBox="1">
            <a:spLocks/>
          </p:cNvSpPr>
          <p:nvPr/>
        </p:nvSpPr>
        <p:spPr>
          <a:xfrm>
            <a:off x="1259355" y="7837154"/>
            <a:ext cx="5292000" cy="38029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latin typeface="Akkurat Pro" panose="020B0504020101020102" pitchFamily="34" charset="0"/>
              </a:rPr>
              <a:t>DD MMMM YYYY</a:t>
            </a:r>
          </a:p>
        </p:txBody>
      </p:sp>
    </p:spTree>
    <p:extLst>
      <p:ext uri="{BB962C8B-B14F-4D97-AF65-F5344CB8AC3E}">
        <p14:creationId xmlns:p14="http://schemas.microsoft.com/office/powerpoint/2010/main" val="3851563296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8DFB392-9B48-DF27-9895-FDB67C3E6CC4}"/>
              </a:ext>
            </a:extLst>
          </p:cNvPr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en-CA" dirty="0"/>
              <a:t>75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B684312-5E5B-322B-B8D5-C2F459430922}"/>
              </a:ext>
            </a:extLst>
          </p:cNvPr>
          <p:cNvSpPr>
            <a:spLocks noGrp="1"/>
          </p:cNvSpPr>
          <p:nvPr>
            <p:ph type="body" idx="11"/>
          </p:nvPr>
        </p:nvSpPr>
        <p:spPr/>
        <p:txBody>
          <a:bodyPr/>
          <a:lstStyle/>
          <a:p>
            <a:r>
              <a:rPr lang="en-CA" dirty="0"/>
              <a:t>ABC Company Incorporated</a:t>
            </a:r>
          </a:p>
          <a:p>
            <a:endParaRPr lang="en-US" dirty="0"/>
          </a:p>
        </p:txBody>
      </p:sp>
      <p:sp>
        <p:nvSpPr>
          <p:cNvPr id="8" name="Text Placeholder 1">
            <a:extLst>
              <a:ext uri="{FF2B5EF4-FFF2-40B4-BE49-F238E27FC236}">
                <a16:creationId xmlns:a16="http://schemas.microsoft.com/office/drawing/2014/main" id="{8F90AC4E-4C28-E531-F9FE-CAD0BA15553F}"/>
              </a:ext>
            </a:extLst>
          </p:cNvPr>
          <p:cNvSpPr txBox="1">
            <a:spLocks/>
          </p:cNvSpPr>
          <p:nvPr/>
        </p:nvSpPr>
        <p:spPr>
          <a:xfrm>
            <a:off x="1259355" y="7837154"/>
            <a:ext cx="5292000" cy="38029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latin typeface="Akkurat Pro" panose="020B0504020101020102" pitchFamily="34" charset="0"/>
              </a:rPr>
              <a:t>DD MMMM YYYY</a:t>
            </a:r>
          </a:p>
        </p:txBody>
      </p:sp>
    </p:spTree>
    <p:extLst>
      <p:ext uri="{BB962C8B-B14F-4D97-AF65-F5344CB8AC3E}">
        <p14:creationId xmlns:p14="http://schemas.microsoft.com/office/powerpoint/2010/main" val="1390572509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808E4D3-9E0C-E897-1F26-111B87127160}"/>
              </a:ext>
            </a:extLst>
          </p:cNvPr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en-CA" dirty="0"/>
              <a:t>75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327FB37B-A6E2-53AC-54F6-5B16F12F5F34}"/>
              </a:ext>
            </a:extLst>
          </p:cNvPr>
          <p:cNvSpPr>
            <a:spLocks noGrp="1"/>
          </p:cNvSpPr>
          <p:nvPr>
            <p:ph type="body" idx="11"/>
          </p:nvPr>
        </p:nvSpPr>
        <p:spPr/>
        <p:txBody>
          <a:bodyPr/>
          <a:lstStyle/>
          <a:p>
            <a:r>
              <a:rPr lang="en-CA" dirty="0"/>
              <a:t>ABC Company Incorporated</a:t>
            </a:r>
          </a:p>
          <a:p>
            <a:endParaRPr lang="en-US" dirty="0"/>
          </a:p>
        </p:txBody>
      </p:sp>
      <p:sp>
        <p:nvSpPr>
          <p:cNvPr id="8" name="Text Placeholder 1">
            <a:extLst>
              <a:ext uri="{FF2B5EF4-FFF2-40B4-BE49-F238E27FC236}">
                <a16:creationId xmlns:a16="http://schemas.microsoft.com/office/drawing/2014/main" id="{0D12934C-5091-0B4F-542D-F182BBFB8E4E}"/>
              </a:ext>
            </a:extLst>
          </p:cNvPr>
          <p:cNvSpPr txBox="1">
            <a:spLocks/>
          </p:cNvSpPr>
          <p:nvPr/>
        </p:nvSpPr>
        <p:spPr>
          <a:xfrm>
            <a:off x="1259355" y="7837154"/>
            <a:ext cx="5292000" cy="38029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latin typeface="Akkurat Pro" panose="020B0504020101020102" pitchFamily="34" charset="0"/>
              </a:rPr>
              <a:t>DD MMMM YYYY</a:t>
            </a:r>
          </a:p>
        </p:txBody>
      </p:sp>
    </p:spTree>
    <p:extLst>
      <p:ext uri="{BB962C8B-B14F-4D97-AF65-F5344CB8AC3E}">
        <p14:creationId xmlns:p14="http://schemas.microsoft.com/office/powerpoint/2010/main" val="2907103166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B265E2BF-9568-8DF4-EC6C-C888FA08E8AF}"/>
              </a:ext>
            </a:extLst>
          </p:cNvPr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en-CA" dirty="0"/>
              <a:t>75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3F16537B-A952-9C84-3C42-360DA8D3B45E}"/>
              </a:ext>
            </a:extLst>
          </p:cNvPr>
          <p:cNvSpPr>
            <a:spLocks noGrp="1"/>
          </p:cNvSpPr>
          <p:nvPr>
            <p:ph type="body" idx="11"/>
          </p:nvPr>
        </p:nvSpPr>
        <p:spPr/>
        <p:txBody>
          <a:bodyPr/>
          <a:lstStyle/>
          <a:p>
            <a:r>
              <a:rPr lang="en-CA" dirty="0"/>
              <a:t>ABC Company Incorporated</a:t>
            </a:r>
          </a:p>
          <a:p>
            <a:endParaRPr lang="en-US" dirty="0"/>
          </a:p>
        </p:txBody>
      </p:sp>
      <p:sp>
        <p:nvSpPr>
          <p:cNvPr id="8" name="Text Placeholder 1">
            <a:extLst>
              <a:ext uri="{FF2B5EF4-FFF2-40B4-BE49-F238E27FC236}">
                <a16:creationId xmlns:a16="http://schemas.microsoft.com/office/drawing/2014/main" id="{34C8492C-B76D-A585-B5D2-F895DD5C202B}"/>
              </a:ext>
            </a:extLst>
          </p:cNvPr>
          <p:cNvSpPr txBox="1">
            <a:spLocks/>
          </p:cNvSpPr>
          <p:nvPr/>
        </p:nvSpPr>
        <p:spPr>
          <a:xfrm>
            <a:off x="1259355" y="7837154"/>
            <a:ext cx="5292000" cy="38029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latin typeface="Akkurat Pro" panose="020B0504020101020102" pitchFamily="34" charset="0"/>
              </a:rPr>
              <a:t>DD MMMM YYYY</a:t>
            </a:r>
          </a:p>
        </p:txBody>
      </p:sp>
    </p:spTree>
    <p:extLst>
      <p:ext uri="{BB962C8B-B14F-4D97-AF65-F5344CB8AC3E}">
        <p14:creationId xmlns:p14="http://schemas.microsoft.com/office/powerpoint/2010/main" val="2749899332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A7AE770-F416-D196-7DD5-E0AEAA510186}"/>
              </a:ext>
            </a:extLst>
          </p:cNvPr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en-CA" dirty="0"/>
              <a:t>75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61F5D45-1866-CBCD-15F9-3D5F10472116}"/>
              </a:ext>
            </a:extLst>
          </p:cNvPr>
          <p:cNvSpPr>
            <a:spLocks noGrp="1"/>
          </p:cNvSpPr>
          <p:nvPr>
            <p:ph type="body" idx="11"/>
          </p:nvPr>
        </p:nvSpPr>
        <p:spPr/>
        <p:txBody>
          <a:bodyPr/>
          <a:lstStyle/>
          <a:p>
            <a:r>
              <a:rPr lang="en-CA" dirty="0"/>
              <a:t>ABC Company Incorporated</a:t>
            </a:r>
          </a:p>
          <a:p>
            <a:endParaRPr lang="en-US" dirty="0"/>
          </a:p>
        </p:txBody>
      </p:sp>
      <p:sp>
        <p:nvSpPr>
          <p:cNvPr id="8" name="Text Placeholder 1">
            <a:extLst>
              <a:ext uri="{FF2B5EF4-FFF2-40B4-BE49-F238E27FC236}">
                <a16:creationId xmlns:a16="http://schemas.microsoft.com/office/drawing/2014/main" id="{5961BED1-C6F4-E826-5BF4-6D0C52EA7995}"/>
              </a:ext>
            </a:extLst>
          </p:cNvPr>
          <p:cNvSpPr txBox="1">
            <a:spLocks/>
          </p:cNvSpPr>
          <p:nvPr/>
        </p:nvSpPr>
        <p:spPr>
          <a:xfrm>
            <a:off x="1259355" y="7837154"/>
            <a:ext cx="5292000" cy="38029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latin typeface="Akkurat Pro" panose="020B0504020101020102" pitchFamily="34" charset="0"/>
              </a:rPr>
              <a:t>DD MMMM YYYY</a:t>
            </a:r>
          </a:p>
        </p:txBody>
      </p:sp>
    </p:spTree>
    <p:extLst>
      <p:ext uri="{BB962C8B-B14F-4D97-AF65-F5344CB8AC3E}">
        <p14:creationId xmlns:p14="http://schemas.microsoft.com/office/powerpoint/2010/main" val="4085805791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F102DE4-F7DF-777F-C10A-339FFF54B0A3}"/>
              </a:ext>
            </a:extLst>
          </p:cNvPr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en-CA" dirty="0"/>
              <a:t>75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A716E19-A7DB-97B7-E9E2-D23F72A0361F}"/>
              </a:ext>
            </a:extLst>
          </p:cNvPr>
          <p:cNvSpPr>
            <a:spLocks noGrp="1"/>
          </p:cNvSpPr>
          <p:nvPr>
            <p:ph type="body" idx="11"/>
          </p:nvPr>
        </p:nvSpPr>
        <p:spPr/>
        <p:txBody>
          <a:bodyPr/>
          <a:lstStyle/>
          <a:p>
            <a:r>
              <a:rPr lang="en-CA" dirty="0"/>
              <a:t>ABC Company Incorporated</a:t>
            </a:r>
          </a:p>
          <a:p>
            <a:endParaRPr lang="en-US" dirty="0"/>
          </a:p>
        </p:txBody>
      </p:sp>
      <p:sp>
        <p:nvSpPr>
          <p:cNvPr id="8" name="Text Placeholder 1">
            <a:extLst>
              <a:ext uri="{FF2B5EF4-FFF2-40B4-BE49-F238E27FC236}">
                <a16:creationId xmlns:a16="http://schemas.microsoft.com/office/drawing/2014/main" id="{FF0E44AC-A558-3ED3-7A87-9C08E58FF8C4}"/>
              </a:ext>
            </a:extLst>
          </p:cNvPr>
          <p:cNvSpPr txBox="1">
            <a:spLocks/>
          </p:cNvSpPr>
          <p:nvPr/>
        </p:nvSpPr>
        <p:spPr>
          <a:xfrm>
            <a:off x="1259355" y="7837154"/>
            <a:ext cx="5292000" cy="38029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latin typeface="Akkurat Pro" panose="020B0504020101020102" pitchFamily="34" charset="0"/>
              </a:rPr>
              <a:t>DD MMMM YYYY</a:t>
            </a:r>
          </a:p>
        </p:txBody>
      </p:sp>
    </p:spTree>
    <p:extLst>
      <p:ext uri="{BB962C8B-B14F-4D97-AF65-F5344CB8AC3E}">
        <p14:creationId xmlns:p14="http://schemas.microsoft.com/office/powerpoint/2010/main" val="2799314050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877B7AB-986A-DD58-7589-569CC3C8F705}"/>
              </a:ext>
            </a:extLst>
          </p:cNvPr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en-CA" dirty="0"/>
              <a:t>75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C66C739E-492E-9770-27CB-6DBB475685BC}"/>
              </a:ext>
            </a:extLst>
          </p:cNvPr>
          <p:cNvSpPr>
            <a:spLocks noGrp="1"/>
          </p:cNvSpPr>
          <p:nvPr>
            <p:ph type="body" idx="11"/>
          </p:nvPr>
        </p:nvSpPr>
        <p:spPr/>
        <p:txBody>
          <a:bodyPr/>
          <a:lstStyle/>
          <a:p>
            <a:r>
              <a:rPr lang="en-CA" dirty="0"/>
              <a:t>ABC Company Incorporated</a:t>
            </a:r>
          </a:p>
          <a:p>
            <a:endParaRPr lang="en-US" dirty="0"/>
          </a:p>
        </p:txBody>
      </p:sp>
      <p:sp>
        <p:nvSpPr>
          <p:cNvPr id="8" name="Text Placeholder 1">
            <a:extLst>
              <a:ext uri="{FF2B5EF4-FFF2-40B4-BE49-F238E27FC236}">
                <a16:creationId xmlns:a16="http://schemas.microsoft.com/office/drawing/2014/main" id="{4AA5288B-5799-6F3F-3751-EAC041BEEAF7}"/>
              </a:ext>
            </a:extLst>
          </p:cNvPr>
          <p:cNvSpPr txBox="1">
            <a:spLocks/>
          </p:cNvSpPr>
          <p:nvPr/>
        </p:nvSpPr>
        <p:spPr>
          <a:xfrm>
            <a:off x="1259355" y="7837154"/>
            <a:ext cx="5292000" cy="38029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latin typeface="Akkurat Pro" panose="020B0504020101020102" pitchFamily="34" charset="0"/>
              </a:rPr>
              <a:t>DD MMMM YYYY</a:t>
            </a:r>
          </a:p>
        </p:txBody>
      </p:sp>
    </p:spTree>
    <p:extLst>
      <p:ext uri="{BB962C8B-B14F-4D97-AF65-F5344CB8AC3E}">
        <p14:creationId xmlns:p14="http://schemas.microsoft.com/office/powerpoint/2010/main" val="3728270215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C0A4B18-2DAD-9045-7DAD-3483D4C1B4D6}"/>
              </a:ext>
            </a:extLst>
          </p:cNvPr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en-CA" dirty="0"/>
              <a:t>75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DD999887-C4DE-9527-9EC4-28FC3D158300}"/>
              </a:ext>
            </a:extLst>
          </p:cNvPr>
          <p:cNvSpPr>
            <a:spLocks noGrp="1"/>
          </p:cNvSpPr>
          <p:nvPr>
            <p:ph type="body" idx="11"/>
          </p:nvPr>
        </p:nvSpPr>
        <p:spPr/>
        <p:txBody>
          <a:bodyPr/>
          <a:lstStyle/>
          <a:p>
            <a:r>
              <a:rPr lang="en-CA" dirty="0"/>
              <a:t>ABC Company Incorporated</a:t>
            </a:r>
          </a:p>
          <a:p>
            <a:endParaRPr lang="en-US" dirty="0"/>
          </a:p>
        </p:txBody>
      </p:sp>
      <p:sp>
        <p:nvSpPr>
          <p:cNvPr id="8" name="Text Placeholder 1">
            <a:extLst>
              <a:ext uri="{FF2B5EF4-FFF2-40B4-BE49-F238E27FC236}">
                <a16:creationId xmlns:a16="http://schemas.microsoft.com/office/drawing/2014/main" id="{30CE7893-7E7E-F134-A0CD-696D23884FBE}"/>
              </a:ext>
            </a:extLst>
          </p:cNvPr>
          <p:cNvSpPr txBox="1">
            <a:spLocks/>
          </p:cNvSpPr>
          <p:nvPr/>
        </p:nvSpPr>
        <p:spPr>
          <a:xfrm>
            <a:off x="1259355" y="7837154"/>
            <a:ext cx="5292000" cy="38029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latin typeface="Akkurat Pro" panose="020B0504020101020102" pitchFamily="34" charset="0"/>
              </a:rPr>
              <a:t>DD MMMM YYYY</a:t>
            </a:r>
          </a:p>
        </p:txBody>
      </p:sp>
    </p:spTree>
    <p:extLst>
      <p:ext uri="{BB962C8B-B14F-4D97-AF65-F5344CB8AC3E}">
        <p14:creationId xmlns:p14="http://schemas.microsoft.com/office/powerpoint/2010/main" val="2194192969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3FB1E58-CECD-9C78-522F-B1313F96C0F5}"/>
              </a:ext>
            </a:extLst>
          </p:cNvPr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en-CA" dirty="0"/>
              <a:t>75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FBAC8D5-A531-45A2-9896-0CCE9E0AAC09}"/>
              </a:ext>
            </a:extLst>
          </p:cNvPr>
          <p:cNvSpPr>
            <a:spLocks noGrp="1"/>
          </p:cNvSpPr>
          <p:nvPr>
            <p:ph type="body" idx="11"/>
          </p:nvPr>
        </p:nvSpPr>
        <p:spPr/>
        <p:txBody>
          <a:bodyPr/>
          <a:lstStyle/>
          <a:p>
            <a:r>
              <a:rPr lang="en-CA" dirty="0"/>
              <a:t>ABC Company Incorporated</a:t>
            </a:r>
          </a:p>
          <a:p>
            <a:endParaRPr lang="en-US" dirty="0"/>
          </a:p>
        </p:txBody>
      </p:sp>
      <p:sp>
        <p:nvSpPr>
          <p:cNvPr id="8" name="Text Placeholder 1">
            <a:extLst>
              <a:ext uri="{FF2B5EF4-FFF2-40B4-BE49-F238E27FC236}">
                <a16:creationId xmlns:a16="http://schemas.microsoft.com/office/drawing/2014/main" id="{CCCF9D3A-86F9-A8C7-A641-979BD92D3E50}"/>
              </a:ext>
            </a:extLst>
          </p:cNvPr>
          <p:cNvSpPr txBox="1">
            <a:spLocks/>
          </p:cNvSpPr>
          <p:nvPr/>
        </p:nvSpPr>
        <p:spPr>
          <a:xfrm>
            <a:off x="1259355" y="7837154"/>
            <a:ext cx="5292000" cy="38029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latin typeface="Akkurat Pro" panose="020B0504020101020102" pitchFamily="34" charset="0"/>
              </a:rPr>
              <a:t>DD MMMM YYYY</a:t>
            </a:r>
          </a:p>
        </p:txBody>
      </p:sp>
    </p:spTree>
    <p:extLst>
      <p:ext uri="{BB962C8B-B14F-4D97-AF65-F5344CB8AC3E}">
        <p14:creationId xmlns:p14="http://schemas.microsoft.com/office/powerpoint/2010/main" val="3198943204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C239C7B-A4FE-68FD-2ACC-FA5E11D4A450}"/>
              </a:ext>
            </a:extLst>
          </p:cNvPr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en-CA" dirty="0"/>
              <a:t>75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916CE89-8041-3ADF-63E8-5752E62F58C1}"/>
              </a:ext>
            </a:extLst>
          </p:cNvPr>
          <p:cNvSpPr>
            <a:spLocks noGrp="1"/>
          </p:cNvSpPr>
          <p:nvPr>
            <p:ph type="body" idx="11"/>
          </p:nvPr>
        </p:nvSpPr>
        <p:spPr/>
        <p:txBody>
          <a:bodyPr/>
          <a:lstStyle/>
          <a:p>
            <a:r>
              <a:rPr lang="en-CA" dirty="0"/>
              <a:t>ABC Company Incorporated</a:t>
            </a:r>
          </a:p>
          <a:p>
            <a:endParaRPr lang="en-US" dirty="0"/>
          </a:p>
        </p:txBody>
      </p:sp>
      <p:sp>
        <p:nvSpPr>
          <p:cNvPr id="8" name="Text Placeholder 1">
            <a:extLst>
              <a:ext uri="{FF2B5EF4-FFF2-40B4-BE49-F238E27FC236}">
                <a16:creationId xmlns:a16="http://schemas.microsoft.com/office/drawing/2014/main" id="{242FB1ED-5BD7-2461-5BE3-0BAAEFFC00AE}"/>
              </a:ext>
            </a:extLst>
          </p:cNvPr>
          <p:cNvSpPr txBox="1">
            <a:spLocks/>
          </p:cNvSpPr>
          <p:nvPr/>
        </p:nvSpPr>
        <p:spPr>
          <a:xfrm>
            <a:off x="1259355" y="7837154"/>
            <a:ext cx="5292000" cy="38029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latin typeface="Akkurat Pro" panose="020B0504020101020102" pitchFamily="34" charset="0"/>
              </a:rPr>
              <a:t>DD MMMM YYYY</a:t>
            </a:r>
          </a:p>
        </p:txBody>
      </p:sp>
    </p:spTree>
    <p:extLst>
      <p:ext uri="{BB962C8B-B14F-4D97-AF65-F5344CB8AC3E}">
        <p14:creationId xmlns:p14="http://schemas.microsoft.com/office/powerpoint/2010/main" val="1978905060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8FAD1A4-4AE1-5858-BEB1-59A2EFB5F4F5}"/>
              </a:ext>
            </a:extLst>
          </p:cNvPr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en-CA" dirty="0"/>
              <a:t>75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ADE9A8A2-6D4B-AA60-5F54-3646BBA69B73}"/>
              </a:ext>
            </a:extLst>
          </p:cNvPr>
          <p:cNvSpPr>
            <a:spLocks noGrp="1"/>
          </p:cNvSpPr>
          <p:nvPr>
            <p:ph type="body" idx="11"/>
          </p:nvPr>
        </p:nvSpPr>
        <p:spPr/>
        <p:txBody>
          <a:bodyPr/>
          <a:lstStyle/>
          <a:p>
            <a:r>
              <a:rPr lang="en-CA" dirty="0"/>
              <a:t>ABC Company Incorporated</a:t>
            </a:r>
          </a:p>
          <a:p>
            <a:endParaRPr lang="en-US" dirty="0"/>
          </a:p>
        </p:txBody>
      </p:sp>
      <p:sp>
        <p:nvSpPr>
          <p:cNvPr id="8" name="Text Placeholder 1">
            <a:extLst>
              <a:ext uri="{FF2B5EF4-FFF2-40B4-BE49-F238E27FC236}">
                <a16:creationId xmlns:a16="http://schemas.microsoft.com/office/drawing/2014/main" id="{9ABB80AC-BB94-2A74-E9BB-72E03AD4D7A8}"/>
              </a:ext>
            </a:extLst>
          </p:cNvPr>
          <p:cNvSpPr txBox="1">
            <a:spLocks/>
          </p:cNvSpPr>
          <p:nvPr/>
        </p:nvSpPr>
        <p:spPr>
          <a:xfrm>
            <a:off x="1259355" y="7837154"/>
            <a:ext cx="5292000" cy="38029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latin typeface="Akkurat Pro" panose="020B0504020101020102" pitchFamily="34" charset="0"/>
              </a:rPr>
              <a:t>DD MMMM YYYY</a:t>
            </a:r>
          </a:p>
        </p:txBody>
      </p:sp>
    </p:spTree>
    <p:extLst>
      <p:ext uri="{BB962C8B-B14F-4D97-AF65-F5344CB8AC3E}">
        <p14:creationId xmlns:p14="http://schemas.microsoft.com/office/powerpoint/2010/main" val="16374066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EA304E-285D-4F76-AFEF-0FF0354D1D29}"/>
              </a:ext>
            </a:extLst>
          </p:cNvPr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en-CA" dirty="0"/>
              <a:t>75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E1B2B2-3FB9-3303-1427-CF1C5FDEBA33}"/>
              </a:ext>
            </a:extLst>
          </p:cNvPr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en-CA" dirty="0"/>
              <a:t>ABC Company Incorporated</a:t>
            </a:r>
          </a:p>
        </p:txBody>
      </p:sp>
      <p:sp>
        <p:nvSpPr>
          <p:cNvPr id="5" name="Text Placeholder 1">
            <a:extLst>
              <a:ext uri="{FF2B5EF4-FFF2-40B4-BE49-F238E27FC236}">
                <a16:creationId xmlns:a16="http://schemas.microsoft.com/office/drawing/2014/main" id="{497C13E8-1519-B7AA-D421-0F6CBFDD85AA}"/>
              </a:ext>
            </a:extLst>
          </p:cNvPr>
          <p:cNvSpPr txBox="1">
            <a:spLocks/>
          </p:cNvSpPr>
          <p:nvPr/>
        </p:nvSpPr>
        <p:spPr>
          <a:xfrm>
            <a:off x="1259355" y="7837154"/>
            <a:ext cx="5292000" cy="38029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latin typeface="Akkurat Pro" panose="020B0504020101020102" pitchFamily="34" charset="0"/>
              </a:rPr>
              <a:t>DD MMMM YYYY</a:t>
            </a:r>
          </a:p>
        </p:txBody>
      </p:sp>
    </p:spTree>
    <p:extLst>
      <p:ext uri="{BB962C8B-B14F-4D97-AF65-F5344CB8AC3E}">
        <p14:creationId xmlns:p14="http://schemas.microsoft.com/office/powerpoint/2010/main" val="3067083047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234E0AD-E39D-CBDC-39BC-8951243FC337}"/>
              </a:ext>
            </a:extLst>
          </p:cNvPr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en-CA" dirty="0"/>
              <a:t>75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B1247D25-5E3B-2004-D803-B6F27FCFFF88}"/>
              </a:ext>
            </a:extLst>
          </p:cNvPr>
          <p:cNvSpPr>
            <a:spLocks noGrp="1"/>
          </p:cNvSpPr>
          <p:nvPr>
            <p:ph type="body" idx="11"/>
          </p:nvPr>
        </p:nvSpPr>
        <p:spPr/>
        <p:txBody>
          <a:bodyPr/>
          <a:lstStyle/>
          <a:p>
            <a:r>
              <a:rPr lang="en-CA" dirty="0"/>
              <a:t>ABC Company Incorporated</a:t>
            </a:r>
          </a:p>
          <a:p>
            <a:endParaRPr lang="en-US" dirty="0"/>
          </a:p>
        </p:txBody>
      </p:sp>
      <p:sp>
        <p:nvSpPr>
          <p:cNvPr id="8" name="Text Placeholder 1">
            <a:extLst>
              <a:ext uri="{FF2B5EF4-FFF2-40B4-BE49-F238E27FC236}">
                <a16:creationId xmlns:a16="http://schemas.microsoft.com/office/drawing/2014/main" id="{9950FF9E-28A8-3356-A7C3-0E623770D084}"/>
              </a:ext>
            </a:extLst>
          </p:cNvPr>
          <p:cNvSpPr txBox="1">
            <a:spLocks/>
          </p:cNvSpPr>
          <p:nvPr/>
        </p:nvSpPr>
        <p:spPr>
          <a:xfrm>
            <a:off x="1259355" y="7837154"/>
            <a:ext cx="5292000" cy="38029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latin typeface="Akkurat Pro" panose="020B0504020101020102" pitchFamily="34" charset="0"/>
              </a:rPr>
              <a:t>DD MMMM YYYY</a:t>
            </a:r>
          </a:p>
        </p:txBody>
      </p:sp>
    </p:spTree>
    <p:extLst>
      <p:ext uri="{BB962C8B-B14F-4D97-AF65-F5344CB8AC3E}">
        <p14:creationId xmlns:p14="http://schemas.microsoft.com/office/powerpoint/2010/main" val="169901167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952752C-124C-ADCD-F494-9984D10E6A2A}"/>
              </a:ext>
            </a:extLst>
          </p:cNvPr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en-CA" dirty="0"/>
              <a:t>75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C692980-AE43-DFA4-A394-B1D8FA93D2E3}"/>
              </a:ext>
            </a:extLst>
          </p:cNvPr>
          <p:cNvSpPr>
            <a:spLocks noGrp="1"/>
          </p:cNvSpPr>
          <p:nvPr>
            <p:ph type="body" idx="11"/>
          </p:nvPr>
        </p:nvSpPr>
        <p:spPr/>
        <p:txBody>
          <a:bodyPr/>
          <a:lstStyle/>
          <a:p>
            <a:r>
              <a:rPr lang="en-CA" dirty="0"/>
              <a:t>ABC Company Incorporated</a:t>
            </a:r>
          </a:p>
          <a:p>
            <a:endParaRPr lang="en-US" dirty="0"/>
          </a:p>
        </p:txBody>
      </p:sp>
      <p:sp>
        <p:nvSpPr>
          <p:cNvPr id="8" name="Text Placeholder 1">
            <a:extLst>
              <a:ext uri="{FF2B5EF4-FFF2-40B4-BE49-F238E27FC236}">
                <a16:creationId xmlns:a16="http://schemas.microsoft.com/office/drawing/2014/main" id="{8BE34AC8-DCCA-A725-71C6-D6BC15FB341B}"/>
              </a:ext>
            </a:extLst>
          </p:cNvPr>
          <p:cNvSpPr txBox="1">
            <a:spLocks/>
          </p:cNvSpPr>
          <p:nvPr/>
        </p:nvSpPr>
        <p:spPr>
          <a:xfrm>
            <a:off x="1259355" y="7837154"/>
            <a:ext cx="5292000" cy="38029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latin typeface="Akkurat Pro" panose="020B0504020101020102" pitchFamily="34" charset="0"/>
              </a:rPr>
              <a:t>DD MMMM YYYY</a:t>
            </a:r>
          </a:p>
        </p:txBody>
      </p:sp>
    </p:spTree>
    <p:extLst>
      <p:ext uri="{BB962C8B-B14F-4D97-AF65-F5344CB8AC3E}">
        <p14:creationId xmlns:p14="http://schemas.microsoft.com/office/powerpoint/2010/main" val="745918800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F0BED94-CE17-92B2-684E-A17958E0734B}"/>
              </a:ext>
            </a:extLst>
          </p:cNvPr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en-CA" dirty="0"/>
              <a:t>75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ADAFAF9-8A6B-A876-7D60-F0E259D38878}"/>
              </a:ext>
            </a:extLst>
          </p:cNvPr>
          <p:cNvSpPr>
            <a:spLocks noGrp="1"/>
          </p:cNvSpPr>
          <p:nvPr>
            <p:ph type="body" idx="11"/>
          </p:nvPr>
        </p:nvSpPr>
        <p:spPr/>
        <p:txBody>
          <a:bodyPr/>
          <a:lstStyle/>
          <a:p>
            <a:r>
              <a:rPr lang="en-CA" dirty="0"/>
              <a:t>ABC Company Incorporated</a:t>
            </a:r>
          </a:p>
          <a:p>
            <a:endParaRPr lang="en-US" dirty="0"/>
          </a:p>
        </p:txBody>
      </p:sp>
      <p:sp>
        <p:nvSpPr>
          <p:cNvPr id="8" name="Text Placeholder 1">
            <a:extLst>
              <a:ext uri="{FF2B5EF4-FFF2-40B4-BE49-F238E27FC236}">
                <a16:creationId xmlns:a16="http://schemas.microsoft.com/office/drawing/2014/main" id="{504007DE-F06A-EBFB-B5DE-005E976881B7}"/>
              </a:ext>
            </a:extLst>
          </p:cNvPr>
          <p:cNvSpPr txBox="1">
            <a:spLocks/>
          </p:cNvSpPr>
          <p:nvPr/>
        </p:nvSpPr>
        <p:spPr>
          <a:xfrm>
            <a:off x="1259355" y="7837154"/>
            <a:ext cx="5292000" cy="38029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latin typeface="Akkurat Pro" panose="020B0504020101020102" pitchFamily="34" charset="0"/>
              </a:rPr>
              <a:t>DD MMMM YYYY</a:t>
            </a:r>
          </a:p>
        </p:txBody>
      </p:sp>
    </p:spTree>
    <p:extLst>
      <p:ext uri="{BB962C8B-B14F-4D97-AF65-F5344CB8AC3E}">
        <p14:creationId xmlns:p14="http://schemas.microsoft.com/office/powerpoint/2010/main" val="1704148781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52B1470-57D3-D9AC-F4FC-B565EC899E20}"/>
              </a:ext>
            </a:extLst>
          </p:cNvPr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en-CA" dirty="0"/>
              <a:t>75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3964C23B-BA67-8D16-8A8C-71892322FBE9}"/>
              </a:ext>
            </a:extLst>
          </p:cNvPr>
          <p:cNvSpPr>
            <a:spLocks noGrp="1"/>
          </p:cNvSpPr>
          <p:nvPr>
            <p:ph type="body" idx="11"/>
          </p:nvPr>
        </p:nvSpPr>
        <p:spPr/>
        <p:txBody>
          <a:bodyPr/>
          <a:lstStyle/>
          <a:p>
            <a:r>
              <a:rPr lang="en-CA" dirty="0"/>
              <a:t>ABC Company Incorporated</a:t>
            </a:r>
          </a:p>
          <a:p>
            <a:endParaRPr lang="en-US" dirty="0"/>
          </a:p>
        </p:txBody>
      </p:sp>
      <p:sp>
        <p:nvSpPr>
          <p:cNvPr id="8" name="Text Placeholder 1">
            <a:extLst>
              <a:ext uri="{FF2B5EF4-FFF2-40B4-BE49-F238E27FC236}">
                <a16:creationId xmlns:a16="http://schemas.microsoft.com/office/drawing/2014/main" id="{EE82879F-C07C-24B4-DC95-1901A5601C92}"/>
              </a:ext>
            </a:extLst>
          </p:cNvPr>
          <p:cNvSpPr txBox="1">
            <a:spLocks/>
          </p:cNvSpPr>
          <p:nvPr/>
        </p:nvSpPr>
        <p:spPr>
          <a:xfrm>
            <a:off x="1259355" y="7837154"/>
            <a:ext cx="5292000" cy="38029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latin typeface="Akkurat Pro" panose="020B0504020101020102" pitchFamily="34" charset="0"/>
              </a:rPr>
              <a:t>DD MMMM YYYY</a:t>
            </a:r>
          </a:p>
        </p:txBody>
      </p:sp>
    </p:spTree>
    <p:extLst>
      <p:ext uri="{BB962C8B-B14F-4D97-AF65-F5344CB8AC3E}">
        <p14:creationId xmlns:p14="http://schemas.microsoft.com/office/powerpoint/2010/main" val="914365670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2ABDB4D-86D7-8F62-9AEF-5DDC7B9B3546}"/>
              </a:ext>
            </a:extLst>
          </p:cNvPr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en-CA" dirty="0"/>
              <a:t>75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F00ECB27-9524-FC5C-64F3-9CC9F439B989}"/>
              </a:ext>
            </a:extLst>
          </p:cNvPr>
          <p:cNvSpPr>
            <a:spLocks noGrp="1"/>
          </p:cNvSpPr>
          <p:nvPr>
            <p:ph type="body" idx="11"/>
          </p:nvPr>
        </p:nvSpPr>
        <p:spPr/>
        <p:txBody>
          <a:bodyPr/>
          <a:lstStyle/>
          <a:p>
            <a:r>
              <a:rPr lang="en-CA" dirty="0"/>
              <a:t>ABC Company Incorporated</a:t>
            </a:r>
          </a:p>
          <a:p>
            <a:endParaRPr lang="en-US" dirty="0"/>
          </a:p>
        </p:txBody>
      </p:sp>
      <p:sp>
        <p:nvSpPr>
          <p:cNvPr id="8" name="Text Placeholder 1">
            <a:extLst>
              <a:ext uri="{FF2B5EF4-FFF2-40B4-BE49-F238E27FC236}">
                <a16:creationId xmlns:a16="http://schemas.microsoft.com/office/drawing/2014/main" id="{1FC91E59-2A06-BA47-ED87-388E52C6319D}"/>
              </a:ext>
            </a:extLst>
          </p:cNvPr>
          <p:cNvSpPr txBox="1">
            <a:spLocks/>
          </p:cNvSpPr>
          <p:nvPr/>
        </p:nvSpPr>
        <p:spPr>
          <a:xfrm>
            <a:off x="1259355" y="7837154"/>
            <a:ext cx="5292000" cy="38029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latin typeface="Akkurat Pro" panose="020B0504020101020102" pitchFamily="34" charset="0"/>
              </a:rPr>
              <a:t>DD MMMM YYYY</a:t>
            </a:r>
          </a:p>
        </p:txBody>
      </p:sp>
    </p:spTree>
    <p:extLst>
      <p:ext uri="{BB962C8B-B14F-4D97-AF65-F5344CB8AC3E}">
        <p14:creationId xmlns:p14="http://schemas.microsoft.com/office/powerpoint/2010/main" val="2013939707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C363D4F-7600-369B-CA24-06C1BAB3E7E9}"/>
              </a:ext>
            </a:extLst>
          </p:cNvPr>
          <p:cNvSpPr>
            <a:spLocks noGrp="1"/>
          </p:cNvSpPr>
          <p:nvPr>
            <p:ph type="body" idx="10"/>
          </p:nvPr>
        </p:nvSpPr>
        <p:spPr/>
        <p:txBody>
          <a:bodyPr/>
          <a:lstStyle/>
          <a:p>
            <a:r>
              <a:rPr lang="en-CA" dirty="0"/>
              <a:t>75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714404D-BF85-661C-CC0D-875AC8510B3D}"/>
              </a:ext>
            </a:extLst>
          </p:cNvPr>
          <p:cNvSpPr>
            <a:spLocks noGrp="1"/>
          </p:cNvSpPr>
          <p:nvPr>
            <p:ph type="body" idx="11"/>
          </p:nvPr>
        </p:nvSpPr>
        <p:spPr/>
        <p:txBody>
          <a:bodyPr/>
          <a:lstStyle/>
          <a:p>
            <a:r>
              <a:rPr lang="en-CA" dirty="0"/>
              <a:t>ABC Company Incorporated</a:t>
            </a:r>
          </a:p>
          <a:p>
            <a:endParaRPr lang="en-US" dirty="0"/>
          </a:p>
        </p:txBody>
      </p:sp>
      <p:sp>
        <p:nvSpPr>
          <p:cNvPr id="8" name="Text Placeholder 1">
            <a:extLst>
              <a:ext uri="{FF2B5EF4-FFF2-40B4-BE49-F238E27FC236}">
                <a16:creationId xmlns:a16="http://schemas.microsoft.com/office/drawing/2014/main" id="{AE55B643-357D-A036-B8DB-6FA83FE1911B}"/>
              </a:ext>
            </a:extLst>
          </p:cNvPr>
          <p:cNvSpPr txBox="1">
            <a:spLocks/>
          </p:cNvSpPr>
          <p:nvPr/>
        </p:nvSpPr>
        <p:spPr>
          <a:xfrm>
            <a:off x="1259355" y="7837154"/>
            <a:ext cx="5292000" cy="38029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latin typeface="Akkurat Pro" panose="020B0504020101020102" pitchFamily="34" charset="0"/>
              </a:rPr>
              <a:t>DD MMMM YYYY</a:t>
            </a:r>
          </a:p>
        </p:txBody>
      </p:sp>
    </p:spTree>
    <p:extLst>
      <p:ext uri="{BB962C8B-B14F-4D97-AF65-F5344CB8AC3E}">
        <p14:creationId xmlns:p14="http://schemas.microsoft.com/office/powerpoint/2010/main" val="29137438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EA304E-285D-4F76-AFEF-0FF0354D1D29}"/>
              </a:ext>
            </a:extLst>
          </p:cNvPr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en-CA" dirty="0"/>
              <a:t>75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E1B2B2-3FB9-3303-1427-CF1C5FDEBA33}"/>
              </a:ext>
            </a:extLst>
          </p:cNvPr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en-CA" dirty="0"/>
              <a:t>ABC Company Incorporated</a:t>
            </a:r>
          </a:p>
        </p:txBody>
      </p:sp>
      <p:sp>
        <p:nvSpPr>
          <p:cNvPr id="5" name="Text Placeholder 1">
            <a:extLst>
              <a:ext uri="{FF2B5EF4-FFF2-40B4-BE49-F238E27FC236}">
                <a16:creationId xmlns:a16="http://schemas.microsoft.com/office/drawing/2014/main" id="{1DCFC5A1-5639-219A-4AB1-8898AC17B69F}"/>
              </a:ext>
            </a:extLst>
          </p:cNvPr>
          <p:cNvSpPr txBox="1">
            <a:spLocks/>
          </p:cNvSpPr>
          <p:nvPr/>
        </p:nvSpPr>
        <p:spPr>
          <a:xfrm>
            <a:off x="1259355" y="7837154"/>
            <a:ext cx="5292000" cy="38029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latin typeface="Akkurat Pro" panose="020B0504020101020102" pitchFamily="34" charset="0"/>
              </a:rPr>
              <a:t>DD MMMM YYYY</a:t>
            </a:r>
          </a:p>
        </p:txBody>
      </p:sp>
    </p:spTree>
    <p:extLst>
      <p:ext uri="{BB962C8B-B14F-4D97-AF65-F5344CB8AC3E}">
        <p14:creationId xmlns:p14="http://schemas.microsoft.com/office/powerpoint/2010/main" val="14604727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EA304E-285D-4F76-AFEF-0FF0354D1D29}"/>
              </a:ext>
            </a:extLst>
          </p:cNvPr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en-CA" dirty="0"/>
              <a:t>75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E1B2B2-3FB9-3303-1427-CF1C5FDEBA33}"/>
              </a:ext>
            </a:extLst>
          </p:cNvPr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en-CA" dirty="0"/>
              <a:t>ABC Company Incorporated</a:t>
            </a:r>
          </a:p>
        </p:txBody>
      </p:sp>
      <p:sp>
        <p:nvSpPr>
          <p:cNvPr id="5" name="Text Placeholder 1">
            <a:extLst>
              <a:ext uri="{FF2B5EF4-FFF2-40B4-BE49-F238E27FC236}">
                <a16:creationId xmlns:a16="http://schemas.microsoft.com/office/drawing/2014/main" id="{5CA05FEB-849E-3F48-7FD4-798E8F74D73D}"/>
              </a:ext>
            </a:extLst>
          </p:cNvPr>
          <p:cNvSpPr txBox="1">
            <a:spLocks/>
          </p:cNvSpPr>
          <p:nvPr/>
        </p:nvSpPr>
        <p:spPr>
          <a:xfrm>
            <a:off x="1259355" y="7837154"/>
            <a:ext cx="5292000" cy="38029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latin typeface="Akkurat Pro" panose="020B0504020101020102" pitchFamily="34" charset="0"/>
              </a:rPr>
              <a:t>DD MMMM YYYY</a:t>
            </a:r>
          </a:p>
        </p:txBody>
      </p:sp>
    </p:spTree>
    <p:extLst>
      <p:ext uri="{BB962C8B-B14F-4D97-AF65-F5344CB8AC3E}">
        <p14:creationId xmlns:p14="http://schemas.microsoft.com/office/powerpoint/2010/main" val="39750730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EA304E-285D-4F76-AFEF-0FF0354D1D29}"/>
              </a:ext>
            </a:extLst>
          </p:cNvPr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en-CA" dirty="0"/>
              <a:t>75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E1B2B2-3FB9-3303-1427-CF1C5FDEBA33}"/>
              </a:ext>
            </a:extLst>
          </p:cNvPr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en-CA" dirty="0"/>
              <a:t>ABC Company Incorporated</a:t>
            </a:r>
          </a:p>
        </p:txBody>
      </p:sp>
      <p:sp>
        <p:nvSpPr>
          <p:cNvPr id="5" name="Text Placeholder 1">
            <a:extLst>
              <a:ext uri="{FF2B5EF4-FFF2-40B4-BE49-F238E27FC236}">
                <a16:creationId xmlns:a16="http://schemas.microsoft.com/office/drawing/2014/main" id="{A208070B-E146-05FE-5B2A-DE675C1DA2E1}"/>
              </a:ext>
            </a:extLst>
          </p:cNvPr>
          <p:cNvSpPr txBox="1">
            <a:spLocks/>
          </p:cNvSpPr>
          <p:nvPr/>
        </p:nvSpPr>
        <p:spPr>
          <a:xfrm>
            <a:off x="1259355" y="7837154"/>
            <a:ext cx="5292000" cy="380292"/>
          </a:xfrm>
          <a:prstGeom prst="rect">
            <a:avLst/>
          </a:prstGeom>
        </p:spPr>
        <p:txBody>
          <a:bodyPr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2000" dirty="0">
                <a:latin typeface="Akkurat Pro" panose="020B0504020101020102" pitchFamily="34" charset="0"/>
              </a:rPr>
              <a:t>DD MMMM YYYY</a:t>
            </a:r>
          </a:p>
        </p:txBody>
      </p:sp>
    </p:spTree>
    <p:extLst>
      <p:ext uri="{BB962C8B-B14F-4D97-AF65-F5344CB8AC3E}">
        <p14:creationId xmlns:p14="http://schemas.microsoft.com/office/powerpoint/2010/main" val="40593044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S&amp;P">
      <a:dk1>
        <a:srgbClr val="000000"/>
      </a:dk1>
      <a:lt1>
        <a:srgbClr val="FFFFFF"/>
      </a:lt1>
      <a:dk2>
        <a:srgbClr val="000000"/>
      </a:dk2>
      <a:lt2>
        <a:srgbClr val="E8EAE8"/>
      </a:lt2>
      <a:accent1>
        <a:srgbClr val="D6002A"/>
      </a:accent1>
      <a:accent2>
        <a:srgbClr val="EDF86F"/>
      </a:accent2>
      <a:accent3>
        <a:srgbClr val="9E8D73"/>
      </a:accent3>
      <a:accent4>
        <a:srgbClr val="C2C4C3"/>
      </a:accent4>
      <a:accent5>
        <a:srgbClr val="C7DAE0"/>
      </a:accent5>
      <a:accent6>
        <a:srgbClr val="000000"/>
      </a:accent6>
      <a:hlink>
        <a:srgbClr val="000000"/>
      </a:hlink>
      <a:folHlink>
        <a:srgbClr val="D6002A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S&amp;P">
      <a:dk1>
        <a:srgbClr val="000000"/>
      </a:dk1>
      <a:lt1>
        <a:sysClr val="window" lastClr="FFFFFF"/>
      </a:lt1>
      <a:dk2>
        <a:srgbClr val="000000"/>
      </a:dk2>
      <a:lt2>
        <a:srgbClr val="E8EAE8"/>
      </a:lt2>
      <a:accent1>
        <a:srgbClr val="D6002A"/>
      </a:accent1>
      <a:accent2>
        <a:srgbClr val="EDF86F"/>
      </a:accent2>
      <a:accent3>
        <a:srgbClr val="9E8D73"/>
      </a:accent3>
      <a:accent4>
        <a:srgbClr val="C2C4C3"/>
      </a:accent4>
      <a:accent5>
        <a:srgbClr val="C7DAE0"/>
      </a:accent5>
      <a:accent6>
        <a:srgbClr val="000000"/>
      </a:accent6>
      <a:hlink>
        <a:srgbClr val="000000"/>
      </a:hlink>
      <a:folHlink>
        <a:srgbClr val="D6002A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516726846976B44BD91349A45F6F04A" ma:contentTypeVersion="19" ma:contentTypeDescription="Create a new document." ma:contentTypeScope="" ma:versionID="26bd7125204b9fda06a6fa4dfa04855d">
  <xsd:schema xmlns:xsd="http://www.w3.org/2001/XMLSchema" xmlns:xs="http://www.w3.org/2001/XMLSchema" xmlns:p="http://schemas.microsoft.com/office/2006/metadata/properties" xmlns:ns2="db9d82cd-8097-4e3b-a271-d5dd4069b80f" xmlns:ns3="08f17d37-f38f-4b5c-a6ef-c145f77de616" targetNamespace="http://schemas.microsoft.com/office/2006/metadata/properties" ma:root="true" ma:fieldsID="1d422d4e9896dc025f5d1e026ca61b9e" ns2:_="" ns3:_="">
    <xsd:import namespace="db9d82cd-8097-4e3b-a271-d5dd4069b80f"/>
    <xsd:import namespace="08f17d37-f38f-4b5c-a6ef-c145f77de61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CR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b9d82cd-8097-4e3b-a271-d5dd4069b80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76f79bde-b34b-4e33-a562-f79c102b9a2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5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Location" ma:index="26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8f17d37-f38f-4b5c-a6ef-c145f77de61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7ea79e3e-9f05-42d4-9a08-bf33f368d0ed}" ma:internalName="TaxCatchAll" ma:showField="CatchAllData" ma:web="08f17d37-f38f-4b5c-a6ef-c145f77de61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8f17d37-f38f-4b5c-a6ef-c145f77de616" xsi:nil="true"/>
    <lcf76f155ced4ddcb4097134ff3c332f xmlns="db9d82cd-8097-4e3b-a271-d5dd4069b80f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B04B2D7-A524-48C6-A23D-1399034B2C4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b9d82cd-8097-4e3b-a271-d5dd4069b80f"/>
    <ds:schemaRef ds:uri="08f17d37-f38f-4b5c-a6ef-c145f77de61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7D0C0D2-6D65-4F05-BD94-C0C90BE529F5}">
  <ds:schemaRefs>
    <ds:schemaRef ds:uri="http://schemas.microsoft.com/office/2006/metadata/properties"/>
    <ds:schemaRef ds:uri="db9d82cd-8097-4e3b-a271-d5dd4069b80f"/>
    <ds:schemaRef ds:uri="http://purl.org/dc/dcmitype/"/>
    <ds:schemaRef ds:uri="http://purl.org/dc/elements/1.1/"/>
    <ds:schemaRef ds:uri="http://purl.org/dc/terms/"/>
    <ds:schemaRef ds:uri="http://schemas.microsoft.com/office/infopath/2007/PartnerControls"/>
    <ds:schemaRef ds:uri="http://schemas.microsoft.com/office/2006/documentManagement/types"/>
    <ds:schemaRef ds:uri="08f17d37-f38f-4b5c-a6ef-c145f77de616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943201B1-9569-4F9E-A204-B097A208632C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0b3ab16f-2b80-4aea-bde8-77b48c8d3723}" enabled="1" method="Standard" siteId="{0483ae51-a627-466e-a7dd-de2ac7e1238e}" contentBits="2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3600</TotalTime>
  <Words>969</Words>
  <Application>Microsoft Office PowerPoint</Application>
  <PresentationFormat>Custom</PresentationFormat>
  <Paragraphs>259</Paragraphs>
  <Slides>65</Slides>
  <Notes>63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65</vt:i4>
      </vt:variant>
    </vt:vector>
  </HeadingPairs>
  <TitlesOfParts>
    <vt:vector size="71" baseType="lpstr">
      <vt:lpstr>Akkurat Pro</vt:lpstr>
      <vt:lpstr>Arial</vt:lpstr>
      <vt:lpstr>Calibri</vt:lpstr>
      <vt:lpstr>Calibri Light</vt:lpstr>
      <vt:lpstr>Office Theme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Andressa Sczuvetz da Silveira</dc:creator>
  <cp:keywords/>
  <dc:description/>
  <cp:lastModifiedBy>Cruz, Ana Katrina (Associated)</cp:lastModifiedBy>
  <cp:revision>101</cp:revision>
  <dcterms:created xsi:type="dcterms:W3CDTF">2022-09-15T12:56:12Z</dcterms:created>
  <dcterms:modified xsi:type="dcterms:W3CDTF">2026-07-20T09:57:33Z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74def7e8-e9ba-49c6-b812-de55f128c1ea</vt:lpwstr>
  </property>
  <property fmtid="{D5CDD505-2E9C-101B-9397-08002B2CF9AE}" pid="3" name="ContentTypeId">
    <vt:lpwstr>0x0101007516726846976B44BD91349A45F6F04A</vt:lpwstr>
  </property>
  <property fmtid="{D5CDD505-2E9C-101B-9397-08002B2CF9AE}" pid="4" name="MediaServiceImageTags">
    <vt:lpwstr/>
  </property>
  <property fmtid="{D5CDD505-2E9C-101B-9397-08002B2CF9AE}" pid="5" name="MSIP_Label_6267e522-0091-4d88-9989-f382df9eb3cc_Enabled">
    <vt:lpwstr>true</vt:lpwstr>
  </property>
  <property fmtid="{D5CDD505-2E9C-101B-9397-08002B2CF9AE}" pid="6" name="MSIP_Label_6267e522-0091-4d88-9989-f382df9eb3cc_SetDate">
    <vt:lpwstr>2025-05-12T15:46:02Z</vt:lpwstr>
  </property>
  <property fmtid="{D5CDD505-2E9C-101B-9397-08002B2CF9AE}" pid="7" name="MSIP_Label_6267e522-0091-4d88-9989-f382df9eb3cc_Method">
    <vt:lpwstr>Privileged</vt:lpwstr>
  </property>
  <property fmtid="{D5CDD505-2E9C-101B-9397-08002B2CF9AE}" pid="8" name="MSIP_Label_6267e522-0091-4d88-9989-f382df9eb3cc_Name">
    <vt:lpwstr>General</vt:lpwstr>
  </property>
  <property fmtid="{D5CDD505-2E9C-101B-9397-08002B2CF9AE}" pid="9" name="MSIP_Label_6267e522-0091-4d88-9989-f382df9eb3cc_SiteId">
    <vt:lpwstr>8f3e36ea-8039-4b40-81a7-7dc0599e8645</vt:lpwstr>
  </property>
  <property fmtid="{D5CDD505-2E9C-101B-9397-08002B2CF9AE}" pid="10" name="MSIP_Label_6267e522-0091-4d88-9989-f382df9eb3cc_ActionId">
    <vt:lpwstr>9a965ed6-bf75-4358-a383-09dbaea7e42b</vt:lpwstr>
  </property>
  <property fmtid="{D5CDD505-2E9C-101B-9397-08002B2CF9AE}" pid="11" name="MSIP_Label_6267e522-0091-4d88-9989-f382df9eb3cc_ContentBits">
    <vt:lpwstr>0</vt:lpwstr>
  </property>
  <property fmtid="{D5CDD505-2E9C-101B-9397-08002B2CF9AE}" pid="12" name="ClassificationContentMarkingFooterLocations">
    <vt:lpwstr>Office Theme:4\Custom Design:8</vt:lpwstr>
  </property>
  <property fmtid="{D5CDD505-2E9C-101B-9397-08002B2CF9AE}" pid="13" name="ClassificationContentMarkingFooterText">
    <vt:lpwstr>Sensitivity: Public</vt:lpwstr>
  </property>
</Properties>
</file>