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712" r:id="rId5"/>
  </p:sldMasterIdLst>
  <p:notesMasterIdLst>
    <p:notesMasterId r:id="rId71"/>
  </p:notesMasterIdLst>
  <p:sldIdLst>
    <p:sldId id="324" r:id="rId6"/>
    <p:sldId id="321" r:id="rId7"/>
    <p:sldId id="32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25" r:id="rId57"/>
    <p:sldId id="305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</p:sldIdLst>
  <p:sldSz cx="10285413" cy="1028541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73" userDrawn="1">
          <p15:clr>
            <a:srgbClr val="A4A3A4"/>
          </p15:clr>
        </p15:guide>
        <p15:guide id="2" pos="450" userDrawn="1">
          <p15:clr>
            <a:srgbClr val="A4A3A4"/>
          </p15:clr>
        </p15:guide>
        <p15:guide id="3" orient="horz" pos="52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2" roundtripDataSignature="AMtx7mh89azQn/wU3IykGunnZKRDtmOga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2B0504-4F10-3461-8534-EBEDA28B54C2}" name="Olivia Selbie" initials="" userId="S::olivia.selbie@dogandponystudios.com::c63cadcd-014f-4799-b7e5-22b987daa127" providerId="AD"/>
  <p188:author id="{AA7F31EA-3634-D062-FF6C-D16427DB4896}" name="Eliza Dutra" initials="ED" userId="9d73779d6d68427e" providerId="Windows Live"/>
  <p188:author id="{BCD28FFB-6591-ABA1-90BC-B67418F1918D}" name="Fernando, Marian (Associated)" initials="FM(" userId="S::marian.fernando@spglobal.com::eb1b8409-476c-4f9b-8b92-47db437fcd2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DAE0"/>
    <a:srgbClr val="D60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F59CD3-3A06-4A66-AA6A-D55267D0DE88}" v="1" dt="2025-07-08T12:48:55.2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5325" autoAdjust="0"/>
  </p:normalViewPr>
  <p:slideViewPr>
    <p:cSldViewPr snapToGrid="0">
      <p:cViewPr varScale="1">
        <p:scale>
          <a:sx n="32" d="100"/>
          <a:sy n="32" d="100"/>
        </p:scale>
        <p:origin x="2412" y="256"/>
      </p:cViewPr>
      <p:guideLst>
        <p:guide orient="horz" pos="473"/>
        <p:guide pos="450"/>
        <p:guide orient="horz" pos="52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520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viewProps" Target="viewProps.xml"/><Relationship Id="rId79" Type="http://schemas.microsoft.com/office/2018/10/relationships/authors" Target="author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microsoft.com/office/2016/11/relationships/changesInfo" Target="changesInfos/changesInfo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customschemas.google.com/relationships/presentationmetadata" Target="metadata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presProps" Target="presProps.xml"/><Relationship Id="rId78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tableStyles" Target="tableStyles.xml"/><Relationship Id="rId7" Type="http://schemas.openxmlformats.org/officeDocument/2006/relationships/slide" Target="slides/slide2.xml"/><Relationship Id="rId71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dona, Sara (Associated)" userId="53b01e5d-1eb1-4a0d-b168-d6852262073f" providerId="ADAL" clId="{73F59CD3-3A06-4A66-AA6A-D55267D0DE88}"/>
    <pc:docChg chg="custSel modSld">
      <pc:chgData name="Cardona, Sara (Associated)" userId="53b01e5d-1eb1-4a0d-b168-d6852262073f" providerId="ADAL" clId="{73F59CD3-3A06-4A66-AA6A-D55267D0DE88}" dt="2025-07-08T12:49:14.713" v="1" actId="6549"/>
      <pc:docMkLst>
        <pc:docMk/>
      </pc:docMkLst>
      <pc:sldChg chg="modSp mod">
        <pc:chgData name="Cardona, Sara (Associated)" userId="53b01e5d-1eb1-4a0d-b168-d6852262073f" providerId="ADAL" clId="{73F59CD3-3A06-4A66-AA6A-D55267D0DE88}" dt="2025-07-08T12:49:14.713" v="1" actId="6549"/>
        <pc:sldMkLst>
          <pc:docMk/>
          <pc:sldMk cId="2060195238" sldId="324"/>
        </pc:sldMkLst>
        <pc:spChg chg="mod">
          <ac:chgData name="Cardona, Sara (Associated)" userId="53b01e5d-1eb1-4a0d-b168-d6852262073f" providerId="ADAL" clId="{73F59CD3-3A06-4A66-AA6A-D55267D0DE88}" dt="2025-07-08T12:49:14.713" v="1" actId="6549"/>
          <ac:spMkLst>
            <pc:docMk/>
            <pc:sldMk cId="2060195238" sldId="324"/>
            <ac:spMk id="5" creationId="{F816F63B-0175-3EA8-DDED-B70758AA37B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510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58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468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86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581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849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05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463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57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1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387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99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268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082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117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6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439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595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061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534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99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235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14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358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206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315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850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157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7289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551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075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91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319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2314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625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105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3344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4170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005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4582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3259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3845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0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0143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9280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54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17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62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4497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0048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8877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6051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2971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21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0500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6242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2567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6075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4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41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61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lin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Airlines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8" name="Google Shape;9;p4">
            <a:extLst>
              <a:ext uri="{FF2B5EF4-FFF2-40B4-BE49-F238E27FC236}">
                <a16:creationId xmlns:a16="http://schemas.microsoft.com/office/drawing/2014/main" id="{466B6C7F-A34A-AD20-8B23-D149211B00F0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680997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mical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Chemicals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6DE5A0B5-7A2A-F55A-7EF9-5C6F77706E17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830456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cations Equipm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Communications Equipment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879BDE53-4935-AE8C-E87F-1B9D66A406EC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876544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inos &amp; Gamin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Casinos &amp; Gaming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5242A19E-33FA-A2A5-20D6-7AB9BEF68732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195712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l &amp; Consumable Fuel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Coal &amp; Consumable Fuels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9BD87898-629B-7733-52C5-CF91B663EE44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386196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truction Material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Construction Materials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7EE875DA-8281-EAEB-DBF5-CF2DFBEA5990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97144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truction &amp; Engineerin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Construction &amp; Engineering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0DDB6DA5-564E-8505-F766-D9F7961FB84D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971472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Produc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Personal Products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DB3B6F34-FB86-6B0A-1C3D-F5C4F025B1D6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000660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ersified Consumer Ser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Diversified Consumer Services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6C3505A0-0844-F328-E48C-3778B7152FB3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792414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s &amp; packaging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Containers &amp; Packaging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38275096-7B99-262B-7E8F-7B7542614994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1535835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usehold Durabl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6D9A993-55E3-A275-DBC6-333F00A3BC3F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DE3B10CC-988B-3053-630E-0EE08A8ADBC2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;p4">
            <a:extLst>
              <a:ext uri="{FF2B5EF4-FFF2-40B4-BE49-F238E27FC236}">
                <a16:creationId xmlns:a16="http://schemas.microsoft.com/office/drawing/2014/main" id="{D95DE759-F70E-AB35-10F1-2078694B9000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">
            <a:extLst>
              <a:ext uri="{FF2B5EF4-FFF2-40B4-BE49-F238E27FC236}">
                <a16:creationId xmlns:a16="http://schemas.microsoft.com/office/drawing/2014/main" id="{C439DF3E-D902-66E7-94D4-31B8CCD1AF4F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5" name="Google Shape;15;p4">
            <a:extLst>
              <a:ext uri="{FF2B5EF4-FFF2-40B4-BE49-F238E27FC236}">
                <a16:creationId xmlns:a16="http://schemas.microsoft.com/office/drawing/2014/main" id="{E1F14231-DA8C-639C-CCEE-B86006558C77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>
            <a:extLst>
              <a:ext uri="{FF2B5EF4-FFF2-40B4-BE49-F238E27FC236}">
                <a16:creationId xmlns:a16="http://schemas.microsoft.com/office/drawing/2014/main" id="{BF3DCFBC-F201-939C-A8F3-21ACD4F26B3D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4919D6-2247-D731-50A4-E2BE95BE7A6B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EDF3B6C6-8C83-E912-77E4-34D52C5C0686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Household Durables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EB1D643B-6C50-DF3E-8EF7-6A7DE79B9D03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50518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uminium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Aluminium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690C38FA-60BF-D705-1782-E183B3B57321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819020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armaceutical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720A990-C17E-5943-1CF7-3797DD155529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937AE4CA-436B-03B3-3727-9DA815EFB850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;p4">
            <a:extLst>
              <a:ext uri="{FF2B5EF4-FFF2-40B4-BE49-F238E27FC236}">
                <a16:creationId xmlns:a16="http://schemas.microsoft.com/office/drawing/2014/main" id="{9451E45C-5404-204A-01D3-98620E5D45AF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">
            <a:extLst>
              <a:ext uri="{FF2B5EF4-FFF2-40B4-BE49-F238E27FC236}">
                <a16:creationId xmlns:a16="http://schemas.microsoft.com/office/drawing/2014/main" id="{CC49254F-39D7-FC37-C2DA-5D70A55185E1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5" name="Google Shape;15;p4">
            <a:extLst>
              <a:ext uri="{FF2B5EF4-FFF2-40B4-BE49-F238E27FC236}">
                <a16:creationId xmlns:a16="http://schemas.microsoft.com/office/drawing/2014/main" id="{BC424A9D-C900-14CB-112C-ADD7485D9131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86489B9F-4923-8600-114F-103AAD77AAE9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A7B208-EB8F-29BE-99A0-C2E98F913E52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3831012E-CB7F-5A07-B38B-67E6FB330A86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Pharmaceuticals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8449D353-15BE-49A5-DC3A-76E68A0C60C9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481489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ctric Utiliti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FF6A402-3A7B-10F7-538B-9B9BF8955984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227E8A6D-D5A1-2271-4C94-D40199FBA37A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F6121B21-8213-2AF2-63F7-C4FA761B814A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E7061BDE-978F-6C80-3FB7-A79FD10CAF6A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40AD9B95-D46B-2BDD-7AAB-993712F41656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F00142BC-9C71-6C92-85A9-4E67A7AA7F9B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9813AF-CEE1-A64E-1965-3EA74D33C882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5007FEBB-87D0-947A-3F34-5CF0F8BEF5F2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Electric Utilities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2E0A0D19-EBD7-D3D0-B5D8-BAD4B632B3AD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4371280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ctrical Components &amp; Equipm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E48873D-6FF9-B32B-EB3B-FA404AA5EDD7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C6EAC7FF-217A-AEB1-DB4E-C21F398084E9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B8F773D2-64ED-5CD0-6509-D45C080E47D5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79639884-85D8-8597-6C2A-2715843CDB51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84918C1D-9513-61F1-31C1-C4193E9B44E5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A4DC660E-F1AC-27BF-090C-2470B62A0FF3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685DDC-BAD4-3E62-8578-4D08BCE012DF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B1950175-FF1A-7E3F-D517-80A913BA07A4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Electrical Components &amp; Equipment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8C240328-F941-7CB4-7BAF-05C0595B2811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529520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ersified Financial Services and Capital Marke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603A0FD-3350-808E-DA1A-CE9115BDD91E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1159CB00-02AC-885A-A91E-D88FD5584D0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D5D836FF-34E4-47C4-D000-618E24127180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A4B49EA4-9879-2E66-96EB-9BAE736C9004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3D32E130-D31A-F282-3CB7-6C36B62E6452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9E13EDCC-7A80-1318-1634-8DA141BDB74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F63A6F-E8B8-6DA8-3128-319F49C80E9F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8ED50F71-AD06-3138-92B1-9E7B589BD860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Diversified Financial Services and Capital Markets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89156A2C-9CAB-0DF0-4998-67B6B32D93B9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2201597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 &amp; Staples Retailin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84CE9C2-2990-44E7-555D-DA0E438C8A14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7562A8DD-50B3-F265-BBA5-BD9BD4437000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E5490B8E-C8A0-E69B-F744-1E58ABF6226E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F9FE1311-D1FD-CAEB-52E2-BCF2E5C3EA98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63218A1E-0D32-381A-5BB0-3F8435F7C9CC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5D90E9C3-8B26-58C4-2242-7A7AA4A6F38A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31FD9C-258D-D822-1EE8-AECB23F5959B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DE44B809-E43A-8647-A36E-68EEAE224AC5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Food &amp; Staples Retailing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5F154024-DDD5-01FB-23CA-0F61DAE3F606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8203411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 Produc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FB861A6-AFFF-3545-9B0F-C7003EC83CA1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122AE74C-6B42-0485-2E74-5E141F24FD6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4051910D-7F34-B856-D11A-9FB8F95D7BD9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AE293565-1BE8-164D-1794-9BE4C6A5DCBD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13F44E51-CAD8-80CB-9D59-4951A727478F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A576BDDC-0098-3B7E-8164-6B3CAA1321B3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D29450-E93C-3BE7-7C8B-25EF219B724C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32F7877A-8293-2424-8675-BDB147C126A7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Food Products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D0E57188-8626-A4AA-B3B4-1575410E1E95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64471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&amp; Forest Produc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7D329F4-54F3-9523-A786-799638A5DB7D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A6FB9D34-CC92-4596-B075-3BE598721EA0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1E926848-8C11-E31F-23F8-909FCED0514D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DE407AEF-D8E9-B688-7993-C4D6AE398C35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933BF12C-1742-1E8A-0F48-4A8A7B23B446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D4476DE7-E92C-F97A-B1E9-7FCD8F5A92B9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0E2EFF-B315-96AD-83C9-A21D8AE549D7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D5F05366-A4F5-266E-A1D5-AA43AD0C0E78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Paper &amp; Forest Products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F32A0195-8EA2-3CAF-E456-8342CB21CD3F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551908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s Utiliti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5E7A9DD-6832-5238-FC9B-09566BAB251E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14" name="Google Shape;8;p4">
            <a:extLst>
              <a:ext uri="{FF2B5EF4-FFF2-40B4-BE49-F238E27FC236}">
                <a16:creationId xmlns:a16="http://schemas.microsoft.com/office/drawing/2014/main" id="{680091C8-23E9-9E1D-77C6-6175F091DB5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0;p4">
            <a:extLst>
              <a:ext uri="{FF2B5EF4-FFF2-40B4-BE49-F238E27FC236}">
                <a16:creationId xmlns:a16="http://schemas.microsoft.com/office/drawing/2014/main" id="{56FF0F88-2161-15B7-720D-0F555D6B6EE2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4;p4">
            <a:extLst>
              <a:ext uri="{FF2B5EF4-FFF2-40B4-BE49-F238E27FC236}">
                <a16:creationId xmlns:a16="http://schemas.microsoft.com/office/drawing/2014/main" id="{613599CD-5507-C054-2AAB-DFF1DD2269D3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7" name="Google Shape;15;p4">
            <a:extLst>
              <a:ext uri="{FF2B5EF4-FFF2-40B4-BE49-F238E27FC236}">
                <a16:creationId xmlns:a16="http://schemas.microsoft.com/office/drawing/2014/main" id="{B0BD0621-C29D-1914-1D34-9EB800D8E5FC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6;p4">
            <a:extLst>
              <a:ext uri="{FF2B5EF4-FFF2-40B4-BE49-F238E27FC236}">
                <a16:creationId xmlns:a16="http://schemas.microsoft.com/office/drawing/2014/main" id="{78F41AD3-3DFB-5EDE-A774-D34A60117C08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A78318-E40A-ECE2-50B5-F72CE2144E9B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61A93E0F-FA55-D5EE-19BE-F0B955093335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Gas Utilities</a:t>
            </a:r>
          </a:p>
        </p:txBody>
      </p:sp>
      <p:sp>
        <p:nvSpPr>
          <p:cNvPr id="22" name="Google Shape;9;p4">
            <a:extLst>
              <a:ext uri="{FF2B5EF4-FFF2-40B4-BE49-F238E27FC236}">
                <a16:creationId xmlns:a16="http://schemas.microsoft.com/office/drawing/2014/main" id="{E4F9673F-4D77-AD8D-9E1F-0BBF8848D291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6806753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Care Providers &amp; Ser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D6AACAB9-7708-7B90-A452-33689766E48C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FF0E31F9-8501-9AB0-3B2E-8B8B401B60F4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420BA565-A201-020D-C822-53F6D9786763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103EAC21-1CC0-9B91-7E22-16676E0915EA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12DF43C5-B704-30A7-4F51-38A07B951521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8CA01443-15CE-A6EE-DF3C-4CAD79DDD4C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BA9B22-B18E-A3BC-9457-00C465EA3C0A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DB017E74-B270-1AD4-6FCB-BEAEE8AD4FC4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Health Care Providers &amp; Services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D1340BB8-F731-5A12-67E4-825AE0C8C58B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7606582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mebuildin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8562BB5-BE6E-D479-CD5E-5E5AB87171AB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7A670B63-CA99-4CD5-0C39-48DC21055EB2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157A2F23-7929-F42B-B771-8F6FE274E515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C2B333BF-45FB-4185-E8F1-04F05D759642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CCA40FE9-5522-7056-9463-3440BB067926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0850311B-AC3F-DD7F-54CE-D81633999166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CA473F-DE57-53F4-541A-ABFEADFA413E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0E830DD8-EABB-697C-995A-E6DED1E7BEDC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Homebuilding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DA47F6F5-DBFD-C6A0-A920-CD37D0E3ECC4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462784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erospace Defens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Aerospace &amp; Defense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46D58266-C320-C7A0-918F-7E9DB25027AC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785139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usehold Produc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08E622E-BCE9-1FC7-8789-859A61F435DA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6B71572F-CD57-C739-B2A2-B8E9B53B92F4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44DB89A0-6DF7-8997-B07C-253B9895CBEB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5A71339D-EEB7-CE2C-13FA-6503F0DCA1B2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543F820B-8AC3-523F-F99E-2461BFE6EDD7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EDDE217D-6404-199C-5F40-F64AA7458C74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74F0AB-A05F-A40D-C38E-4DBD0D83E56A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5CF2B514-D978-B576-FBCF-7D53F771E260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Household Products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D8606FE9-B3E8-87F0-D0B8-CA3DAC809BC6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3541044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ercial Services &amp; Suppli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ABDBC46-826B-D304-E75F-CEA0303EB22C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67B4B9FA-1922-47C5-84CA-5C16C8C6D5C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;p4">
            <a:extLst>
              <a:ext uri="{FF2B5EF4-FFF2-40B4-BE49-F238E27FC236}">
                <a16:creationId xmlns:a16="http://schemas.microsoft.com/office/drawing/2014/main" id="{CBB0EEC4-57B6-D6C0-9247-30E4181A4DEB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">
            <a:extLst>
              <a:ext uri="{FF2B5EF4-FFF2-40B4-BE49-F238E27FC236}">
                <a16:creationId xmlns:a16="http://schemas.microsoft.com/office/drawing/2014/main" id="{B26C635A-725C-016F-AB6E-2003E80F70D5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E4EC01B7-966C-DAD5-8059-F881EE042FC1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E3A8DB72-26C3-DB46-0BBA-3A46A67A8424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E220F3-1B5A-2E89-5E04-FC2F46ABE2E3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EEBC31DF-6213-CA74-32B1-0780612F2E75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Commercial Services &amp; Supplies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A3583879-8A31-0E8B-0FA6-FAF39163BB99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6105691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ustrial Conglomerat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DA944CF-B126-6057-5678-18E3832DEBD8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B8565EEA-CB05-A275-57B9-4F1CB9C5F63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AD46DA8B-4F7C-8BAD-07C5-F558299E08AD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DB176C29-1B84-CF5F-19C3-1CAE30EB5D5F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4C5BBB48-C729-7700-AFEA-B089D3CB1D51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2519FEBE-4483-99E9-C61D-EECF1E45FA6C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A2DB0D-E8E1-8D49-C024-A5B7ADD60785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C2D798FA-3DA1-2382-41A4-03F4D41B1B27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Industrial Conglomerates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6FACA0E2-FE29-CCB6-EAF2-0D0467483A80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9017494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ry and Electrical Equipm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6854E3E-8891-6129-7CE0-D273A27A811C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613C2D64-E4F6-BC4A-3CD5-1B557367AC8A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323470A2-3B69-0033-9C5F-93DAE34F975F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7F0540BF-C81F-7121-39D6-93F736F88A69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4C8724B9-D083-D65B-FFCF-472B656CC8BE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D9B4700A-BB9D-C6C8-D597-1105F81796D3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4DA741-C6ED-38B9-6B27-D25BE1B76AF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BDC4CB80-5161-E1E4-A4D9-E3A77EA26BE4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Machinery and Electrical Equipment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BA250C40-D264-9607-FC6F-B4A66FAA7CEE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9655530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active Media, Services &amp; Home Entertainm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8897CB8-1C0D-D5C1-C803-11DF9616943C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52BA0DFB-6F3B-E11B-8A3A-0885024E3A92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690821A0-695E-96FB-67A1-E726832CD22E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4B687BE8-F0CA-6532-A48A-D677143C8251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2227EB68-4B11-38CA-8663-E6679C88EF6D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24877819-CFC8-8E80-BF60-2CFB2380B178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47BE03-125D-6DA3-1466-E39D0C4D928D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7258D726-1B67-7404-8907-E79DE0B6565B}"/>
              </a:ext>
            </a:extLst>
          </p:cNvPr>
          <p:cNvSpPr txBox="1"/>
          <p:nvPr userDrawn="1"/>
        </p:nvSpPr>
        <p:spPr>
          <a:xfrm>
            <a:off x="683400" y="1279416"/>
            <a:ext cx="9197514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Interactive Media, Services &amp; Home Entertainment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9EDDBFC9-2AE3-5CF1-D192-D9CD8459B69C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277784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uranc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82E91A25-8103-98E5-2CB1-A0CC35A4CD71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127433DC-0C95-2765-7051-04C77CF1711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43A517E3-5898-937D-51B6-2E0D130B2EF1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AC4266AB-64EC-55CA-4FD9-9F327067675E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BE16D851-F389-268E-B963-AC25EBEA025D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439DCAA4-8B19-F389-2FD4-66CAD50B3418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DC37A9-2B80-761C-5C72-45A93E4F16C3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7F43E671-687D-00AC-39FF-213E23E04897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Insurance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5AC9640E-3A16-D76F-E091-BF0ACE53FC72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40985930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ctronic Equipment, Instruments &amp; Componen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40A06E2-5779-4AD0-3818-7C6B1DFECBFF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3031CA19-160C-D458-250D-A5554AD364C4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;p4">
            <a:extLst>
              <a:ext uri="{FF2B5EF4-FFF2-40B4-BE49-F238E27FC236}">
                <a16:creationId xmlns:a16="http://schemas.microsoft.com/office/drawing/2014/main" id="{FE8E00E9-2F49-B5BF-6EB5-5B0A7380E786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4DCD52F7-D418-90FA-44FC-F0E12CEE87A8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23E9D68C-CDF5-F62E-E672-5F664396A563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C9197A4A-B72F-0DD8-F2EE-E8270A5BD9F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E3ED86-7B48-AD05-E427-89B9D8F2B22E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30F1DBAD-2E2A-F43A-16E6-009B50FE14B6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Electronic Equipment, Instruments &amp; Components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A89B9AFB-08EF-82A5-9783-CF709D796365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3868584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isure Equipment &amp; Products and Consumer Electronic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4E88DFC-5F73-DEE9-7E60-769F2F4A1895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43275864-89D0-1508-EE2C-3D42EAD8C099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C51433F8-CB07-CF8B-E437-B6401531B277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4416C84E-D5C3-71AC-C032-DCD9827D161B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782C0497-C3F9-820B-8AED-07CEAD605744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9B48C987-603D-5C77-5123-6845F10EAC98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44C277-C220-DC63-F3B0-18898789418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3E88F74D-B972-9F1C-53C1-7ADB7987F6A4}"/>
              </a:ext>
            </a:extLst>
          </p:cNvPr>
          <p:cNvSpPr txBox="1"/>
          <p:nvPr userDrawn="1"/>
        </p:nvSpPr>
        <p:spPr>
          <a:xfrm>
            <a:off x="683399" y="1279416"/>
            <a:ext cx="10228887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 spc="-90" baseline="0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Leisure Equipment &amp; Products and Consumer Electronics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1F9E7004-F2A6-0922-B21E-E78852F9BB79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4677960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fe Sciences Tools &amp; Ser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A43F090-98C0-4224-911A-954BE8C1B8A7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B3CBB707-6663-0856-3785-2824A3C5990E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A755EE68-F3FD-10D1-6A47-157792DC0909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1A1531C6-D0AE-0980-080A-7DDDB10D345A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0F26786F-AB01-8CB7-0929-E295E8DAAF9B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16C18CAD-EC55-78CF-6025-C310BA489337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F313E7-7881-F018-6A9E-CC4940E2660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7AFDCC1D-B842-7FB6-C7CB-8313CD09B5CA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Life Sciences Tools &amp; Services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1BC78CD8-F0C4-2F51-E717-C57B11F1B63B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8781364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als &amp; Minin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D166FCA1-E22C-FD95-399F-EBDED97919DF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5C27718D-3EC0-1266-674D-DB59F6978D0A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9F313529-EFFD-D99C-1E19-670D5B19D415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3C7B4C93-65DB-A000-E1A6-EE2537564350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32C902F8-8FBE-FD4B-13D1-2AAD4F1CD362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75EE2D68-68F4-0416-4DAD-43F8DE7B311E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AC72D6-8C6A-0119-1846-D3E7FD8AB8F8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EB06CB6C-1156-029F-4DD6-3C9EB5DFC297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Metals &amp; Mining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09CD13E3-4250-A733-644F-186F01C90A73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418640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o Componen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Auto Components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CBC306A5-CE30-BCD1-BFBF-01A6BBFD5FC6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901480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Care Equipment &amp; Suppli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723585C-BF75-3085-9CF8-000FC465883C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5335ACCB-EC6A-1624-4D4B-94511DDB272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CB859DA7-6410-16D1-1E05-0A480889F203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0CD9DB03-C3E1-89DE-4A97-27090DA4E5AB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6AD78AFC-3F84-E03A-01D4-79213A87B8BC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EB86CE44-AFEA-15F9-5F40-F4B1BCA14A5B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78E192-0A78-579C-03D4-D06D12DCED1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16114045-EB49-8F51-B53D-8359A7AC874E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Health Care Equipment &amp; Supplies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C38685A0-3B54-7BD7-DF85-16BEE1CB9C1D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40658253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 and Water Utiliti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6A36341-DE29-7D06-8DF6-5D0E9B6E9E9A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DDFD8640-DBDD-DF69-6FA9-2995C8D072E9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5F65A35F-E132-556C-76EF-7BE34010B2F1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E30D1003-0BB8-825F-EDEE-FC7865E2015F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8CC98A8C-E1C6-A076-FD4D-C445E149278C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03D70D35-479E-C3C8-CDBF-EC26A6D9719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4F3443-00EB-7F0E-1DFD-7FB199C2AB1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6D5CF6C8-63D4-4546-3A91-9257AF59A530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Multi and Water Utilities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0E7673BF-7009-C330-0320-FEDA6AF8E91B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3389509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il &amp; Gas Refining &amp; Marketin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EEA0135-A4F8-3143-4A0B-A15F7498A719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511EC543-4D18-9E70-D1E3-3F51F6480B6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38E29A1C-72E7-E1DB-2546-76F0622AFC3B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7387A027-41C5-1EF1-4DEB-E4C87D4FEAF8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C7D83D09-5367-0B9B-BEFA-4787A1683A7B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9C299F0A-C860-16CA-6561-17FCF6BE6B2D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DBF87A-F088-182A-47CB-711653AD0B35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9861E35A-B80E-5842-6626-E6AC3ED56B80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Oil &amp; Gas Refining &amp; Marketing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5F9F895A-ADA0-CCBE-FD0E-F05E47FBEC88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7223746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il &amp; Gas Upstream &amp; Integrate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288B9-2235-B078-5B35-7BE53241B967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102E7172-96EB-4899-8779-C41CF41D8100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0326CA29-B69D-B19D-CA9A-A21CE860529D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9EFD096A-9028-9B1D-028F-8AD983DBBFDF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D563AE9A-6AAF-1349-7C76-B394235C52E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860E181A-1C1C-7EFA-D51E-F3BE9EED4439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36B1B0-19FC-CEF2-3D0A-2953AAEEC83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BDF006A5-C0DA-2170-FB45-74772E5B46B2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Oil &amp; Gas Upstream &amp; Integrated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F0F928D9-5B19-510C-866B-2BD269332B31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8571067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ergy Equipment &amp; Ser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DCEA02EB-D0BF-AB2A-C116-301B72D1AE6B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76A69F19-5B2F-8D28-C9D6-9C582FFBA3FB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C7D00834-C63C-FE4C-58F3-DA66FAB77D78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FB059FFD-EAEA-B7FD-8B41-067F5E655F9B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5C604278-BED3-3DBB-525E-6E6A8902D1C6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0DE592D4-ADFA-1DFA-F258-327E0C7FD76F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64D51A-C787-6E69-2CFC-D6EEBBD828F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90D2F5E2-137E-949E-0D17-5DE59CF8AB36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Energy Equipment &amp; Services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68A525D1-7FFD-318F-9D6E-AAAC3BBA5D27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8282060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il &amp; Gas Storage &amp; Transportatio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833FE18-5213-F7F0-B3B4-3A84AD90884A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B555B9FF-8EAB-0840-8DE1-15898EBD04F6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A264DF8E-2DFC-4AD7-EC3E-9F32EB5C7ACA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34B77043-1C67-EC15-D755-97F4FEA5EF3D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45BBB409-3261-71C6-80F4-07D7D206FC94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327523DC-02F2-D543-4327-4E8587AC058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4CC95C-D43F-DA72-6E5F-78354C37763F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1CD494A0-3433-FC6A-1308-5424C82B3329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Oil &amp; Gas Storage &amp; Transportation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B65312A7-1E83-A0CB-D37E-555B3D39E840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9447027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essional Ser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B68CF78-2E27-7C62-F2C2-1168DDEC9F18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771BCE47-9E42-6C45-D8B3-B7207A7EBF1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;p4">
            <a:extLst>
              <a:ext uri="{FF2B5EF4-FFF2-40B4-BE49-F238E27FC236}">
                <a16:creationId xmlns:a16="http://schemas.microsoft.com/office/drawing/2014/main" id="{07386F79-96CC-64AA-737F-F595D6118B40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8D5564C1-661F-94B1-AA94-AA7ABE7EFB3D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A6A9CDDA-133A-12A4-14A0-6BC81C3FF65C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CAEE5C62-AADB-6566-827F-CF507C2C77D4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92D56D-BE44-C8A6-3D0B-9FA757CDF38B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E8A36BDA-26C6-F4EC-E443-A20D0AFB6497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Professional Services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E02A9A00-0557-563E-CB9D-3B025F68A384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1893228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, Movies &amp; Entertainm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C3D9456-3E52-E559-5B67-8162832D8A4A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40BF781C-0E2C-1467-9871-A82B8F038526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FCC5EAA2-9644-9E82-C4BA-BC4798717056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B64C93CE-FC15-293F-DC89-7228715185B5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1BCEFE70-D76C-CABC-1AD1-EA35F31A7DEE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93A5FE07-EDD4-6415-3153-066E29E36EE4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28C82E-7E84-BD0F-60DD-E6EA264D5009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79871827-D149-C9BD-E54F-3ACFB8D80800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Media, Movies &amp; Entertainment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DB6B2D39-54F7-4DDD-C346-98D2F565F9B7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8135249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7D9642B0-53E4-0E3D-2055-E3B7D9CDAB28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C938B85D-EF64-9F40-9409-0B3707E3821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;p4">
            <a:extLst>
              <a:ext uri="{FF2B5EF4-FFF2-40B4-BE49-F238E27FC236}">
                <a16:creationId xmlns:a16="http://schemas.microsoft.com/office/drawing/2014/main" id="{6870E235-84F0-AE51-7BE4-AC1D5CDB91A9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">
            <a:extLst>
              <a:ext uri="{FF2B5EF4-FFF2-40B4-BE49-F238E27FC236}">
                <a16:creationId xmlns:a16="http://schemas.microsoft.com/office/drawing/2014/main" id="{F712AA27-C72C-31EA-C730-68E5AE3B2095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46C05FD4-9835-BED2-A14D-2B8D03758D0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D33301FC-3DC5-C16D-CAA8-511E64DC42E3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8ADD81-8188-BAC1-D150-C52589588B24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16A07140-42BD-03E3-D512-6FFC3FF6D983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Equity Real Estate Investment Trust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95FD6B0D-7F85-3FA4-F85F-D657336216C9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3616799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al Estat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C0C1584-5152-E96E-9035-AE1043594635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FCCDE14D-444C-4D7A-9C04-F6CE12E77E30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;p4">
            <a:extLst>
              <a:ext uri="{FF2B5EF4-FFF2-40B4-BE49-F238E27FC236}">
                <a16:creationId xmlns:a16="http://schemas.microsoft.com/office/drawing/2014/main" id="{61FE4116-4EE4-1A91-D1F8-9B224FC1C45B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">
            <a:extLst>
              <a:ext uri="{FF2B5EF4-FFF2-40B4-BE49-F238E27FC236}">
                <a16:creationId xmlns:a16="http://schemas.microsoft.com/office/drawing/2014/main" id="{75C6B437-29AE-E78A-7464-40C4AE67E56C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4D891D1E-E0BA-6FB2-6DBA-74FCD13E3113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4DC591B8-3C01-45D2-7859-5677253C8B46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C31BC6-AF95-D473-2794-C7EDD41D4FF4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1CA7CA5D-9D74-36A6-8C38-AF0C7855ADEC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Real Estate Management &amp; Development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6A026593-7120-96D1-5FF6-F3DC94BBFEA6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604892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omobil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Automobiles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95905184-0338-414C-5D55-0DA461B2B9D8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41238555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taurants &amp; Leisure Faciliti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2BAFD3A-2CDA-F316-D085-1D39FFEC1FAF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5559ECA5-3E1E-2146-695B-6C1909C7EC6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;p4">
            <a:extLst>
              <a:ext uri="{FF2B5EF4-FFF2-40B4-BE49-F238E27FC236}">
                <a16:creationId xmlns:a16="http://schemas.microsoft.com/office/drawing/2014/main" id="{21BF05A1-1174-B767-DC4B-D28693AFD7A9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">
            <a:extLst>
              <a:ext uri="{FF2B5EF4-FFF2-40B4-BE49-F238E27FC236}">
                <a16:creationId xmlns:a16="http://schemas.microsoft.com/office/drawing/2014/main" id="{1D81D1A4-40AD-19E4-619B-AC4968A89892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371C7C4A-1EE9-FCCD-22B1-92CB023FB97B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AC717823-2398-1C1B-B776-D617744BF6BC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34491C-BFA6-015A-F3C7-F16D8917094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2CB53B65-349C-3896-69C5-E7A5265829E5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Restaurants &amp; Leisure Facilities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3713F46F-04C1-0717-C289-006A85CF60D4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4558350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tailin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8931DCF-DE8E-DB1C-45EF-D0F9CEED79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79EE8FAC-535E-734A-7DA7-86DA3FEC2D5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39F1E4F5-C7AF-3144-FD1E-DBD1DCF9811A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C2581331-034E-BA9E-49B1-F7D9E6251D10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55A7768E-1B8A-A088-50A5-15A63A59149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86AC03F0-7403-2E41-20C3-D5C8135C5D60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D6BF9E-0DF8-C036-825E-276C9F7E3012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EA13DA9E-7D04-63FD-E84C-F9540B066D11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Retailing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C3CA4C38-0582-8CA4-7655-602012B59B57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6783585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miconductors &amp; Semiconductor Equipm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1D969C8-ED50-3860-4D41-CB17A9263D9F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54998003-532F-530E-6770-6DF2A964DCC1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716C6D1C-6AA6-F194-8988-4A8AE76DC902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17E7C827-1751-7332-E235-2B9A4EEEF4EA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CE043A52-ED2B-45F2-A7BF-BDB2FAA0415C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ED29B777-25DE-8EC3-58E9-089243363779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EA6251-2DDE-0DE9-DBC8-9062C9D3D872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175CB298-0E81-D263-EB14-9AD1566FDAE1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Semiconductors &amp; Semiconductor Equipment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2E782AF2-0D90-9E25-2303-76DCFD00E58A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4240851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twar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C5DAD04-5248-15FA-FD7A-A568ACE4E1B5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1436CAC4-A926-B5A7-87CD-C69E8E17F46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3DDCCC86-D541-D668-4490-E3E142253C1A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3264DBD5-6DD9-929F-27FE-4A055CEFCBAE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732EEF9C-1006-6E86-C860-AA6CD59549CE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5EF320E1-5DFD-2E28-5D47-175836CFF540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D90CF7-FDC1-2F5C-2D40-44CE74D94649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07D55DAF-59F6-37EC-CDE2-D108B28575B4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Software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561729CD-D1EC-C8E7-1A2E-2D3E0DFC5D13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257683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ee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7FB95170-8629-D890-B24C-C390E48E3BBC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968F7ACA-65CA-A28C-8903-53747604D9A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9BA7ED9D-D66F-1B54-3C25-853FF229C9F7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713DBD60-2FB1-93CE-0A4E-9B3892A9CB56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569AABE1-7315-763A-8328-51FEBDC33B93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CAD2B53A-9E94-0543-5BD6-2956419DA044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809E2E-19FB-1AAD-8089-598B9FE93DE8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10BF9920-C5CB-A72D-EB55-E968CC3BC7EB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Steel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39672A6A-A1F8-5828-5458-019A31EBF35F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7954274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ding Companies &amp; Distributor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E437DBA-8608-69A9-DA6F-0D72544DEC10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7486D7BE-EE5F-4DFB-FBD7-83A80EC86430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2C435CF3-E48D-C604-F9F1-A48F2BFA6D26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E8D7452B-A642-485B-539B-72621347E74F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A84C0D18-658B-2787-49FB-D220360C1860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176D949C-6C30-FF95-38B3-D3BDBB42E993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1EB71D-08A4-4058-6156-9E0C8829757B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10D8EF54-20C5-1133-FECD-3CE50ED1A501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Trading Companies &amp; Distributors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DABB7A6A-5449-4A6D-1035-6EFA8CEE390F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0914757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iles, Apparel &amp; Luxury Good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13325F8-F084-66A9-77CD-E0663F7CB44F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0143BDEC-6D54-514E-58B4-152A0E067A7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5BFCB141-9AF0-2B97-A8AB-24F3E804C7EF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4C2B0169-E0B7-CE05-F966-1DD034044E7A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12300690-D767-1DA9-E7E5-A864FC369CFB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A439C494-EEA6-D2F0-64C7-653CA3F18C4B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1D9101-4C3C-17AA-B05B-9482C42ECAE1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AC347A27-CEA7-4818-9460-C3CBC1530609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Textiles, Apparel &amp; Luxury Goods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A7752F48-A9EB-70EE-B1A1-E5AD68365FCC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5989185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uters &amp; Peripherals and Office Electronic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9ABC071-62B5-93A7-5722-68AB0E1C52C2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1E3053EF-AC2E-685C-F240-93F6D5947B82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3859598E-3675-AD8F-B0AC-C7F617807DEB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A859A977-84FA-B0BE-81A2-451543FCB81B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A6FE4988-1A2C-5370-E2CC-A1AA6F6CF775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FDCB0EA6-D637-BD5E-6D7A-6B171EE17DAF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F9B9BB-C0A2-6DE0-460F-AAF60B7464BB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2F378812-A97B-F4F9-E2B3-C1971BB69B0E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Computers &amp; Peripherals and Office Electronics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4CBC0E2E-2160-48CA-3E80-C3F98220D5A7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16058829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ecommunication Ser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A39B288-32F8-6FB3-2FDD-AACAE9FCDE28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910665BA-0AEA-D66E-CFFA-141DBC23CB5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822360AA-0C3E-ACF8-D7A6-AE334EAFA300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68F3E9CF-96CA-1800-0A4D-F531D1824475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9353FAF0-355C-17D6-4F0E-D23057AB439B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6F9A4490-AA53-C0D9-69EC-335FBC9874BA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2AE188-EBDF-F482-9FF1-2D39A40B0BEC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E4E286D9-7458-7E91-E4B2-D4E598DFDD94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Telecommunication Services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39627688-34E1-DDAD-54BB-A9A0C61B1FA9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1362604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bacco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703DA04-187F-73E7-69DF-29EE36F0C2A5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73B32DD0-8716-D56F-AE06-578CFAEFB23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E6A34F7F-F5F8-AC2A-51DF-68B84FE6B5AC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EA2D5A81-E09B-0124-EAB8-4F36D51021AB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0308E6E3-8FFD-DBFA-E90F-35186A150764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8B9DAC5E-D4D9-EBC7-4AC7-063049E8EB48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07ACB5-0F87-5B34-02D5-B758E5DCB80E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F9634631-B24F-A0EC-CBE4-C5FDA7D3B489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Tobacco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8CAC589F-A671-B587-39EB-44D38197E5FC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78774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ilding Product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Building Products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B16873F5-58B0-E6C1-5C89-518B79BB65D8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4699071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portation and Transportation Infrastructur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104049A-24DF-7578-4070-240FF4550262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C13CEEC2-192C-8837-2A97-1843B0ABB6D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A0AD0856-8835-980C-DF68-176A445C39A1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58F7ABEE-D0EE-26AD-2A88-1D98D644DD09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F2A18CA7-6BB3-53F6-CADB-B440D2BE624B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1206AEA6-55E7-E03A-2DFD-ECE73E6D5C89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73430E-E80C-A717-506D-6FDC13151763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61625804-468F-00DE-B79A-C734B3E5EA53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Transportation and Transportation Infrastructure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9333324B-A736-DEBA-E218-74FF903C6A9D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40616191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tels, Resorts &amp; Cruise Lin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5343ECF-8F65-79D0-A4BD-C6F28DA8A159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66033C4A-BE46-4EBD-4B26-A17E1A73580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8F8FE77F-58EB-1081-D120-13578A9D0048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390E6582-FB40-983D-1E50-C2CFE24AFE0E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DB1EBDDF-AB14-9D59-5D8F-C910D85E8338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A947E4C1-FA13-1398-467D-BDEBABE70FA9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B69C3C-79C4-8DAC-F9CB-073ED4D874F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9698FFD6-29C6-6F35-1DE9-CE7B5E1CAC0F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Hotels, Resorts &amp; Cruise Lines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8199F1C7-B777-3FF5-5D47-2CDF43633362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4326409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 services">
    <p:bg>
      <p:bgPr>
        <a:solidFill>
          <a:srgbClr val="C7D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63EE9A3-4CCA-E995-BCEB-4542C105CBF1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6" name="Google Shape;8;p4">
            <a:extLst>
              <a:ext uri="{FF2B5EF4-FFF2-40B4-BE49-F238E27FC236}">
                <a16:creationId xmlns:a16="http://schemas.microsoft.com/office/drawing/2014/main" id="{DA82DFBC-76F9-FD1B-2043-AC5D051F28FE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0;p4">
            <a:extLst>
              <a:ext uri="{FF2B5EF4-FFF2-40B4-BE49-F238E27FC236}">
                <a16:creationId xmlns:a16="http://schemas.microsoft.com/office/drawing/2014/main" id="{15CEDC13-703D-6B41-E6BE-9B85F5EFB2AD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;p4">
            <a:extLst>
              <a:ext uri="{FF2B5EF4-FFF2-40B4-BE49-F238E27FC236}">
                <a16:creationId xmlns:a16="http://schemas.microsoft.com/office/drawing/2014/main" id="{F5691AA2-5729-2F96-620F-56CDF8C517FA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6" name="Google Shape;15;p4">
            <a:extLst>
              <a:ext uri="{FF2B5EF4-FFF2-40B4-BE49-F238E27FC236}">
                <a16:creationId xmlns:a16="http://schemas.microsoft.com/office/drawing/2014/main" id="{CB0CC01D-F542-6FAA-4F10-FAF8F350D6B7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6;p4">
            <a:extLst>
              <a:ext uri="{FF2B5EF4-FFF2-40B4-BE49-F238E27FC236}">
                <a16:creationId xmlns:a16="http://schemas.microsoft.com/office/drawing/2014/main" id="{5E704564-81A4-63F9-8F77-D6C799D4E43B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6E27CE-7A89-29A9-7127-14FD9A03DC9E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20" name="Google Shape;9;p4">
            <a:extLst>
              <a:ext uri="{FF2B5EF4-FFF2-40B4-BE49-F238E27FC236}">
                <a16:creationId xmlns:a16="http://schemas.microsoft.com/office/drawing/2014/main" id="{67425BF5-691A-B289-7D68-5296D5552A55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IT services</a:t>
            </a:r>
          </a:p>
        </p:txBody>
      </p:sp>
      <p:sp>
        <p:nvSpPr>
          <p:cNvPr id="21" name="Google Shape;9;p4">
            <a:extLst>
              <a:ext uri="{FF2B5EF4-FFF2-40B4-BE49-F238E27FC236}">
                <a16:creationId xmlns:a16="http://schemas.microsoft.com/office/drawing/2014/main" id="{3C6E716C-6CCD-9807-E325-DA1D4A4C6210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38954243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rgbClr val="C7D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CC60CD41-F946-33B6-FD3E-F995D2FADAB6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6;p4">
            <a:extLst>
              <a:ext uri="{FF2B5EF4-FFF2-40B4-BE49-F238E27FC236}">
                <a16:creationId xmlns:a16="http://schemas.microsoft.com/office/drawing/2014/main" id="{38B3FDD2-D930-83CE-EC7E-FE173AB3072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1567694"/>
            <a:ext cx="8918611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0" name="Google Shape;17;p4" descr="Shape&#10;&#10;Description automatically generated with medium confidence">
            <a:extLst>
              <a:ext uri="{FF2B5EF4-FFF2-40B4-BE49-F238E27FC236}">
                <a16:creationId xmlns:a16="http://schemas.microsoft.com/office/drawing/2014/main" id="{F6E9A334-611C-DBB2-6175-3956F80EC5BC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l="7420" t="17439" r="7872" b="18266"/>
          <a:stretch/>
        </p:blipFill>
        <p:spPr>
          <a:xfrm>
            <a:off x="6083401" y="8945238"/>
            <a:ext cx="3511522" cy="88108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9;p4">
            <a:extLst>
              <a:ext uri="{FF2B5EF4-FFF2-40B4-BE49-F238E27FC236}">
                <a16:creationId xmlns:a16="http://schemas.microsoft.com/office/drawing/2014/main" id="{C711A195-4279-2CB2-DD3B-EAE9D4A1A28C}"/>
              </a:ext>
            </a:extLst>
          </p:cNvPr>
          <p:cNvSpPr txBox="1"/>
          <p:nvPr userDrawn="1"/>
        </p:nvSpPr>
        <p:spPr>
          <a:xfrm>
            <a:off x="683400" y="602131"/>
            <a:ext cx="8887610" cy="1102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5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S&amp;P Global CSA Score 2025</a:t>
            </a:r>
            <a:endParaRPr sz="5000" dirty="0"/>
          </a:p>
        </p:txBody>
      </p:sp>
      <p:sp>
        <p:nvSpPr>
          <p:cNvPr id="4" name="Google Shape;13;p4">
            <a:extLst>
              <a:ext uri="{FF2B5EF4-FFF2-40B4-BE49-F238E27FC236}">
                <a16:creationId xmlns:a16="http://schemas.microsoft.com/office/drawing/2014/main" id="{F23B0F9B-F411-2C51-592C-9A3502BC3AC5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5408909" y="2447736"/>
            <a:ext cx="4231038" cy="6070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0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tabLst/>
              <a:defRPr lang="en-CA" sz="1800" kern="12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+mn-lt"/>
                <a:ea typeface="+mn-ea"/>
                <a:cs typeface="+mn-c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288" marR="0" lvl="0" indent="0" algn="l" defTabSz="914400" rtl="0" eaLnBrk="1" fontAlgn="auto" latinLnBrk="0" hangingPunct="1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tabLst/>
              <a:defRPr/>
            </a:pPr>
            <a:r>
              <a:rPr lang="en-CA" dirty="0"/>
              <a:t>Airlines</a:t>
            </a:r>
            <a:br>
              <a:rPr lang="en-CA" dirty="0"/>
            </a:br>
            <a:r>
              <a:rPr lang="en-CA" dirty="0"/>
              <a:t>Aluminum</a:t>
            </a:r>
            <a:br>
              <a:rPr lang="en-CA" dirty="0"/>
            </a:br>
            <a:r>
              <a:rPr lang="en-CA" dirty="0"/>
              <a:t>Aerospace &amp; Defense</a:t>
            </a:r>
            <a:br>
              <a:rPr lang="en-CA" dirty="0"/>
            </a:br>
            <a:r>
              <a:rPr lang="en-CA" dirty="0"/>
              <a:t>Auto Components</a:t>
            </a:r>
            <a:br>
              <a:rPr lang="en-CA" dirty="0"/>
            </a:br>
            <a:r>
              <a:rPr lang="en-CA" dirty="0"/>
              <a:t>Automobiles</a:t>
            </a:r>
            <a:br>
              <a:rPr lang="en-CA" dirty="0"/>
            </a:br>
            <a:r>
              <a:rPr lang="en-CA" dirty="0"/>
              <a:t>Building Products</a:t>
            </a:r>
            <a:br>
              <a:rPr lang="en-CA" dirty="0"/>
            </a:br>
            <a:r>
              <a:rPr lang="en-CA" dirty="0"/>
              <a:t>Banks</a:t>
            </a:r>
            <a:br>
              <a:rPr lang="en-CA" dirty="0"/>
            </a:br>
            <a:r>
              <a:rPr lang="en-CA" dirty="0"/>
              <a:t>Biotechnology</a:t>
            </a:r>
            <a:br>
              <a:rPr lang="en-CA" dirty="0"/>
            </a:br>
            <a:r>
              <a:rPr lang="en-CA" dirty="0"/>
              <a:t>Beverages</a:t>
            </a:r>
            <a:br>
              <a:rPr lang="en-CA" dirty="0"/>
            </a:br>
            <a:r>
              <a:rPr lang="en-CA" dirty="0"/>
              <a:t>Chemicals</a:t>
            </a:r>
            <a:br>
              <a:rPr lang="en-CA" dirty="0"/>
            </a:br>
            <a:r>
              <a:rPr lang="en-CA" dirty="0"/>
              <a:t>Communications Equipment</a:t>
            </a:r>
            <a:br>
              <a:rPr lang="en-CA" dirty="0"/>
            </a:br>
            <a:r>
              <a:rPr lang="en-CA" dirty="0"/>
              <a:t>Casinos &amp; Gaming</a:t>
            </a:r>
            <a:br>
              <a:rPr lang="en-CA" dirty="0"/>
            </a:br>
            <a:r>
              <a:rPr lang="en-CA" dirty="0"/>
              <a:t>Coal &amp; Consumable Fuels</a:t>
            </a:r>
            <a:br>
              <a:rPr lang="en-CA" dirty="0"/>
            </a:br>
            <a:r>
              <a:rPr lang="en-CA" dirty="0"/>
              <a:t>Construction Materials</a:t>
            </a:r>
            <a:br>
              <a:rPr lang="en-CA" dirty="0"/>
            </a:br>
            <a:r>
              <a:rPr lang="en-CA" dirty="0"/>
              <a:t>Construction &amp; Engineering</a:t>
            </a:r>
            <a:br>
              <a:rPr lang="en-CA" dirty="0"/>
            </a:br>
            <a:r>
              <a:rPr lang="en-CA" dirty="0"/>
              <a:t>Personal Products</a:t>
            </a:r>
            <a:br>
              <a:rPr lang="en-CA" dirty="0"/>
            </a:br>
            <a:r>
              <a:rPr lang="en-CA" dirty="0"/>
              <a:t>Diversified Consumer Services</a:t>
            </a:r>
            <a:br>
              <a:rPr lang="en-CA" dirty="0"/>
            </a:br>
            <a:r>
              <a:rPr lang="en-CA" dirty="0"/>
              <a:t>Containers &amp; Packaging</a:t>
            </a:r>
            <a:br>
              <a:rPr lang="en-CA" dirty="0"/>
            </a:br>
            <a:r>
              <a:rPr lang="en-CA" dirty="0"/>
              <a:t>Household Durables</a:t>
            </a:r>
            <a:br>
              <a:rPr lang="en-CA" dirty="0"/>
            </a:br>
            <a:r>
              <a:rPr lang="en-CA" dirty="0"/>
              <a:t>Pharmaceuticals</a:t>
            </a:r>
            <a:br>
              <a:rPr lang="en-CA" dirty="0"/>
            </a:br>
            <a:r>
              <a:rPr lang="en-CA" dirty="0"/>
              <a:t>Electric Utilities</a:t>
            </a:r>
            <a:br>
              <a:rPr lang="en-CA" dirty="0"/>
            </a:br>
            <a:r>
              <a:rPr lang="en-CA" dirty="0"/>
              <a:t>Electrical Components &amp; Equipment</a:t>
            </a:r>
            <a:br>
              <a:rPr lang="en-CA" dirty="0"/>
            </a:br>
            <a:r>
              <a:rPr lang="en-CA" dirty="0"/>
              <a:t>Diversified Financial Services and Capital Markets</a:t>
            </a:r>
            <a:br>
              <a:rPr lang="en-CA" dirty="0"/>
            </a:br>
            <a:r>
              <a:rPr lang="en-CA" dirty="0"/>
              <a:t>Food &amp; Staples Retailing</a:t>
            </a:r>
          </a:p>
          <a:p>
            <a:endParaRPr dirty="0"/>
          </a:p>
        </p:txBody>
      </p:sp>
      <p:sp>
        <p:nvSpPr>
          <p:cNvPr id="5" name="Google Shape;13;p4">
            <a:extLst>
              <a:ext uri="{FF2B5EF4-FFF2-40B4-BE49-F238E27FC236}">
                <a16:creationId xmlns:a16="http://schemas.microsoft.com/office/drawing/2014/main" id="{C25B9438-1740-F00C-CFAD-1C77E2B12427}"/>
              </a:ext>
            </a:extLst>
          </p:cNvPr>
          <p:cNvSpPr txBox="1">
            <a:spLocks noGrp="1"/>
          </p:cNvSpPr>
          <p:nvPr>
            <p:ph type="body" idx="13" hasCustomPrompt="1"/>
          </p:nvPr>
        </p:nvSpPr>
        <p:spPr>
          <a:xfrm>
            <a:off x="681926" y="2447736"/>
            <a:ext cx="4231038" cy="6070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0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tabLst/>
              <a:defRPr lang="en-CA" sz="1800" kern="12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+mn-lt"/>
                <a:ea typeface="+mn-ea"/>
                <a:cs typeface="+mn-cs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288" marR="0" lvl="0" indent="0" algn="l" defTabSz="914400" rtl="0" eaLnBrk="1" fontAlgn="auto" latinLnBrk="0" hangingPunct="1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tabLst/>
              <a:defRPr/>
            </a:pPr>
            <a:r>
              <a:rPr lang="en-CA" dirty="0"/>
              <a:t>Airlines</a:t>
            </a:r>
            <a:br>
              <a:rPr lang="en-CA" dirty="0"/>
            </a:br>
            <a:r>
              <a:rPr lang="en-CA" dirty="0"/>
              <a:t>Aluminum</a:t>
            </a:r>
            <a:br>
              <a:rPr lang="en-CA" dirty="0"/>
            </a:br>
            <a:r>
              <a:rPr lang="en-CA" dirty="0"/>
              <a:t>Aerospace &amp; Defense</a:t>
            </a:r>
            <a:br>
              <a:rPr lang="en-CA" dirty="0"/>
            </a:br>
            <a:r>
              <a:rPr lang="en-CA" dirty="0"/>
              <a:t>Auto Components</a:t>
            </a:r>
            <a:br>
              <a:rPr lang="en-CA" dirty="0"/>
            </a:br>
            <a:r>
              <a:rPr lang="en-CA" dirty="0"/>
              <a:t>Automobiles</a:t>
            </a:r>
            <a:br>
              <a:rPr lang="en-CA" dirty="0"/>
            </a:br>
            <a:r>
              <a:rPr lang="en-CA" dirty="0"/>
              <a:t>Building Products</a:t>
            </a:r>
            <a:br>
              <a:rPr lang="en-CA" dirty="0"/>
            </a:br>
            <a:r>
              <a:rPr lang="en-CA" dirty="0"/>
              <a:t>Banks</a:t>
            </a:r>
            <a:br>
              <a:rPr lang="en-CA" dirty="0"/>
            </a:br>
            <a:r>
              <a:rPr lang="en-CA" dirty="0"/>
              <a:t>Biotechnology</a:t>
            </a:r>
            <a:br>
              <a:rPr lang="en-CA" dirty="0"/>
            </a:br>
            <a:r>
              <a:rPr lang="en-CA" dirty="0"/>
              <a:t>Beverages</a:t>
            </a:r>
            <a:br>
              <a:rPr lang="en-CA" dirty="0"/>
            </a:br>
            <a:r>
              <a:rPr lang="en-CA" dirty="0"/>
              <a:t>Chemicals</a:t>
            </a:r>
            <a:br>
              <a:rPr lang="en-CA" dirty="0"/>
            </a:br>
            <a:r>
              <a:rPr lang="en-CA" dirty="0"/>
              <a:t>Communications Equipment</a:t>
            </a:r>
            <a:br>
              <a:rPr lang="en-CA" dirty="0"/>
            </a:br>
            <a:r>
              <a:rPr lang="en-CA" dirty="0"/>
              <a:t>Casinos &amp; Gaming</a:t>
            </a:r>
            <a:br>
              <a:rPr lang="en-CA" dirty="0"/>
            </a:br>
            <a:r>
              <a:rPr lang="en-CA" dirty="0"/>
              <a:t>Coal &amp; Consumable Fuels</a:t>
            </a:r>
            <a:br>
              <a:rPr lang="en-CA" dirty="0"/>
            </a:br>
            <a:r>
              <a:rPr lang="en-CA" dirty="0"/>
              <a:t>Construction Materials</a:t>
            </a:r>
            <a:br>
              <a:rPr lang="en-CA" dirty="0"/>
            </a:br>
            <a:r>
              <a:rPr lang="en-CA" dirty="0"/>
              <a:t>Construction &amp; Engineering</a:t>
            </a:r>
            <a:br>
              <a:rPr lang="en-CA" dirty="0"/>
            </a:br>
            <a:r>
              <a:rPr lang="en-CA" dirty="0"/>
              <a:t>Personal Products</a:t>
            </a:r>
            <a:br>
              <a:rPr lang="en-CA" dirty="0"/>
            </a:br>
            <a:r>
              <a:rPr lang="en-CA" dirty="0"/>
              <a:t>Diversified Consumer Services</a:t>
            </a:r>
            <a:br>
              <a:rPr lang="en-CA" dirty="0"/>
            </a:br>
            <a:r>
              <a:rPr lang="en-CA" dirty="0"/>
              <a:t>Containers &amp; Packaging</a:t>
            </a:r>
            <a:br>
              <a:rPr lang="en-CA" dirty="0"/>
            </a:br>
            <a:r>
              <a:rPr lang="en-CA" dirty="0"/>
              <a:t>Household Durables</a:t>
            </a:r>
            <a:br>
              <a:rPr lang="en-CA" dirty="0"/>
            </a:br>
            <a:r>
              <a:rPr lang="en-CA" dirty="0"/>
              <a:t>Pharmaceuticals</a:t>
            </a:r>
            <a:br>
              <a:rPr lang="en-CA" dirty="0"/>
            </a:br>
            <a:r>
              <a:rPr lang="en-CA" dirty="0"/>
              <a:t>Electric Utilities</a:t>
            </a:r>
            <a:br>
              <a:rPr lang="en-CA" dirty="0"/>
            </a:br>
            <a:r>
              <a:rPr lang="en-CA" dirty="0"/>
              <a:t>Electrical Components &amp; Equipment</a:t>
            </a:r>
            <a:br>
              <a:rPr lang="en-CA" dirty="0"/>
            </a:br>
            <a:r>
              <a:rPr lang="en-CA" dirty="0"/>
              <a:t>Diversified Financial Services and Capital Markets</a:t>
            </a:r>
            <a:br>
              <a:rPr lang="en-CA" dirty="0"/>
            </a:br>
            <a:r>
              <a:rPr lang="en-CA" dirty="0"/>
              <a:t>Food &amp; Staples Retailing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10584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3239" userDrawn="1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">
    <p:bg>
      <p:bgPr>
        <a:solidFill>
          <a:srgbClr val="C7DA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8;p4">
            <a:extLst>
              <a:ext uri="{FF2B5EF4-FFF2-40B4-BE49-F238E27FC236}">
                <a16:creationId xmlns:a16="http://schemas.microsoft.com/office/drawing/2014/main" id="{CC60CD41-F946-33B6-FD3E-F995D2FADAB6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3;p4">
            <a:extLst>
              <a:ext uri="{FF2B5EF4-FFF2-40B4-BE49-F238E27FC236}">
                <a16:creationId xmlns:a16="http://schemas.microsoft.com/office/drawing/2014/main" id="{B1E62AAA-03C7-D894-4BC1-56A1ECCB7CA8}"/>
              </a:ext>
            </a:extLst>
          </p:cNvPr>
          <p:cNvSpPr txBox="1">
            <a:spLocks noGrp="1"/>
          </p:cNvSpPr>
          <p:nvPr>
            <p:ph type="body" idx="10" hasCustomPrompt="1"/>
          </p:nvPr>
        </p:nvSpPr>
        <p:spPr>
          <a:xfrm>
            <a:off x="593031" y="3451783"/>
            <a:ext cx="5292000" cy="4403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0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tabLst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288" marR="0" lvl="0" indent="0" algn="l" defTabSz="914400" rtl="0" eaLnBrk="1" fontAlgn="auto" latinLnBrk="0" hangingPunct="1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tabLst/>
              <a:defRPr/>
            </a:pPr>
            <a:r>
              <a:rPr lang="en-CA" dirty="0"/>
              <a:t>Airlines</a:t>
            </a:r>
            <a:br>
              <a:rPr lang="en-CA" dirty="0"/>
            </a:br>
            <a:r>
              <a:rPr lang="en-CA" dirty="0"/>
              <a:t>Aluminum</a:t>
            </a:r>
            <a:br>
              <a:rPr lang="en-CA" dirty="0"/>
            </a:br>
            <a:r>
              <a:rPr lang="en-CA" dirty="0"/>
              <a:t>Aerospace &amp; Defense</a:t>
            </a:r>
            <a:br>
              <a:rPr lang="en-CA" dirty="0"/>
            </a:br>
            <a:r>
              <a:rPr lang="en-CA" dirty="0"/>
              <a:t>Auto Components</a:t>
            </a:r>
            <a:br>
              <a:rPr lang="en-CA" dirty="0"/>
            </a:br>
            <a:endParaRPr dirty="0"/>
          </a:p>
        </p:txBody>
      </p:sp>
      <p:sp>
        <p:nvSpPr>
          <p:cNvPr id="9" name="Google Shape;16;p4">
            <a:extLst>
              <a:ext uri="{FF2B5EF4-FFF2-40B4-BE49-F238E27FC236}">
                <a16:creationId xmlns:a16="http://schemas.microsoft.com/office/drawing/2014/main" id="{38B3FDD2-D930-83CE-EC7E-FE173AB3072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1567694"/>
            <a:ext cx="8918611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0" name="Google Shape;17;p4" descr="Shape&#10;&#10;Description automatically generated with medium confidence">
            <a:extLst>
              <a:ext uri="{FF2B5EF4-FFF2-40B4-BE49-F238E27FC236}">
                <a16:creationId xmlns:a16="http://schemas.microsoft.com/office/drawing/2014/main" id="{F6E9A334-611C-DBB2-6175-3956F80EC5BC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l="7420" t="17439" r="7872" b="18266"/>
          <a:stretch/>
        </p:blipFill>
        <p:spPr>
          <a:xfrm>
            <a:off x="6083401" y="8945238"/>
            <a:ext cx="3511522" cy="8810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6;p4">
            <a:extLst>
              <a:ext uri="{FF2B5EF4-FFF2-40B4-BE49-F238E27FC236}">
                <a16:creationId xmlns:a16="http://schemas.microsoft.com/office/drawing/2014/main" id="{F35999EE-28EA-5DD6-4111-7036071A3E60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683400" y="743446"/>
            <a:ext cx="8918611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54629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323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k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Banks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2E5CB200-6103-A9D5-07C3-E3AE4E8720C8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257799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technolog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Biotechnology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1E22E50F-E71B-A98F-043F-977CF417E795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89119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verag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3322428-2431-BC83-37A8-7B2320EB1BF3}"/>
              </a:ext>
            </a:extLst>
          </p:cNvPr>
          <p:cNvSpPr txBox="1">
            <a:spLocks/>
          </p:cNvSpPr>
          <p:nvPr userDrawn="1"/>
        </p:nvSpPr>
        <p:spPr>
          <a:xfrm>
            <a:off x="605911" y="7825405"/>
            <a:ext cx="3671623" cy="41795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As of</a:t>
            </a:r>
          </a:p>
        </p:txBody>
      </p:sp>
      <p:pic>
        <p:nvPicPr>
          <p:cNvPr id="3" name="Google Shape;8;p4">
            <a:extLst>
              <a:ext uri="{FF2B5EF4-FFF2-40B4-BE49-F238E27FC236}">
                <a16:creationId xmlns:a16="http://schemas.microsoft.com/office/drawing/2014/main" id="{A762F934-360D-2894-31D2-1D2FF9794075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8900" y="9101574"/>
            <a:ext cx="2591417" cy="5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;p4">
            <a:extLst>
              <a:ext uri="{FF2B5EF4-FFF2-40B4-BE49-F238E27FC236}">
                <a16:creationId xmlns:a16="http://schemas.microsoft.com/office/drawing/2014/main" id="{687D8C81-C805-48E6-E606-A572BD53A494}"/>
              </a:ext>
            </a:extLst>
          </p:cNvPr>
          <p:cNvSpPr/>
          <p:nvPr userDrawn="1"/>
        </p:nvSpPr>
        <p:spPr>
          <a:xfrm>
            <a:off x="698900" y="3738586"/>
            <a:ext cx="3656123" cy="3656123"/>
          </a:xfrm>
          <a:prstGeom prst="rect">
            <a:avLst/>
          </a:prstGeom>
          <a:noFill/>
          <a:ln w="508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5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;p4">
            <a:extLst>
              <a:ext uri="{FF2B5EF4-FFF2-40B4-BE49-F238E27FC236}">
                <a16:creationId xmlns:a16="http://schemas.microsoft.com/office/drawing/2014/main" id="{695E6FB6-AB42-1999-FFDC-2EB5CBF6D380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801665" y="4027893"/>
            <a:ext cx="3460369" cy="311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22000"/>
              <a:buFont typeface="Arial"/>
              <a:buNone/>
              <a:defRPr sz="2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75</a:t>
            </a:r>
            <a:endParaRPr dirty="0"/>
          </a:p>
        </p:txBody>
      </p:sp>
      <p:sp>
        <p:nvSpPr>
          <p:cNvPr id="10" name="Google Shape;15;p4">
            <a:extLst>
              <a:ext uri="{FF2B5EF4-FFF2-40B4-BE49-F238E27FC236}">
                <a16:creationId xmlns:a16="http://schemas.microsoft.com/office/drawing/2014/main" id="{A7679618-A1E5-5315-6DFC-0951067E0A69}"/>
              </a:ext>
            </a:extLst>
          </p:cNvPr>
          <p:cNvSpPr txBox="1"/>
          <p:nvPr userDrawn="1"/>
        </p:nvSpPr>
        <p:spPr>
          <a:xfrm>
            <a:off x="4666743" y="4747364"/>
            <a:ext cx="4076423" cy="177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1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/100</a:t>
            </a:r>
            <a:endParaRPr sz="11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6;p4">
            <a:extLst>
              <a:ext uri="{FF2B5EF4-FFF2-40B4-BE49-F238E27FC236}">
                <a16:creationId xmlns:a16="http://schemas.microsoft.com/office/drawing/2014/main" id="{29B01C14-6395-159B-F317-BBBBA8F7C08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4288" marR="0" lvl="0" indent="-14288" algn="l" rtl="0">
              <a:lnSpc>
                <a:spcPct val="90000"/>
              </a:lnSpc>
              <a:spcBef>
                <a:spcPts val="435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tabLst/>
              <a:defRPr sz="3000" b="1" i="0" u="none" strike="noStrike" cap="none">
                <a:solidFill>
                  <a:schemeClr val="dk1"/>
                </a:solidFill>
                <a:latin typeface="Akkurat Pro" panose="020B0504020101020102" pitchFamily="34" charset="0"/>
                <a:ea typeface="Akkurat Pro" panose="020B0504020101020102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8383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8384" algn="l" rtl="0">
              <a:lnSpc>
                <a:spcPct val="90000"/>
              </a:lnSpc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784"/>
              <a:buFont typeface="Arial"/>
              <a:buChar char="•"/>
              <a:defRPr sz="78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0CD36-5EAC-0455-0841-03F749F6A526}"/>
              </a:ext>
            </a:extLst>
          </p:cNvPr>
          <p:cNvSpPr txBox="1"/>
          <p:nvPr userDrawn="1"/>
        </p:nvSpPr>
        <p:spPr>
          <a:xfrm>
            <a:off x="7362057" y="556887"/>
            <a:ext cx="25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chemeClr val="tx1"/>
                </a:solidFill>
                <a:effectLst/>
                <a:latin typeface="Akkurat Pro" panose="020B0504020101020102" pitchFamily="34" charset="0"/>
              </a:rPr>
              <a:t>©S&amp;P Global 2025.</a:t>
            </a:r>
            <a:endParaRPr lang="en-US" sz="1800" b="1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4" name="Google Shape;9;p4">
            <a:extLst>
              <a:ext uri="{FF2B5EF4-FFF2-40B4-BE49-F238E27FC236}">
                <a16:creationId xmlns:a16="http://schemas.microsoft.com/office/drawing/2014/main" id="{73F60BF6-E5FC-A77A-4231-5353D3DF4CBD}"/>
              </a:ext>
            </a:extLst>
          </p:cNvPr>
          <p:cNvSpPr txBox="1"/>
          <p:nvPr userDrawn="1"/>
        </p:nvSpPr>
        <p:spPr>
          <a:xfrm>
            <a:off x="683400" y="1279416"/>
            <a:ext cx="8887610" cy="72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3000" b="0" i="0" u="none" strike="noStrike" cap="none" dirty="0">
                <a:solidFill>
                  <a:schemeClr val="tx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Beverages</a:t>
            </a:r>
            <a:endParaRPr lang="en-CA" sz="3000" b="0" dirty="0">
              <a:solidFill>
                <a:schemeClr val="tx1"/>
              </a:solidFill>
              <a:latin typeface="Akkurat Pro" panose="020B0504020101020102" pitchFamily="34" charset="0"/>
            </a:endParaRPr>
          </a:p>
        </p:txBody>
      </p:sp>
      <p:sp>
        <p:nvSpPr>
          <p:cNvPr id="6" name="Google Shape;9;p4">
            <a:extLst>
              <a:ext uri="{FF2B5EF4-FFF2-40B4-BE49-F238E27FC236}">
                <a16:creationId xmlns:a16="http://schemas.microsoft.com/office/drawing/2014/main" id="{97C24490-1FD0-4CF1-0219-1CCE58C04DA8}"/>
              </a:ext>
            </a:extLst>
          </p:cNvPr>
          <p:cNvSpPr txBox="1"/>
          <p:nvPr userDrawn="1"/>
        </p:nvSpPr>
        <p:spPr>
          <a:xfrm>
            <a:off x="682111" y="1926783"/>
            <a:ext cx="9541054" cy="1381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CA" sz="4400" b="1" i="0" u="none" strike="noStrike" cap="none" dirty="0">
                <a:solidFill>
                  <a:schemeClr val="dk1"/>
                </a:solidFill>
                <a:latin typeface="Akkurat Pro" panose="020B0504020101020102" pitchFamily="34" charset="0"/>
                <a:ea typeface="Arial"/>
                <a:cs typeface="Arial"/>
                <a:sym typeface="Arial"/>
              </a:rPr>
              <a:t>Corporate Sustainability Assessment (CSA) Score 2025</a:t>
            </a:r>
            <a:endParaRPr lang="en-US" sz="4400" b="1" dirty="0">
              <a:latin typeface="Akkurat Pro" panose="020B0504020101020102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sz="5000" dirty="0"/>
          </a:p>
        </p:txBody>
      </p:sp>
    </p:spTree>
    <p:extLst>
      <p:ext uri="{BB962C8B-B14F-4D97-AF65-F5344CB8AC3E}">
        <p14:creationId xmlns:p14="http://schemas.microsoft.com/office/powerpoint/2010/main" val="77696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549D1A-3C67-5426-E61D-E3FEE8A2A034}"/>
              </a:ext>
            </a:extLst>
          </p:cNvPr>
          <p:cNvSpPr txBox="1"/>
          <p:nvPr userDrawn="1"/>
        </p:nvSpPr>
        <p:spPr>
          <a:xfrm>
            <a:off x="593384" y="8164769"/>
            <a:ext cx="9448801" cy="400110"/>
          </a:xfrm>
          <a:prstGeom prst="rect">
            <a:avLst/>
          </a:prstGeom>
          <a:solidFill>
            <a:srgbClr val="C7DAE0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  <a:latin typeface="Akkurat Pro" panose="020B0504020101020102" pitchFamily="34" charset="0"/>
                <a:cs typeface="Arial" panose="020B0604020202020204" pitchFamily="34" charset="0"/>
              </a:rPr>
              <a:t>For more information, visit: www.spglobal.com/esg/csa/methodology</a:t>
            </a:r>
            <a:endParaRPr lang="en-US" sz="2000" u="none" dirty="0">
              <a:solidFill>
                <a:schemeClr val="tx1"/>
              </a:solidFill>
              <a:latin typeface="Akkurat Pro" panose="020B0504020101020102" pitchFamily="34" charset="0"/>
              <a:cs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715" r:id="rId49"/>
    <p:sldLayoutId id="2147483698" r:id="rId50"/>
    <p:sldLayoutId id="2147483699" r:id="rId51"/>
    <p:sldLayoutId id="2147483700" r:id="rId52"/>
    <p:sldLayoutId id="2147483702" r:id="rId53"/>
    <p:sldLayoutId id="2147483703" r:id="rId54"/>
    <p:sldLayoutId id="2147483704" r:id="rId55"/>
    <p:sldLayoutId id="2147483705" r:id="rId56"/>
    <p:sldLayoutId id="2147483706" r:id="rId57"/>
    <p:sldLayoutId id="2147483707" r:id="rId58"/>
    <p:sldLayoutId id="2147483708" r:id="rId59"/>
    <p:sldLayoutId id="2147483709" r:id="rId60"/>
    <p:sldLayoutId id="2147483710" r:id="rId61"/>
    <p:sldLayoutId id="2147483711" r:id="rId6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9" userDrawn="1">
          <p15:clr>
            <a:srgbClr val="F26B43"/>
          </p15:clr>
        </p15:guide>
        <p15:guide id="2" pos="32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8391D0-516F-CC38-CAA6-82ABF6ABE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38" y="547688"/>
            <a:ext cx="8872537" cy="198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C6141-3399-6126-62D2-FCF9B2A56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6438" y="2738438"/>
            <a:ext cx="8872537" cy="6526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F0251-FF5F-ACBB-C566-1337D7C581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6438" y="9532938"/>
            <a:ext cx="2314575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0F945-D6D3-F64C-AACD-70DDE65AC476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78506-3778-E4F6-25ED-C107969770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6775" y="9532938"/>
            <a:ext cx="3471863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77DC2-FF85-6345-4F5E-09ECDDC97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64400" y="9532938"/>
            <a:ext cx="2314575" cy="547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922E5-0A07-2A4B-B5FA-1AE7A089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l.s1.spglobal.com/survey/documents/2025_SPS1_CSA_Score_Logo_Guidelines.pdf" TargetMode="External"/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34" Type="http://schemas.openxmlformats.org/officeDocument/2006/relationships/slide" Target="slide35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2" Type="http://schemas.openxmlformats.org/officeDocument/2006/relationships/notesSlide" Target="../notesSlides/notesSlide1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63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slide" Target="slide36.xml"/><Relationship Id="rId8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7.xml"/><Relationship Id="rId13" Type="http://schemas.openxmlformats.org/officeDocument/2006/relationships/slide" Target="slide62.xml"/><Relationship Id="rId18" Type="http://schemas.openxmlformats.org/officeDocument/2006/relationships/slide" Target="slide38.xml"/><Relationship Id="rId26" Type="http://schemas.openxmlformats.org/officeDocument/2006/relationships/slide" Target="slide46.xml"/><Relationship Id="rId3" Type="http://schemas.openxmlformats.org/officeDocument/2006/relationships/slide" Target="slide52.xml"/><Relationship Id="rId21" Type="http://schemas.openxmlformats.org/officeDocument/2006/relationships/slide" Target="slide41.xml"/><Relationship Id="rId7" Type="http://schemas.openxmlformats.org/officeDocument/2006/relationships/slide" Target="slide56.xml"/><Relationship Id="rId12" Type="http://schemas.openxmlformats.org/officeDocument/2006/relationships/slide" Target="slide61.xml"/><Relationship Id="rId17" Type="http://schemas.openxmlformats.org/officeDocument/2006/relationships/slide" Target="slide37.xml"/><Relationship Id="rId25" Type="http://schemas.openxmlformats.org/officeDocument/2006/relationships/slide" Target="slide45.xml"/><Relationship Id="rId2" Type="http://schemas.openxmlformats.org/officeDocument/2006/relationships/notesSlide" Target="../notesSlides/notesSlide2.xml"/><Relationship Id="rId16" Type="http://schemas.openxmlformats.org/officeDocument/2006/relationships/slide" Target="slide65.xml"/><Relationship Id="rId20" Type="http://schemas.openxmlformats.org/officeDocument/2006/relationships/slide" Target="slide40.xml"/><Relationship Id="rId29" Type="http://schemas.openxmlformats.org/officeDocument/2006/relationships/slide" Target="slide49.xml"/><Relationship Id="rId1" Type="http://schemas.openxmlformats.org/officeDocument/2006/relationships/slideLayout" Target="../slideLayouts/slideLayout63.xml"/><Relationship Id="rId6" Type="http://schemas.openxmlformats.org/officeDocument/2006/relationships/slide" Target="slide55.xml"/><Relationship Id="rId11" Type="http://schemas.openxmlformats.org/officeDocument/2006/relationships/slide" Target="slide60.xml"/><Relationship Id="rId24" Type="http://schemas.openxmlformats.org/officeDocument/2006/relationships/slide" Target="slide44.xml"/><Relationship Id="rId5" Type="http://schemas.openxmlformats.org/officeDocument/2006/relationships/slide" Target="slide54.xml"/><Relationship Id="rId15" Type="http://schemas.openxmlformats.org/officeDocument/2006/relationships/slide" Target="slide64.xml"/><Relationship Id="rId23" Type="http://schemas.openxmlformats.org/officeDocument/2006/relationships/slide" Target="slide43.xml"/><Relationship Id="rId28" Type="http://schemas.openxmlformats.org/officeDocument/2006/relationships/slide" Target="slide48.xml"/><Relationship Id="rId10" Type="http://schemas.openxmlformats.org/officeDocument/2006/relationships/slide" Target="slide59.xml"/><Relationship Id="rId19" Type="http://schemas.openxmlformats.org/officeDocument/2006/relationships/slide" Target="slide39.xml"/><Relationship Id="rId31" Type="http://schemas.openxmlformats.org/officeDocument/2006/relationships/slide" Target="slide51.xml"/><Relationship Id="rId4" Type="http://schemas.openxmlformats.org/officeDocument/2006/relationships/slide" Target="slide53.xml"/><Relationship Id="rId9" Type="http://schemas.openxmlformats.org/officeDocument/2006/relationships/slide" Target="slide58.xml"/><Relationship Id="rId14" Type="http://schemas.openxmlformats.org/officeDocument/2006/relationships/slide" Target="slide63.xml"/><Relationship Id="rId22" Type="http://schemas.openxmlformats.org/officeDocument/2006/relationships/slide" Target="slide42.xml"/><Relationship Id="rId27" Type="http://schemas.openxmlformats.org/officeDocument/2006/relationships/slide" Target="slide47.xml"/><Relationship Id="rId30" Type="http://schemas.openxmlformats.org/officeDocument/2006/relationships/slide" Target="slide5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39297-3FB6-401B-4986-57648210E5F0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83400" y="2277377"/>
            <a:ext cx="8918611" cy="720000"/>
          </a:xfrm>
        </p:spPr>
        <p:txBody>
          <a:bodyPr/>
          <a:lstStyle/>
          <a:p>
            <a:r>
              <a:rPr lang="en-BR" sz="2400" dirty="0"/>
              <a:t>To create your company’s S&amp;P Global CSA Score graphic: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CA8FDD-9C06-3108-A341-A4B2434B3DF2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683400" y="655352"/>
            <a:ext cx="8918611" cy="720000"/>
          </a:xfrm>
        </p:spPr>
        <p:txBody>
          <a:bodyPr/>
          <a:lstStyle/>
          <a:p>
            <a:r>
              <a:rPr lang="en-BR" sz="4000" dirty="0"/>
              <a:t>S&amp;P Global Corporate Sustainability Assessment (CSA) Score 202</a:t>
            </a:r>
            <a:r>
              <a:rPr lang="en-US" sz="4000" dirty="0"/>
              <a:t>5</a:t>
            </a:r>
            <a:endParaRPr lang="en-BR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16F63B-0175-3EA8-DDED-B70758AA37B2}"/>
              </a:ext>
            </a:extLst>
          </p:cNvPr>
          <p:cNvSpPr txBox="1"/>
          <p:nvPr/>
        </p:nvSpPr>
        <p:spPr>
          <a:xfrm>
            <a:off x="683400" y="2840319"/>
            <a:ext cx="8918610" cy="4485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7188" indent="-342900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SzPct val="100000"/>
              <a:buAutoNum type="arabicPeriod"/>
            </a:pPr>
            <a:r>
              <a:rPr lang="en-CA" sz="18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Navigate to the slide that includes your company’s industry by locating the industry on slides 2 or 3 of this presentation</a:t>
            </a:r>
            <a:r>
              <a:rPr lang="en-CA" sz="180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. You </a:t>
            </a:r>
            <a:r>
              <a:rPr lang="en-CA" sz="18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can then select your company’s industry, and you will be directed to the CSA Score slide for your industry.</a:t>
            </a:r>
          </a:p>
          <a:p>
            <a:pPr marL="357188" indent="-342900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SzPct val="100000"/>
              <a:buAutoNum type="arabicPeriod"/>
            </a:pPr>
            <a:r>
              <a:rPr lang="en-CA" sz="18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You can also navigate to your industry’s CSA Score slide by locating your industry, finding the slide number after the industry, and scrolling to that slide number.</a:t>
            </a:r>
          </a:p>
          <a:p>
            <a:pPr marL="357188" indent="-342900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SzPct val="100000"/>
              <a:buAutoNum type="arabicPeriod"/>
            </a:pPr>
            <a:r>
              <a:rPr lang="en-CA" sz="18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Replace the placeholder text with your company’s name, your company’s S&amp;P Global CSA Score, and the date of the CSA Score. The date included should be the date of your company’s CSA Score release.</a:t>
            </a:r>
          </a:p>
          <a:p>
            <a:pPr marL="357188" indent="-342900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SzPct val="100000"/>
              <a:buAutoNum type="arabicPeriod"/>
            </a:pPr>
            <a:r>
              <a:rPr lang="en-CA" sz="18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Navigate to File, then click Save As, and select PNG Portable Network Graphics (*.png).</a:t>
            </a:r>
          </a:p>
          <a:p>
            <a:pPr marL="357188" indent="-342900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SzPct val="100000"/>
              <a:buAutoNum type="arabicPeriod"/>
            </a:pPr>
            <a:r>
              <a:rPr lang="en-CA" sz="18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Your S&amp;P Global CSA Score Graphic is now available for display. </a:t>
            </a:r>
          </a:p>
          <a:p>
            <a:pPr marL="357188" indent="-342900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SzPct val="100000"/>
              <a:buAutoNum type="arabicPeriod"/>
            </a:pPr>
            <a:endParaRPr lang="en-CA" b="1" dirty="0">
              <a:solidFill>
                <a:srgbClr val="C00000"/>
              </a:solidFill>
              <a:uFill>
                <a:solidFill>
                  <a:schemeClr val="tx1"/>
                </a:solidFill>
              </a:uFill>
            </a:endParaRPr>
          </a:p>
          <a:p>
            <a:pPr marL="14288">
              <a:lnSpc>
                <a:spcPts val="2160"/>
              </a:lnSpc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en-CA" sz="1800" b="1" dirty="0">
                <a:solidFill>
                  <a:schemeClr val="accent1"/>
                </a:solidFill>
                <a:uFill>
                  <a:solidFill>
                    <a:schemeClr val="tx1"/>
                  </a:solidFill>
                </a:uFill>
              </a:rPr>
              <a:t>IMPORTANT: By using the S&amp;P Global CSA Score Graphic you agree to comply with the </a:t>
            </a:r>
            <a:r>
              <a:rPr lang="en-US" sz="1800" b="1" dirty="0">
                <a:solidFill>
                  <a:schemeClr val="accent1"/>
                </a:solidFill>
                <a:hlinkClick r:id="rId2"/>
              </a:rPr>
              <a:t>S&amp;P Global Logo Guidelines with CSA Score Inclusion</a:t>
            </a:r>
            <a:r>
              <a:rPr lang="en-US" sz="1800" b="1" dirty="0">
                <a:solidFill>
                  <a:schemeClr val="accent1"/>
                </a:solidFill>
              </a:rPr>
              <a:t>.</a:t>
            </a:r>
            <a:endParaRPr lang="en-CA" sz="1800" b="1" dirty="0">
              <a:solidFill>
                <a:schemeClr val="accent1"/>
              </a:solidFill>
              <a:uFill>
                <a:solidFill>
                  <a:schemeClr val="tx1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060195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99C7179-965F-8437-B5A2-7EB25703B098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54721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3D47B02-560B-DAA4-4E50-67984FB63F4B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338432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9E03AED-707E-EF89-8A52-CDDB6B3CD163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459769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895B6C2-86AC-A4B8-4A76-66620B13A2A6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339994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BDA409F9-E472-9AA1-E935-8ED91D81F1B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319215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CF30A8-BBFA-36C3-6FCE-C378EB7F825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159339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9CBE56F-0F02-BAF3-68B7-F092BF6FAC30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000188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2B518218-26A5-3356-83B0-E5008E19E2CD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143564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CA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17278A73-44FB-AFBB-372C-2880A151E6CB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993281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FA11DF4-9FF9-D1C1-5988-6147A67ECA5A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10508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118090-B0A3-F824-2DA1-287A9F3BFC8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83400" y="2137674"/>
            <a:ext cx="4648999" cy="6385832"/>
          </a:xfrm>
        </p:spPr>
        <p:txBody>
          <a:bodyPr wrap="square" numCol="1">
            <a:noAutofit/>
          </a:bodyPr>
          <a:lstStyle/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AIR Airlines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ALU Aluminum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ARO Aerospace &amp; Defense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ATX Auto Components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 Automobiles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BLD Building Products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9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BNK Banks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10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BTC Biotechnology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11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BVG Beverages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12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CHM Chemical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13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CMT Communications Equipment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14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CNO Casinos &amp; Gaming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15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 Coal &amp; Consumable Fuels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16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 Construction Materials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17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 Construction &amp; Engineering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18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COS Personal Products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19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CSV Diversified Consumer Services</a:t>
            </a:r>
            <a:r>
              <a:rPr lang="en-CA" sz="16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20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B9B4D-4999-F9B5-5CE9-6165D864801D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83400" y="1567694"/>
            <a:ext cx="8918611" cy="720000"/>
          </a:xfrm>
        </p:spPr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3F025591-EC49-E577-95DF-EF304ABA8442}"/>
              </a:ext>
            </a:extLst>
          </p:cNvPr>
          <p:cNvSpPr txBox="1">
            <a:spLocks/>
          </p:cNvSpPr>
          <p:nvPr/>
        </p:nvSpPr>
        <p:spPr>
          <a:xfrm>
            <a:off x="5322325" y="2137674"/>
            <a:ext cx="4801394" cy="6385832"/>
          </a:xfrm>
          <a:prstGeom prst="rect">
            <a:avLst/>
          </a:prstGeom>
        </p:spPr>
        <p:txBody>
          <a:bodyPr vert="horz" wrap="square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CTR Containers &amp; Packaging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21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DHP Household Durables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22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DRG Pharmaceuticals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23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ELC Electric Utilities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24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ELQ Electrical Components &amp; Equipment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25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FBN Diversified Financial Services</a:t>
            </a:r>
            <a:b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 Capital Markets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26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FDR Food &amp; Staples Retailing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27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FOA Food Products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28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FRP Paper &amp; Forest Products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29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GAS Gas Utilities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30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 Health Care Providers &amp; Services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31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 Homebuilding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32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HOU Household Products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33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ICS Commercial Services &amp; Supplies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34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IDD Industrial Conglomerates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35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IEQ Machinery and Electrical Equipment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36</a:t>
            </a:r>
            <a:endParaRPr lang="en-US" sz="1600" dirty="0">
              <a:uFill>
                <a:solidFill>
                  <a:schemeClr val="tx1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1862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EA63DC35-C140-E73E-9EE4-D21A5B5D26B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052622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5322FE3-3B4F-408A-6FE3-D9CE927F17A0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165423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5F9DA7-B4CB-B710-3EAF-85752395559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31B0120-9434-C7B4-E554-204163A540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594E1308-FEEA-03F7-C1BF-E318ED3CC865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422717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8AE63B8-EE28-0C2F-8ABB-4CE1876E213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54A4C75-F282-AC38-E18C-1D20EDBC689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C3E09D0-B7A1-3B15-7EE9-0DA11C651EBF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592731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EAF588-5DC6-E579-C152-A46576C68D5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E50128-FFA1-6EAC-9FFC-D7B0F42E094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8A120BD-9926-7054-410A-1189478F4C3F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4891318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5FB33C6-E43B-8663-ED7A-F89DEFB2AE1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b="1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DD7655-DEE0-C8B7-A567-FEF39A3B24E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A81A93A3-7365-9243-73C1-9CF665C7657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762463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E7760DB-AD73-7FF5-4AF0-C23AE8938A4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E324ED-43CB-91E4-6B0C-78F4C47844B1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63EB060-5800-FD38-20F7-EC0D29261FBF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225968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0BFB548-2FC0-B975-1F73-277161FE786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E3A50-B8EC-1DAD-4507-9027BCFED724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A1539A20-853B-9B01-9E92-71556F089102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615836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E214CE-3886-E1DE-77A4-C90F0C503F7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016114E-64B1-BB65-EB74-7EAF07DC96E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DF8097F-E9D9-BE6C-923D-A659CE6BD3D2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4219944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83BD546-121B-60F0-AB78-A619C4AD4B6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A34CD27-C459-2101-37F6-DE027E389EF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70C9873-8634-2ECB-0416-732CDA1C331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40615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3F025591-EC49-E577-95DF-EF304ABA8442}"/>
              </a:ext>
            </a:extLst>
          </p:cNvPr>
          <p:cNvSpPr txBox="1">
            <a:spLocks/>
          </p:cNvSpPr>
          <p:nvPr/>
        </p:nvSpPr>
        <p:spPr>
          <a:xfrm>
            <a:off x="5322324" y="2137674"/>
            <a:ext cx="4687094" cy="6418488"/>
          </a:xfrm>
          <a:prstGeom prst="rect">
            <a:avLst/>
          </a:prstGeom>
        </p:spPr>
        <p:txBody>
          <a:bodyPr vert="horz" wrap="square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US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REM Real Estate Management</a:t>
            </a:r>
            <a:br>
              <a:rPr lang="en-US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&amp; Development </a:t>
            </a:r>
            <a:r>
              <a:rPr lang="en-US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endParaRPr lang="en-US" sz="1600" dirty="0">
              <a:uFill>
                <a:solidFill>
                  <a:schemeClr val="tx1"/>
                </a:solidFill>
              </a:uFill>
              <a:latin typeface="Arial" panose="020B0604020202020204" pitchFamily="34" charset="0"/>
              <a:cs typeface="Arial" panose="020B0604020202020204" pitchFamily="34" charset="0"/>
              <a:hlinkClick r:id="rId3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REX Restaurants &amp; Leisure Facilities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RTS Retailing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SEM Semiconductors &amp; Semiconductor Equipment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SOF Software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56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STL Steel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TCD Trading Companies &amp; Distributors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TEX Textiles, Apparel &amp; Luxury Goods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THQ Computers &amp; Peripherals </a:t>
            </a:r>
            <a:b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 Office Electronics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TLS Telecommunication Services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TOB Tobacco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 Transportation and Transportation Infrastructure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63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TRT Hotels, Resorts &amp; Cruise Lines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TSV IT services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65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118090-B0A3-F824-2DA1-287A9F3BFC8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83400" y="2137673"/>
            <a:ext cx="4714314" cy="6418489"/>
          </a:xfrm>
        </p:spPr>
        <p:txBody>
          <a:bodyPr wrap="square" numCol="1">
            <a:noAutofit/>
          </a:bodyPr>
          <a:lstStyle/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IMS Interactive Media, Services </a:t>
            </a:r>
            <a:b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&amp; Home Entertainment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 Insurance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ITC Electronic Equipment, </a:t>
            </a:r>
            <a:b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Instruments &amp; Components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LEG Leisure Equipment &amp; Products </a:t>
            </a:r>
            <a:b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 Consumer Electronics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LIF Life Sciences Tools &amp; Services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MNX Metals &amp; Mining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MTC Health Care Equipment &amp; Supplies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MUW Multi and Water Utilities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OGR Oil &amp; Gas Refining &amp; Marketing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OGX Oil &amp; Gas Upstream &amp; Integrated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OIE Energy Equipment &amp; Services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47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PIP Oil &amp; Gas Storage &amp; Transportation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 Professional Services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 Media, Movies &amp; Entertainment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  <a:p>
            <a:pPr marL="0" indent="0">
              <a:lnSpc>
                <a:spcPts val="206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None/>
            </a:pP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REI Equity Real Estate Investment Trust </a:t>
            </a:r>
            <a:r>
              <a:rPr lang="en-CA" sz="1600" dirty="0">
                <a:uFill>
                  <a:solidFill>
                    <a:schemeClr val="tx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B9B4D-4999-F9B5-5CE9-6165D864801D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83400" y="1567694"/>
            <a:ext cx="8918611" cy="720000"/>
          </a:xfrm>
        </p:spPr>
        <p:txBody>
          <a:bodyPr/>
          <a:lstStyle/>
          <a:p>
            <a:r>
              <a:rPr lang="en-US" dirty="0"/>
              <a:t>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12202212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A4F547-DA08-CA92-D120-084C71106C3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b="1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FE05AD-A64B-8CEC-CDD3-D375A31820A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D90D17A-AA95-141A-2DA2-3A71D2D5F20A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2997839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2D58A5-2867-0A35-BCB5-DA9B52CEDF1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B8856B-FFE8-E79B-F83B-AC8D1306233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79D90DE-555C-E8ED-8250-F004DADFA14A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6168684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2B68888-AAB2-8248-4585-621016AE150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AA8655-5BB9-D5B4-3FA1-08F5BF9F80D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F723CD36-310B-C0ED-8DE6-D07E461B65DC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3999237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43D442-1AA7-D465-CA63-278791FF7BC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87E28C-93DF-794B-ABB0-04E2B07B1A2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316E2FF-FE31-CB5E-C4D2-FBF59C06050B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6130397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32A7AC-E6BD-8DFA-29D4-A3C292E701F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990DF2-C5DC-3118-CCD0-5855DBFE696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AC4811C8-EBAB-F8BB-552F-E042935A5929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549686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749084-9436-B6B5-E542-231DF4334E0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D9F4D55-7061-F43B-A6BB-D905A93E1C2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75A0174-6C15-F096-EC39-917ED6D40854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8057480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7281118-0B2A-EB2D-7F3B-73243FEBB73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16FC22-CDCF-A257-AAEE-C5351B718EF8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66D2EFAB-BA0B-5E1D-1C73-0207FFBD092C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8825642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7098A8-B3AB-78D1-64C6-ED330316B4B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80CC2C-3A05-BE55-6971-603F1B30869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96C3336-4109-36E5-6942-D27C10C8E169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7818382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20CE0C-9FFA-6EFF-B70D-EB8406985E0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5DC636-00C7-A83B-FED6-316127D6522A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CE4FB752-AB33-4B82-A2B6-28032CD512C9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9880524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FC4435-05A7-7D07-BF67-29AE659903E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B1B901-B5BA-A1AF-C5D5-740D4773B577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50ED7659-CEFC-CB1D-EA8D-99522185912B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666162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2D099D-ED7C-F959-68E7-8149716F47F9}"/>
              </a:ext>
            </a:extLst>
          </p:cNvPr>
          <p:cNvSpPr txBox="1">
            <a:spLocks/>
          </p:cNvSpPr>
          <p:nvPr/>
        </p:nvSpPr>
        <p:spPr>
          <a:xfrm>
            <a:off x="1259355" y="7814851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/>
              <a:t>DD MMMM YYYY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90BC0D0-25CF-7BD7-EC9F-7BDA45B1964B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83400" y="409582"/>
            <a:ext cx="6443910" cy="869833"/>
          </a:xfrm>
        </p:spPr>
        <p:txBody>
          <a:bodyPr/>
          <a:lstStyle/>
          <a:p>
            <a:r>
              <a:rPr lang="en-CA" dirty="0"/>
              <a:t>ABC Company Incorporated</a:t>
            </a:r>
          </a:p>
        </p:txBody>
      </p:sp>
    </p:spTree>
    <p:extLst>
      <p:ext uri="{BB962C8B-B14F-4D97-AF65-F5344CB8AC3E}">
        <p14:creationId xmlns:p14="http://schemas.microsoft.com/office/powerpoint/2010/main" val="39230857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AA07B68-A8AD-0B8A-09D0-ED6260AEAA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EC3F60-73A9-9D0F-6343-66B66E56FB8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9AD361E-F716-693C-21E5-C989329191E9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8213219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CA5C53-D324-1296-D04D-A98E37D9075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BD3BE2-87E4-30E0-2EE7-610807FD951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b="0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B39BB6CA-B755-47E2-BA7A-9B05EF286B9F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917013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C9E635B-E398-DC4C-D108-2E7BAC873F0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AA81B4-1E91-3258-6A64-8E57984FFD6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b="0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CC20F64E-C2A8-E28A-E313-B96F810E1B9C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5485233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52BF64-8437-0D85-B4FA-D5822B79321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7B7C5C-FDAB-E7BB-C89D-9CA51EA75F37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9E2C0AB-AB77-CD4E-6393-8D734591F3F5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2309283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65FBC6E-951A-27B1-E119-92B3BDE790F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6136940-9F12-44F8-D7D2-CBC29413904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7BC35CE-1BE6-05C8-45EB-3CFAD92FE4C3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42760100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081A96-9417-E58E-5E11-726270E8EED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2B5ABE-51B5-9FEF-C435-F737F7F749B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A30C22F-3DE1-4B70-785D-62200F4223A6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2687520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3A8134-AC23-DCE6-37C1-EF69BF53106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4E359E3-6AFD-A688-A502-5905CCF3B60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B6A040EA-77F8-57E0-F171-C2EB5899B989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665470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38C3BA4-11DF-5BF7-B94D-1987C818A1C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945C25-3B4A-5E37-C997-D83DFDDAF697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8EFAC50A-8D3E-3004-7FB4-E07F6EDA0D7C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3338693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8AE419-E6A1-AB9C-98EF-B5A593E5D12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EBF4FC-D3C2-197F-3422-F5AE606D71B2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BA4C13AE-0688-03DA-D042-E98FEDFC6568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860786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D21888-1D6B-7848-7F0E-627D72B6A4A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8A5FF-C0FA-143B-60C3-C347F56B5A0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C548BF40-8CB4-1532-33AC-E3805F6A2DA9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435164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9B1BED-1876-3D5E-988E-533FFD8FBFD0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8515632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8DFB392-9B48-DF27-9895-FDB67C3E6CC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684312-5E5B-322B-B8D5-C2F459430922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8F90AC4E-4C28-E531-F9FE-CAD0BA15553F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3905725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08E4D3-9E0C-E897-1F26-111B8712716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27FB37B-A6E2-53AC-54F6-5B16F12F5F34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D12934C-5091-0B4F-542D-F182BBFB8E4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9071031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65E2BF-9568-8DF4-EC6C-C888FA08E8A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F16537B-A952-9C84-3C42-360DA8D3B45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4C8492C-B76D-A585-B5D2-F895DD5C202B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7498993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A7AE770-F416-D196-7DD5-E0AEAA51018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1F5D45-1866-CBCD-15F9-3D5F1047211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5961BED1-C6F4-E826-5BF4-6D0C52EA7995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40858057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102DE4-F7DF-777F-C10A-339FFF54B0A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A716E19-A7DB-97B7-E9E2-D23F72A0361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FF0E44AC-A558-3ED3-7A87-9C08E58FF8C4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7993140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77B7AB-986A-DD58-7589-569CC3C8F70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66C739E-492E-9770-27CB-6DBB475685BC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4AA5288B-5799-6F3F-3751-EAC041BEEAF7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7282702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C0A4B18-2DAD-9045-7DAD-3483D4C1B4D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999887-C4DE-9527-9EC4-28FC3D158300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0CE7893-7E7E-F134-A0CD-696D23884FB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1941929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3FB1E58-CECD-9C78-522F-B1313F96C0F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BAC8D5-A531-45A2-9896-0CCE9E0AAC0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CCCF9D3A-86F9-A8C7-A641-979BD92D3E50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19894320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239C7B-A4FE-68FD-2ACC-FA5E11D4A45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16CE89-8041-3ADF-63E8-5752E62F58C1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42FB1ED-5BD7-2461-5BE3-0BAAEFFC00AE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9789050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FAD1A4-4AE1-5858-BEB1-59A2EFB5F4F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E9A8A2-6D4B-AA60-5F54-3646BBA69B73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ABB80AC-BB94-2A74-E9BB-72E03AD4D7A8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637406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97C13E8-1519-B7AA-D421-0F6CBFDD85AA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0670830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234E0AD-E39D-CBDC-39BC-8951243FC33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247D25-5E3B-2004-D803-B6F27FCFFF88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950FF9E-28A8-3356-A7C3-0E623770D084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699011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752C-124C-ADCD-F494-9984D10E6A2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692980-AE43-DFA4-A394-B1D8FA93D2E3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8BE34AC8-DCCA-A725-71C6-D6BC15FB341B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7459188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0BED94-CE17-92B2-684E-A17958E0734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DAFAF9-8A6B-A876-7D60-F0E259D38878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504007DE-F06A-EBFB-B5DE-005E976881B7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704148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2B1470-57D3-D9AC-F4FC-B565EC899E2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964C23B-BA67-8D16-8A8C-71892322FBE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E82879F-C07C-24B4-DC95-1901A5601C92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91436567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ABDB4D-86D7-8F62-9AEF-5DDC7B9B354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00ECB27-9524-FC5C-64F3-9CC9F439B98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FC91E59-2A06-BA47-ED87-388E52C6319D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0139397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C363D4F-7600-369B-CA24-06C1BAB3E7E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CA" dirty="0"/>
              <a:t>75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14404D-BF85-661C-CC0D-875AC8510B3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  <a:p>
            <a:endParaRPr lang="en-US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AE55B643-357D-A036-B8DB-6FA83FE1911B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2913743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1DCFC5A1-5639-219A-4AB1-8898AC17B69F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1460472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5CA05FEB-849E-3F48-7FD4-798E8F74D73D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3975073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A304E-285D-4F76-AFEF-0FF0354D1D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CA" dirty="0"/>
              <a:t>75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1B2B2-3FB9-3303-1427-CF1C5FDEBA3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CA" dirty="0"/>
              <a:t>ABC Company Incorporated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208070B-E146-05FE-5B2A-DE675C1DA2E1}"/>
              </a:ext>
            </a:extLst>
          </p:cNvPr>
          <p:cNvSpPr txBox="1">
            <a:spLocks/>
          </p:cNvSpPr>
          <p:nvPr/>
        </p:nvSpPr>
        <p:spPr>
          <a:xfrm>
            <a:off x="1259355" y="7837154"/>
            <a:ext cx="5292000" cy="38029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>
                <a:latin typeface="Akkurat Pro" panose="020B0504020101020102" pitchFamily="34" charset="0"/>
              </a:rPr>
              <a:t>DD MMMM YYYY</a:t>
            </a:r>
          </a:p>
        </p:txBody>
      </p:sp>
    </p:spTree>
    <p:extLst>
      <p:ext uri="{BB962C8B-B14F-4D97-AF65-F5344CB8AC3E}">
        <p14:creationId xmlns:p14="http://schemas.microsoft.com/office/powerpoint/2010/main" val="4059304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P">
      <a:dk1>
        <a:srgbClr val="000000"/>
      </a:dk1>
      <a:lt1>
        <a:srgbClr val="FFFFFF"/>
      </a:lt1>
      <a:dk2>
        <a:srgbClr val="000000"/>
      </a:dk2>
      <a:lt2>
        <a:srgbClr val="E8EAE8"/>
      </a:lt2>
      <a:accent1>
        <a:srgbClr val="D6002A"/>
      </a:accent1>
      <a:accent2>
        <a:srgbClr val="EDF86F"/>
      </a:accent2>
      <a:accent3>
        <a:srgbClr val="9E8D73"/>
      </a:accent3>
      <a:accent4>
        <a:srgbClr val="C2C4C3"/>
      </a:accent4>
      <a:accent5>
        <a:srgbClr val="C7DAE0"/>
      </a:accent5>
      <a:accent6>
        <a:srgbClr val="000000"/>
      </a:accent6>
      <a:hlink>
        <a:srgbClr val="000000"/>
      </a:hlink>
      <a:folHlink>
        <a:srgbClr val="D6002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S&amp;P">
      <a:dk1>
        <a:srgbClr val="000000"/>
      </a:dk1>
      <a:lt1>
        <a:sysClr val="window" lastClr="FFFFFF"/>
      </a:lt1>
      <a:dk2>
        <a:srgbClr val="000000"/>
      </a:dk2>
      <a:lt2>
        <a:srgbClr val="E8EAE8"/>
      </a:lt2>
      <a:accent1>
        <a:srgbClr val="D6002A"/>
      </a:accent1>
      <a:accent2>
        <a:srgbClr val="EDF86F"/>
      </a:accent2>
      <a:accent3>
        <a:srgbClr val="9E8D73"/>
      </a:accent3>
      <a:accent4>
        <a:srgbClr val="C2C4C3"/>
      </a:accent4>
      <a:accent5>
        <a:srgbClr val="C7DAE0"/>
      </a:accent5>
      <a:accent6>
        <a:srgbClr val="000000"/>
      </a:accent6>
      <a:hlink>
        <a:srgbClr val="000000"/>
      </a:hlink>
      <a:folHlink>
        <a:srgbClr val="D6002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6726846976B44BD91349A45F6F04A" ma:contentTypeVersion="19" ma:contentTypeDescription="Create a new document." ma:contentTypeScope="" ma:versionID="26bd7125204b9fda06a6fa4dfa04855d">
  <xsd:schema xmlns:xsd="http://www.w3.org/2001/XMLSchema" xmlns:xs="http://www.w3.org/2001/XMLSchema" xmlns:p="http://schemas.microsoft.com/office/2006/metadata/properties" xmlns:ns2="db9d82cd-8097-4e3b-a271-d5dd4069b80f" xmlns:ns3="08f17d37-f38f-4b5c-a6ef-c145f77de616" targetNamespace="http://schemas.microsoft.com/office/2006/metadata/properties" ma:root="true" ma:fieldsID="1d422d4e9896dc025f5d1e026ca61b9e" ns2:_="" ns3:_="">
    <xsd:import namespace="db9d82cd-8097-4e3b-a271-d5dd4069b80f"/>
    <xsd:import namespace="08f17d37-f38f-4b5c-a6ef-c145f77de6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9d82cd-8097-4e3b-a271-d5dd4069b8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6f79bde-b34b-4e33-a562-f79c102b9a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f17d37-f38f-4b5c-a6ef-c145f77de61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ea79e3e-9f05-42d4-9a08-bf33f368d0ed}" ma:internalName="TaxCatchAll" ma:showField="CatchAllData" ma:web="08f17d37-f38f-4b5c-a6ef-c145f77de6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8f17d37-f38f-4b5c-a6ef-c145f77de616" xsi:nil="true"/>
    <lcf76f155ced4ddcb4097134ff3c332f xmlns="db9d82cd-8097-4e3b-a271-d5dd4069b8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43201B1-9569-4F9E-A204-B097A20863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04B2D7-A524-48C6-A23D-1399034B2C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9d82cd-8097-4e3b-a271-d5dd4069b80f"/>
    <ds:schemaRef ds:uri="08f17d37-f38f-4b5c-a6ef-c145f77de6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D0C0D2-6D65-4F05-BD94-C0C90BE529F5}">
  <ds:schemaRefs>
    <ds:schemaRef ds:uri="http://schemas.microsoft.com/office/2006/metadata/properties"/>
    <ds:schemaRef ds:uri="db9d82cd-8097-4e3b-a271-d5dd4069b80f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08f17d37-f38f-4b5c-a6ef-c145f77de616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0b3ab16f-2b80-4aea-bde8-77b48c8d3723}" enabled="1" method="Standard" siteId="{0483ae51-a627-466e-a7dd-de2ac7e1238e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3597</TotalTime>
  <Words>970</Words>
  <Application>Microsoft Office PowerPoint</Application>
  <PresentationFormat>Custom</PresentationFormat>
  <Paragraphs>259</Paragraphs>
  <Slides>65</Slides>
  <Notes>63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65</vt:i4>
      </vt:variant>
    </vt:vector>
  </HeadingPairs>
  <TitlesOfParts>
    <vt:vector size="71" baseType="lpstr">
      <vt:lpstr>Akkurat Pro</vt:lpstr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Andressa Sczuvetz da Silveira</dc:creator>
  <cp:keywords/>
  <dc:description/>
  <cp:lastModifiedBy>Cardona, Sara (Associated)</cp:lastModifiedBy>
  <cp:revision>99</cp:revision>
  <dcterms:created xsi:type="dcterms:W3CDTF">2022-09-15T12:56:12Z</dcterms:created>
  <dcterms:modified xsi:type="dcterms:W3CDTF">2025-07-08T12:49:22Z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74def7e8-e9ba-49c6-b812-de55f128c1ea</vt:lpwstr>
  </property>
  <property fmtid="{D5CDD505-2E9C-101B-9397-08002B2CF9AE}" pid="3" name="ContentTypeId">
    <vt:lpwstr>0x0101007516726846976B44BD91349A45F6F04A</vt:lpwstr>
  </property>
  <property fmtid="{D5CDD505-2E9C-101B-9397-08002B2CF9AE}" pid="4" name="MediaServiceImageTags">
    <vt:lpwstr/>
  </property>
  <property fmtid="{D5CDD505-2E9C-101B-9397-08002B2CF9AE}" pid="5" name="MSIP_Label_6267e522-0091-4d88-9989-f382df9eb3cc_Enabled">
    <vt:lpwstr>true</vt:lpwstr>
  </property>
  <property fmtid="{D5CDD505-2E9C-101B-9397-08002B2CF9AE}" pid="6" name="MSIP_Label_6267e522-0091-4d88-9989-f382df9eb3cc_SetDate">
    <vt:lpwstr>2025-05-12T15:46:02Z</vt:lpwstr>
  </property>
  <property fmtid="{D5CDD505-2E9C-101B-9397-08002B2CF9AE}" pid="7" name="MSIP_Label_6267e522-0091-4d88-9989-f382df9eb3cc_Method">
    <vt:lpwstr>Privileged</vt:lpwstr>
  </property>
  <property fmtid="{D5CDD505-2E9C-101B-9397-08002B2CF9AE}" pid="8" name="MSIP_Label_6267e522-0091-4d88-9989-f382df9eb3cc_Name">
    <vt:lpwstr>General</vt:lpwstr>
  </property>
  <property fmtid="{D5CDD505-2E9C-101B-9397-08002B2CF9AE}" pid="9" name="MSIP_Label_6267e522-0091-4d88-9989-f382df9eb3cc_SiteId">
    <vt:lpwstr>8f3e36ea-8039-4b40-81a7-7dc0599e8645</vt:lpwstr>
  </property>
  <property fmtid="{D5CDD505-2E9C-101B-9397-08002B2CF9AE}" pid="10" name="MSIP_Label_6267e522-0091-4d88-9989-f382df9eb3cc_ActionId">
    <vt:lpwstr>9a965ed6-bf75-4358-a383-09dbaea7e42b</vt:lpwstr>
  </property>
  <property fmtid="{D5CDD505-2E9C-101B-9397-08002B2CF9AE}" pid="11" name="MSIP_Label_6267e522-0091-4d88-9989-f382df9eb3cc_ContentBits">
    <vt:lpwstr>0</vt:lpwstr>
  </property>
  <property fmtid="{D5CDD505-2E9C-101B-9397-08002B2CF9AE}" pid="12" name="ClassificationContentMarkingFooterLocations">
    <vt:lpwstr>Office Theme:4\Custom Design:8</vt:lpwstr>
  </property>
  <property fmtid="{D5CDD505-2E9C-101B-9397-08002B2CF9AE}" pid="13" name="ClassificationContentMarkingFooterText">
    <vt:lpwstr>Sensitivity: Public</vt:lpwstr>
  </property>
</Properties>
</file>