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712" r:id="rId5"/>
  </p:sldMasterIdLst>
  <p:notesMasterIdLst>
    <p:notesMasterId r:id="rId71"/>
  </p:notesMasterIdLst>
  <p:sldIdLst>
    <p:sldId id="324" r:id="rId6"/>
    <p:sldId id="321" r:id="rId7"/>
    <p:sldId id="322"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25"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Lst>
  <p:sldSz cx="10285413" cy="1028541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73" userDrawn="1">
          <p15:clr>
            <a:srgbClr val="A4A3A4"/>
          </p15:clr>
        </p15:guide>
        <p15:guide id="2" pos="450" userDrawn="1">
          <p15:clr>
            <a:srgbClr val="A4A3A4"/>
          </p15:clr>
        </p15:guide>
        <p15:guide id="3" orient="horz" pos="5235" userDrawn="1">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2" roundtripDataSignature="AMtx7mh89azQn/wU3IykGunnZKRDtmOga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DAE0"/>
    <a:srgbClr val="D600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E9A204-C83A-4FB9-BE7E-9A4DD1746214}" v="1" dt="2023-09-14T12:56:25.7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081" autoAdjust="0"/>
    <p:restoredTop sz="96186"/>
  </p:normalViewPr>
  <p:slideViewPr>
    <p:cSldViewPr snapToGrid="0">
      <p:cViewPr varScale="1">
        <p:scale>
          <a:sx n="54" d="100"/>
          <a:sy n="54" d="100"/>
        </p:scale>
        <p:origin x="2166" y="90"/>
      </p:cViewPr>
      <p:guideLst>
        <p:guide orient="horz" pos="473"/>
        <p:guide pos="450"/>
        <p:guide orient="horz" pos="5235"/>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69" d="100"/>
          <a:sy n="169" d="100"/>
        </p:scale>
        <p:origin x="5200"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slide" Target="slides/slide46.xml"/><Relationship Id="rId72" Type="http://customschemas.google.com/relationships/presentationmetadata" Target="meta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rnando, Marian (Associated)" userId="eb1b8409-476c-4f9b-8b92-47db437fcd2c" providerId="ADAL" clId="{63E9A204-C83A-4FB9-BE7E-9A4DD1746214}"/>
    <pc:docChg chg="custSel modSld">
      <pc:chgData name="Fernando, Marian (Associated)" userId="eb1b8409-476c-4f9b-8b92-47db437fcd2c" providerId="ADAL" clId="{63E9A204-C83A-4FB9-BE7E-9A4DD1746214}" dt="2023-09-14T12:56:37.046" v="1" actId="207"/>
      <pc:docMkLst>
        <pc:docMk/>
      </pc:docMkLst>
      <pc:sldChg chg="modSp mod">
        <pc:chgData name="Fernando, Marian (Associated)" userId="eb1b8409-476c-4f9b-8b92-47db437fcd2c" providerId="ADAL" clId="{63E9A204-C83A-4FB9-BE7E-9A4DD1746214}" dt="2023-09-14T12:56:37.046" v="1" actId="207"/>
        <pc:sldMkLst>
          <pc:docMk/>
          <pc:sldMk cId="2060195238" sldId="324"/>
        </pc:sldMkLst>
        <pc:spChg chg="mod">
          <ac:chgData name="Fernando, Marian (Associated)" userId="eb1b8409-476c-4f9b-8b92-47db437fcd2c" providerId="ADAL" clId="{63E9A204-C83A-4FB9-BE7E-9A4DD1746214}" dt="2023-09-14T12:56:37.046" v="1" actId="207"/>
          <ac:spMkLst>
            <pc:docMk/>
            <pc:sldMk cId="2060195238" sldId="324"/>
            <ac:spMk id="5" creationId="{F816F63B-0175-3EA8-DDED-B70758AA37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37510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41458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7000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69468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06986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5658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548849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12205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76846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865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3801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287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2599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49726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229082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50117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710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7043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471595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966061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53953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9399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1123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5601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3635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75206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954315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956850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60115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87289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614551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61075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18191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025319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096231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823625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45010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953334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40541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2100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453458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85732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956384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48504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563014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70928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7645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18417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9626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510449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5660048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97887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430605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0702971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39121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320050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9816242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8402567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35607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51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3454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71841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384615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pglobal.com/esg/scores"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spglobal.com/esg/score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lin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6" name="Google Shape;11;p4">
            <a:extLst>
              <a:ext uri="{FF2B5EF4-FFF2-40B4-BE49-F238E27FC236}">
                <a16:creationId xmlns:a16="http://schemas.microsoft.com/office/drawing/2014/main" id="{43DF6A3D-3B2A-1EAA-53DF-61EB2383D182}"/>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7" name="Google Shape;12;p4">
            <a:extLst>
              <a:ext uri="{FF2B5EF4-FFF2-40B4-BE49-F238E27FC236}">
                <a16:creationId xmlns:a16="http://schemas.microsoft.com/office/drawing/2014/main" id="{73559926-4D63-34C6-2B34-87EDC6DDE24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3"/>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95516A4A-EFC7-C7AA-3981-354268F6528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4">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Airlines</a:t>
            </a:r>
            <a:endParaRPr lang="en-CA" sz="3000" b="0" dirty="0">
              <a:solidFill>
                <a:schemeClr val="tx1"/>
              </a:solidFill>
            </a:endParaRPr>
          </a:p>
        </p:txBody>
      </p:sp>
      <p:sp>
        <p:nvSpPr>
          <p:cNvPr id="2" name="Google Shape;9;p4">
            <a:extLst>
              <a:ext uri="{FF2B5EF4-FFF2-40B4-BE49-F238E27FC236}">
                <a16:creationId xmlns:a16="http://schemas.microsoft.com/office/drawing/2014/main" id="{690C38FA-60BF-D705-1782-E183B3B5732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Tree>
    <p:extLst>
      <p:ext uri="{BB962C8B-B14F-4D97-AF65-F5344CB8AC3E}">
        <p14:creationId xmlns:p14="http://schemas.microsoft.com/office/powerpoint/2010/main" val="2680997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emic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Chemicals</a:t>
            </a:r>
            <a:endParaRPr lang="en-CA" sz="3000" b="0" dirty="0">
              <a:solidFill>
                <a:schemeClr val="tx1"/>
              </a:solidFill>
            </a:endParaRPr>
          </a:p>
        </p:txBody>
      </p:sp>
      <p:sp>
        <p:nvSpPr>
          <p:cNvPr id="2" name="Google Shape;9;p4">
            <a:extLst>
              <a:ext uri="{FF2B5EF4-FFF2-40B4-BE49-F238E27FC236}">
                <a16:creationId xmlns:a16="http://schemas.microsoft.com/office/drawing/2014/main" id="{E487E397-D187-6690-00E5-43C093A116F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259CC5BE-CD68-99BD-1E97-BE78561343CA}"/>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86A0B694-D6F5-E287-9EE7-A0537C46D4D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88D9BB2A-C86D-FFCE-0799-02506FD1C91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020374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munications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Communications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797236C4-AE11-F8F9-2BD3-2E7FF9D6097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D92EE53E-CF9E-EA57-7313-2F257579A7AD}"/>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4" name="Google Shape;13;p4">
            <a:extLst>
              <a:ext uri="{FF2B5EF4-FFF2-40B4-BE49-F238E27FC236}">
                <a16:creationId xmlns:a16="http://schemas.microsoft.com/office/drawing/2014/main" id="{E1178600-167E-A705-78A1-62CDEAFF4B3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0311E6A4-2A97-3123-2825-C2D173DAA86D}"/>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01102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sinos &amp; Gam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Casinos &amp; Gaming</a:t>
            </a:r>
            <a:endParaRPr lang="en-CA" sz="3000" b="0" dirty="0">
              <a:solidFill>
                <a:schemeClr val="tx1"/>
              </a:solidFill>
            </a:endParaRPr>
          </a:p>
        </p:txBody>
      </p:sp>
      <p:sp>
        <p:nvSpPr>
          <p:cNvPr id="2" name="Google Shape;9;p4">
            <a:extLst>
              <a:ext uri="{FF2B5EF4-FFF2-40B4-BE49-F238E27FC236}">
                <a16:creationId xmlns:a16="http://schemas.microsoft.com/office/drawing/2014/main" id="{EA7EAF89-5749-8A32-8EEE-31FD2F3D0CC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AF3BB4C-A4DE-D158-6E8D-43869A982401}"/>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54300032-2D13-EB97-1EDE-411ED9F83CC2}"/>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7351BEE9-E459-1F36-7DE9-EA564093EB0C}"/>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913451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al &amp; Consumable Fue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Coal &amp; Consumable Fuels</a:t>
            </a:r>
            <a:endParaRPr lang="en-CA" sz="3000" b="0" dirty="0">
              <a:solidFill>
                <a:schemeClr val="tx1"/>
              </a:solidFill>
            </a:endParaRPr>
          </a:p>
        </p:txBody>
      </p:sp>
      <p:sp>
        <p:nvSpPr>
          <p:cNvPr id="2" name="Google Shape;9;p4">
            <a:extLst>
              <a:ext uri="{FF2B5EF4-FFF2-40B4-BE49-F238E27FC236}">
                <a16:creationId xmlns:a16="http://schemas.microsoft.com/office/drawing/2014/main" id="{181F33D0-043C-C0CA-EB28-9B0D2E177DC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051109F2-A7DA-A595-E50E-CCE9F11A934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F42B13DC-62C3-8210-D93E-3278F3EFCE5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5C9740EB-007A-D103-C0F6-53E921006DC5}"/>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961588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truction Materi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Construction Materials</a:t>
            </a:r>
            <a:endParaRPr lang="en-CA" sz="3000" b="0" dirty="0">
              <a:solidFill>
                <a:schemeClr val="tx1"/>
              </a:solidFill>
            </a:endParaRPr>
          </a:p>
        </p:txBody>
      </p:sp>
      <p:sp>
        <p:nvSpPr>
          <p:cNvPr id="2" name="Google Shape;9;p4">
            <a:extLst>
              <a:ext uri="{FF2B5EF4-FFF2-40B4-BE49-F238E27FC236}">
                <a16:creationId xmlns:a16="http://schemas.microsoft.com/office/drawing/2014/main" id="{E300E4E2-CF02-C06D-B292-1378186BFA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27156ABC-C78B-7BAD-6D1C-A39C0C68D7E5}"/>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305968DC-8DA5-9EC0-CA11-EA4AC3BC56C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137D8AA8-2BCB-12C7-C7BF-F1F907A91DD5}"/>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59289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struction &amp; Engineer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Construction &amp; Engineering</a:t>
            </a:r>
            <a:endParaRPr lang="en-CA" sz="3000" b="0" dirty="0">
              <a:solidFill>
                <a:schemeClr val="tx1"/>
              </a:solidFill>
            </a:endParaRPr>
          </a:p>
        </p:txBody>
      </p:sp>
      <p:sp>
        <p:nvSpPr>
          <p:cNvPr id="2" name="Google Shape;9;p4">
            <a:extLst>
              <a:ext uri="{FF2B5EF4-FFF2-40B4-BE49-F238E27FC236}">
                <a16:creationId xmlns:a16="http://schemas.microsoft.com/office/drawing/2014/main" id="{4557FE46-B75C-6C3E-7464-C0648366A1A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3348E9C-47FD-FD59-3B4A-DA277FB2966F}"/>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8C5A7472-4A97-F026-E02C-CF38A2C7E47C}"/>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FD111B1F-5D6E-C9EF-5738-B6FCAAC1BAA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91044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ersonal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Personal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A3D4ED18-AC17-E7A9-3370-644CB9932CBC}"/>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91C06940-B3A7-48CA-E809-81FD06A90B3D}"/>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4" name="Google Shape;13;p4">
            <a:extLst>
              <a:ext uri="{FF2B5EF4-FFF2-40B4-BE49-F238E27FC236}">
                <a16:creationId xmlns:a16="http://schemas.microsoft.com/office/drawing/2014/main" id="{D92CAC58-FB2C-0080-ECC9-CDACBCC5A3A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B2350D3F-606D-6EE9-166D-B400FEBFAA9E}"/>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213344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ersified Consumer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Diversified Consumer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4CE705DA-2636-6CC3-3E2D-A6853AE92DE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B2AE4317-AC7B-D00C-07FB-E4DF562E774C}"/>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C99C27E-0E41-9775-C8A6-502C67C65CD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B45759A3-8D06-DC33-E39B-AA4B7CD89F7A}"/>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553860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iners &amp; Packag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Containers &amp; Packaging</a:t>
            </a:r>
            <a:endParaRPr lang="en-CA" sz="3000" b="0" dirty="0">
              <a:solidFill>
                <a:schemeClr val="tx1"/>
              </a:solidFill>
            </a:endParaRPr>
          </a:p>
        </p:txBody>
      </p:sp>
      <p:sp>
        <p:nvSpPr>
          <p:cNvPr id="2" name="Google Shape;9;p4">
            <a:extLst>
              <a:ext uri="{FF2B5EF4-FFF2-40B4-BE49-F238E27FC236}">
                <a16:creationId xmlns:a16="http://schemas.microsoft.com/office/drawing/2014/main" id="{BFF1CA34-B948-5988-0559-8BC90526688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769276C7-3E71-D59D-ECEA-2086086C131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BB407418-931C-A21E-59DE-9828DEA50CF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B715720F-A7A6-4232-D547-8BD61C0412AC}"/>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81694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ousehold Durabl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Household Durables</a:t>
            </a:r>
            <a:endParaRPr lang="en-CA" sz="3000" b="0" dirty="0">
              <a:solidFill>
                <a:schemeClr val="tx1"/>
              </a:solidFill>
            </a:endParaRPr>
          </a:p>
        </p:txBody>
      </p:sp>
      <p:sp>
        <p:nvSpPr>
          <p:cNvPr id="6" name="Google Shape;9;p4">
            <a:extLst>
              <a:ext uri="{FF2B5EF4-FFF2-40B4-BE49-F238E27FC236}">
                <a16:creationId xmlns:a16="http://schemas.microsoft.com/office/drawing/2014/main" id="{C963F3D8-175F-C9C1-78D3-15935CDB34C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1;p4">
            <a:extLst>
              <a:ext uri="{FF2B5EF4-FFF2-40B4-BE49-F238E27FC236}">
                <a16:creationId xmlns:a16="http://schemas.microsoft.com/office/drawing/2014/main" id="{5454324A-23C2-1676-9393-8AA135A5147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7" name="Google Shape;13;p4">
            <a:extLst>
              <a:ext uri="{FF2B5EF4-FFF2-40B4-BE49-F238E27FC236}">
                <a16:creationId xmlns:a16="http://schemas.microsoft.com/office/drawing/2014/main" id="{6AD0C5A9-672E-7B3B-E299-C24AB64DD7F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Google Shape;12;p4">
            <a:extLst>
              <a:ext uri="{FF2B5EF4-FFF2-40B4-BE49-F238E27FC236}">
                <a16:creationId xmlns:a16="http://schemas.microsoft.com/office/drawing/2014/main" id="{92769E30-FBCD-9071-3E44-FC2F0ABF1515}"/>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505183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uminum">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Aluminum</a:t>
            </a:r>
            <a:endParaRPr lang="en-CA" sz="3000" b="0" dirty="0">
              <a:solidFill>
                <a:schemeClr val="tx1"/>
              </a:solidFill>
            </a:endParaRPr>
          </a:p>
        </p:txBody>
      </p:sp>
      <p:sp>
        <p:nvSpPr>
          <p:cNvPr id="7" name="Google Shape;11;p4">
            <a:extLst>
              <a:ext uri="{FF2B5EF4-FFF2-40B4-BE49-F238E27FC236}">
                <a16:creationId xmlns:a16="http://schemas.microsoft.com/office/drawing/2014/main" id="{C18A3757-F77D-BDCC-7763-011B590B7F2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6" name="Google Shape;13;p4">
            <a:extLst>
              <a:ext uri="{FF2B5EF4-FFF2-40B4-BE49-F238E27FC236}">
                <a16:creationId xmlns:a16="http://schemas.microsoft.com/office/drawing/2014/main" id="{65554215-D659-7D9E-B729-967C7659757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2" name="Google Shape;9;p4">
            <a:extLst>
              <a:ext uri="{FF2B5EF4-FFF2-40B4-BE49-F238E27FC236}">
                <a16:creationId xmlns:a16="http://schemas.microsoft.com/office/drawing/2014/main" id="{329E7A25-589C-F939-B55F-A90ADC159E7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2;p4">
            <a:extLst>
              <a:ext uri="{FF2B5EF4-FFF2-40B4-BE49-F238E27FC236}">
                <a16:creationId xmlns:a16="http://schemas.microsoft.com/office/drawing/2014/main" id="{2B4F9432-6099-76BF-FE14-25A8CAF2A67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719791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armaceutic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Pharmaceuticals</a:t>
            </a:r>
            <a:endParaRPr lang="en-CA" sz="3000" b="0" dirty="0">
              <a:solidFill>
                <a:schemeClr val="tx1"/>
              </a:solidFill>
            </a:endParaRPr>
          </a:p>
        </p:txBody>
      </p:sp>
      <p:sp>
        <p:nvSpPr>
          <p:cNvPr id="2" name="Google Shape;9;p4">
            <a:extLst>
              <a:ext uri="{FF2B5EF4-FFF2-40B4-BE49-F238E27FC236}">
                <a16:creationId xmlns:a16="http://schemas.microsoft.com/office/drawing/2014/main" id="{6568951B-F7D7-DE66-7062-343F5190C82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C8A2CD94-ACB9-CAA3-C6EF-EF5D5E3881D4}"/>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6" name="Google Shape;13;p4">
            <a:extLst>
              <a:ext uri="{FF2B5EF4-FFF2-40B4-BE49-F238E27FC236}">
                <a16:creationId xmlns:a16="http://schemas.microsoft.com/office/drawing/2014/main" id="{C2AB4579-0683-0234-298D-6BF20BDDBA8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CB97C567-951F-B551-5446-B434895C2A6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81489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lectric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Electric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1E1B83C4-4FF2-18F2-BB7A-A5F6A7F416B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3D7A5023-C2F6-AE6B-4DC4-84F68F4CABDA}"/>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C881EDD9-8906-D323-CE4D-06D4BC0B50C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6940CCC5-318F-04F9-0C54-E7C00798DDD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437128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lectrical Components &amp;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Electrical Components &amp;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79D55752-A54D-7078-DEB0-D3D815E4904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F619C7F8-01D6-0D99-B0E5-5CF91190402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2FF17D6A-7849-C3DF-B8A4-0D6A4CCF346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BE56A8CF-B208-F2FD-B3B6-6520574EF3EB}"/>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529520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ersified Financial Services and Capital Marke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Diversified Financial Services and Capital Markets</a:t>
            </a:r>
            <a:endParaRPr lang="en-CA" sz="3000" b="0" dirty="0">
              <a:solidFill>
                <a:schemeClr val="tx1"/>
              </a:solidFill>
            </a:endParaRPr>
          </a:p>
        </p:txBody>
      </p:sp>
      <p:sp>
        <p:nvSpPr>
          <p:cNvPr id="2" name="Google Shape;9;p4">
            <a:extLst>
              <a:ext uri="{FF2B5EF4-FFF2-40B4-BE49-F238E27FC236}">
                <a16:creationId xmlns:a16="http://schemas.microsoft.com/office/drawing/2014/main" id="{E55B704C-C55D-FA00-8B9F-E279203BF65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FF76A24-A244-9722-657F-910662827A28}"/>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5D904417-797E-758A-9470-53242222E04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EEF65009-805E-BEC6-F97D-70BAF1EA06CB}"/>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2201597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od &amp; Staples Retail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Food &amp; Staples Retailing</a:t>
            </a:r>
            <a:endParaRPr lang="en-CA" sz="3000" b="0" dirty="0">
              <a:solidFill>
                <a:schemeClr val="tx1"/>
              </a:solidFill>
            </a:endParaRPr>
          </a:p>
        </p:txBody>
      </p:sp>
      <p:sp>
        <p:nvSpPr>
          <p:cNvPr id="2" name="Google Shape;9;p4">
            <a:extLst>
              <a:ext uri="{FF2B5EF4-FFF2-40B4-BE49-F238E27FC236}">
                <a16:creationId xmlns:a16="http://schemas.microsoft.com/office/drawing/2014/main" id="{5293D4D3-61E7-7224-9CE6-52E345B8421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4DCEA01-D9AC-B4A8-3257-A498C3A92088}"/>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59BF600-DEE5-E610-24B4-D59139E2D2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5FAFA48A-1AEF-40BF-04A6-5E32718E9214}"/>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8203411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od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Food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923BFC4F-C2C1-AF86-9766-019580CF1B3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8BB51894-9587-0CB0-45E6-37D6B533D082}"/>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B3B43131-A29C-BD9A-BF50-C00D5F41B58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5BE186DB-B07C-F5C6-3540-958927E92DE0}"/>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644710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per &amp; Forest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Paper &amp; Forest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B7408877-D932-5C9F-EDA7-89BB583B833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AF796A9-4A61-94BC-705D-1C199B314F5C}"/>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54D93953-B29D-D923-C988-0033543E5FD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788100CF-1ACE-460A-4A9D-61529EAF0CF4}"/>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551908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as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Gas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AC0056D7-BE5B-A253-7F19-1C997369DB7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522C30B-7B86-E43B-A006-2790E5AAAE5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7281D49C-1826-433B-26EB-65FACC28C21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17F79701-D97A-32C3-93E2-22228842F22C}"/>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80675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lth Care Providers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Health Care Providers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3B1AE4DF-0A0A-000E-7552-D85738C725F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1B23D09C-D9CC-98F0-57CE-A2680ED4ADF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9504F30A-EEC2-3A32-76C9-56261C7D526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819CF82B-6BC8-B2CB-0966-103C5DFC0FA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7606582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omebuild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Homebuilding</a:t>
            </a:r>
            <a:endParaRPr lang="en-CA" sz="3000" b="0" dirty="0">
              <a:solidFill>
                <a:schemeClr val="tx1"/>
              </a:solidFill>
            </a:endParaRPr>
          </a:p>
        </p:txBody>
      </p:sp>
      <p:sp>
        <p:nvSpPr>
          <p:cNvPr id="2" name="Google Shape;9;p4">
            <a:extLst>
              <a:ext uri="{FF2B5EF4-FFF2-40B4-BE49-F238E27FC236}">
                <a16:creationId xmlns:a16="http://schemas.microsoft.com/office/drawing/2014/main" id="{5B9D042D-D988-5BB3-CF73-E78F02708D7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E27CB24D-A85D-77A3-41F0-8C6929911ED4}"/>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79BF250A-122E-E35A-DE52-999EF80EFD2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92F0B5B-049E-81B4-1F85-E00D295CEC4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462784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erospace &amp; Defens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Aerospace &amp; Defense</a:t>
            </a:r>
            <a:endParaRPr lang="en-CA" sz="3000" b="0" dirty="0">
              <a:solidFill>
                <a:schemeClr val="tx1"/>
              </a:solidFill>
            </a:endParaRPr>
          </a:p>
        </p:txBody>
      </p:sp>
      <p:sp>
        <p:nvSpPr>
          <p:cNvPr id="7" name="Google Shape;11;p4">
            <a:extLst>
              <a:ext uri="{FF2B5EF4-FFF2-40B4-BE49-F238E27FC236}">
                <a16:creationId xmlns:a16="http://schemas.microsoft.com/office/drawing/2014/main" id="{A27AE9C8-EA81-81DF-5035-FEC463EE445F}"/>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6" name="Google Shape;13;p4">
            <a:extLst>
              <a:ext uri="{FF2B5EF4-FFF2-40B4-BE49-F238E27FC236}">
                <a16:creationId xmlns:a16="http://schemas.microsoft.com/office/drawing/2014/main" id="{0DE4CB9E-A914-6DF5-7BF9-5D79AF2FD77C}"/>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2" name="Google Shape;9;p4">
            <a:extLst>
              <a:ext uri="{FF2B5EF4-FFF2-40B4-BE49-F238E27FC236}">
                <a16:creationId xmlns:a16="http://schemas.microsoft.com/office/drawing/2014/main" id="{704024BA-F805-A4E2-7B91-F755C12175A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2;p4">
            <a:extLst>
              <a:ext uri="{FF2B5EF4-FFF2-40B4-BE49-F238E27FC236}">
                <a16:creationId xmlns:a16="http://schemas.microsoft.com/office/drawing/2014/main" id="{CF816BB5-F178-C739-58B7-846F16E6745F}"/>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922217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ousehold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Household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333ED4A9-E194-467E-6B22-C8FDF60A06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26E426CA-D3DB-3D05-3EC7-755F56641551}"/>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FE52ED68-9B4F-9711-D1CF-5278A48F79F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6C0410A0-827F-A840-D132-6178F34F211F}"/>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54104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mercial Services &amp; Suppl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Commercial Services &amp; Supplies</a:t>
            </a:r>
            <a:endParaRPr lang="en-CA" sz="3000" b="0" dirty="0">
              <a:solidFill>
                <a:schemeClr val="tx1"/>
              </a:solidFill>
            </a:endParaRPr>
          </a:p>
        </p:txBody>
      </p:sp>
      <p:sp>
        <p:nvSpPr>
          <p:cNvPr id="2" name="Google Shape;9;p4">
            <a:extLst>
              <a:ext uri="{FF2B5EF4-FFF2-40B4-BE49-F238E27FC236}">
                <a16:creationId xmlns:a16="http://schemas.microsoft.com/office/drawing/2014/main" id="{D2DFB6CD-DF99-CB23-E6BE-2B53E37DB09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A796B9D7-BDDD-9B86-4DDA-DE7D9B781380}"/>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5" name="Google Shape;13;p4">
            <a:extLst>
              <a:ext uri="{FF2B5EF4-FFF2-40B4-BE49-F238E27FC236}">
                <a16:creationId xmlns:a16="http://schemas.microsoft.com/office/drawing/2014/main" id="{AFC953D2-D3A0-7C89-4B82-328D5BE486F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DAAB8F17-8834-7685-1E2F-69B7CAD2E47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105691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ndustrial Conglomerat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Industrial Conglomerates</a:t>
            </a:r>
            <a:endParaRPr lang="en-CA" sz="3000" b="0" dirty="0">
              <a:solidFill>
                <a:schemeClr val="tx1"/>
              </a:solidFill>
            </a:endParaRPr>
          </a:p>
        </p:txBody>
      </p:sp>
      <p:sp>
        <p:nvSpPr>
          <p:cNvPr id="2" name="Google Shape;9;p4">
            <a:extLst>
              <a:ext uri="{FF2B5EF4-FFF2-40B4-BE49-F238E27FC236}">
                <a16:creationId xmlns:a16="http://schemas.microsoft.com/office/drawing/2014/main" id="{F83FF604-8F4E-9CE8-CE12-37B7BB119DC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5E42904D-C8AF-F063-7746-CA919B5696DA}"/>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B531C06E-B89B-43FF-5658-047030B231F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87C84017-05D6-6C4E-8F7A-E1C75F9248DC}"/>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9017494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Machinery and Electrical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Machinery and Electrical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B2F51EDD-9B78-1817-79BD-E2290A14341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9083F74-1B6E-9B3D-A85A-4A6C6304E980}"/>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FE98EC1E-885A-58D2-12C0-2810B19FEDA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9D054FD4-1433-E733-CAF1-5430C390E53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9655530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teractive Media, Services &amp; Home Entertain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Interactive Media, Services &amp; Home Entertainment</a:t>
            </a:r>
            <a:endParaRPr lang="en-CA" sz="3000" b="0" dirty="0">
              <a:solidFill>
                <a:schemeClr val="tx1"/>
              </a:solidFill>
            </a:endParaRPr>
          </a:p>
        </p:txBody>
      </p:sp>
      <p:sp>
        <p:nvSpPr>
          <p:cNvPr id="2" name="Google Shape;9;p4">
            <a:extLst>
              <a:ext uri="{FF2B5EF4-FFF2-40B4-BE49-F238E27FC236}">
                <a16:creationId xmlns:a16="http://schemas.microsoft.com/office/drawing/2014/main" id="{13A5B219-3D88-D5EA-2061-28DD8EC9499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F30BCA69-6401-3D60-550C-D0D2949B5470}"/>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F84D8125-2A04-38FB-395D-1F4DCFD7EF5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A5221F79-D208-E93F-2BA6-E7779851E07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2777841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suranc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Insurance</a:t>
            </a:r>
            <a:endParaRPr lang="en-CA" sz="3000" b="0" dirty="0">
              <a:solidFill>
                <a:schemeClr val="tx1"/>
              </a:solidFill>
            </a:endParaRPr>
          </a:p>
        </p:txBody>
      </p:sp>
      <p:sp>
        <p:nvSpPr>
          <p:cNvPr id="2" name="Google Shape;9;p4">
            <a:extLst>
              <a:ext uri="{FF2B5EF4-FFF2-40B4-BE49-F238E27FC236}">
                <a16:creationId xmlns:a16="http://schemas.microsoft.com/office/drawing/2014/main" id="{046E56DC-D59A-318D-2E7E-CDBFD6FBC08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C82FDF19-BD29-332A-CEDF-4A9D1FD66759}"/>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79AF135-ACA9-CF65-C7BE-2532B582E27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C5EC12F8-1EED-FFDB-BBB6-6AE8FE5E65E6}"/>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985930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lectronic Equipment, Instruments &amp; Componen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Electronic Equipment, Instruments &amp; Components</a:t>
            </a:r>
            <a:endParaRPr lang="en-CA" sz="3000" b="0" dirty="0">
              <a:solidFill>
                <a:schemeClr val="tx1"/>
              </a:solidFill>
            </a:endParaRPr>
          </a:p>
        </p:txBody>
      </p:sp>
      <p:sp>
        <p:nvSpPr>
          <p:cNvPr id="2" name="Google Shape;9;p4">
            <a:extLst>
              <a:ext uri="{FF2B5EF4-FFF2-40B4-BE49-F238E27FC236}">
                <a16:creationId xmlns:a16="http://schemas.microsoft.com/office/drawing/2014/main" id="{41CDE8B1-7B70-34CE-25CA-925710AEE61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ADD15CA9-4059-FCA7-2D50-F3FE5317D3E3}"/>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33253AB-19C4-D15C-78E2-4308379BEDF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4818AB8A-1E41-3036-8A05-EF71B6BC80AC}"/>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3868584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eisure Equipment &amp; Products and Consumer Electronic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0" y="1070876"/>
            <a:ext cx="10228887"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800" b="0" i="0" u="none" strike="noStrike" cap="none" dirty="0">
                <a:solidFill>
                  <a:schemeClr val="tx1"/>
                </a:solidFill>
                <a:latin typeface="Arial"/>
                <a:ea typeface="Arial"/>
                <a:cs typeface="Arial"/>
                <a:sym typeface="Arial"/>
              </a:rPr>
              <a:t>Leisure Equipment &amp; Products and Consumer Electronics</a:t>
            </a:r>
            <a:endParaRPr lang="en-CA" sz="2800" b="0" dirty="0">
              <a:solidFill>
                <a:schemeClr val="tx1"/>
              </a:solidFill>
            </a:endParaRPr>
          </a:p>
        </p:txBody>
      </p:sp>
      <p:sp>
        <p:nvSpPr>
          <p:cNvPr id="2" name="Google Shape;9;p4">
            <a:extLst>
              <a:ext uri="{FF2B5EF4-FFF2-40B4-BE49-F238E27FC236}">
                <a16:creationId xmlns:a16="http://schemas.microsoft.com/office/drawing/2014/main" id="{9F1FA2C4-C41D-FF3E-BC27-D266FD09450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B0C94B0C-61CC-B435-8539-DDD146BFFF28}"/>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EBA56029-6C35-6421-C7C2-108FF62C843F}"/>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C3BF035-896A-87B6-89F1-F3220DD38A4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677960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ife Sciences Tools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Life Sciences Tools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593C950-14E2-ABFC-766E-59FB702B256B}"/>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4E0BB4B-50BD-EA55-6765-66C33506F08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91EFBF6-3A40-6F61-E8F1-FD3396CE811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C87AF01A-FA89-90B1-3D0F-7C5269058A11}"/>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8781364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etals &amp; Min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Metals &amp; Mining</a:t>
            </a:r>
            <a:endParaRPr lang="en-CA" sz="3000" b="0" dirty="0">
              <a:solidFill>
                <a:schemeClr val="tx1"/>
              </a:solidFill>
            </a:endParaRPr>
          </a:p>
        </p:txBody>
      </p:sp>
      <p:sp>
        <p:nvSpPr>
          <p:cNvPr id="2" name="Google Shape;9;p4">
            <a:extLst>
              <a:ext uri="{FF2B5EF4-FFF2-40B4-BE49-F238E27FC236}">
                <a16:creationId xmlns:a16="http://schemas.microsoft.com/office/drawing/2014/main" id="{7DD8835A-25C5-269C-B434-4C864360020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7145F41B-6FD4-0E69-F21F-7D69C424FF6B}"/>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90188AA1-5657-02F7-326C-D0BCB5824E5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8914247-EB7B-7AC7-1838-BB489573892A}"/>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418640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uto Componen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Auto Components</a:t>
            </a:r>
            <a:endParaRPr lang="en-CA" sz="3000" b="0" dirty="0">
              <a:solidFill>
                <a:schemeClr val="tx1"/>
              </a:solidFill>
            </a:endParaRPr>
          </a:p>
        </p:txBody>
      </p:sp>
      <p:sp>
        <p:nvSpPr>
          <p:cNvPr id="2" name="Google Shape;9;p4">
            <a:extLst>
              <a:ext uri="{FF2B5EF4-FFF2-40B4-BE49-F238E27FC236}">
                <a16:creationId xmlns:a16="http://schemas.microsoft.com/office/drawing/2014/main" id="{90FCF654-8A02-C543-F79C-BFB791B9906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C352B256-3FAA-4284-EAEB-6995A145EBF2}"/>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FCB57B81-F84B-60ED-5FDD-1B32D44DB22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E122B42E-67E7-C099-9152-DC9D4CF55A9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5395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alth Care Equipment &amp; Suppl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Health Care Equipment &amp; Supplies</a:t>
            </a:r>
            <a:endParaRPr lang="en-CA" sz="3000" b="0" dirty="0">
              <a:solidFill>
                <a:schemeClr val="tx1"/>
              </a:solidFill>
            </a:endParaRPr>
          </a:p>
        </p:txBody>
      </p:sp>
      <p:sp>
        <p:nvSpPr>
          <p:cNvPr id="2" name="Google Shape;9;p4">
            <a:extLst>
              <a:ext uri="{FF2B5EF4-FFF2-40B4-BE49-F238E27FC236}">
                <a16:creationId xmlns:a16="http://schemas.microsoft.com/office/drawing/2014/main" id="{588F521E-BD68-B972-9315-CFD7904E230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8F16BA8D-820B-C5BE-3563-AE7FC5398D2A}"/>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DC5C7D8-8924-89EE-06FB-770B3461E75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C55B0A6-A324-CE00-497A-A35085B586A4}"/>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658253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Multi and Water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Multi and Water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5A0E7E33-011F-AE91-BC2B-85F92EE9D44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868F6DC1-995D-4662-0C02-28EC0333B280}"/>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2C44C021-B9A5-7261-4DB2-EAF26AF4C51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8D803C4-5ADB-FD54-D6C6-9125029E8C77}"/>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3389509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il &amp; Gas Refining &amp; Market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Oil &amp; Gas Refining &amp; Marketing</a:t>
            </a:r>
            <a:endParaRPr lang="en-CA" sz="3000" b="0" dirty="0">
              <a:solidFill>
                <a:schemeClr val="tx1"/>
              </a:solidFill>
            </a:endParaRPr>
          </a:p>
        </p:txBody>
      </p:sp>
      <p:sp>
        <p:nvSpPr>
          <p:cNvPr id="2" name="Google Shape;9;p4">
            <a:extLst>
              <a:ext uri="{FF2B5EF4-FFF2-40B4-BE49-F238E27FC236}">
                <a16:creationId xmlns:a16="http://schemas.microsoft.com/office/drawing/2014/main" id="{D3521BC2-8C05-F207-A164-A3A67E6A0F3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31F3F833-BDBC-8456-BD51-D19FE3AFD11A}"/>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1AB80D6B-B0D0-5865-0235-BB6875BFFF5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10CF4960-56F1-C4E6-C52D-480BE48F5B7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7223746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Oil &amp; Gas Upstream &amp; Integrated">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Oil &amp; Gas Upstream &amp; Integrated</a:t>
            </a:r>
            <a:endParaRPr lang="en-CA" sz="3000" b="0" dirty="0">
              <a:solidFill>
                <a:schemeClr val="tx1"/>
              </a:solidFill>
            </a:endParaRPr>
          </a:p>
        </p:txBody>
      </p:sp>
      <p:sp>
        <p:nvSpPr>
          <p:cNvPr id="2" name="Google Shape;9;p4">
            <a:extLst>
              <a:ext uri="{FF2B5EF4-FFF2-40B4-BE49-F238E27FC236}">
                <a16:creationId xmlns:a16="http://schemas.microsoft.com/office/drawing/2014/main" id="{6F1ECE39-87AD-1D18-7EA6-3C4375B1ED3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7893E0B0-432A-FAAE-B787-FDE4808C5B30}"/>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89243E3-DC09-058A-2E91-5AE3456C9AB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B4DEF575-C597-19CC-B123-C1C5B9AA5451}"/>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571067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nergy Equipment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Energy Equipment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FC277FD-6F0C-DBAB-9312-79A49A93100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13064869-FB20-8A04-B8B3-1789240B6E4F}"/>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C19FA72A-02D4-49B4-3409-251FB18F5A7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C9CA779E-C065-6B12-40A2-F1D8D255D46F}"/>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282060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Oil &amp; Gas Storage &amp; Transportation">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Oil &amp; Gas Storage &amp; Transportation</a:t>
            </a:r>
            <a:endParaRPr lang="en-CA" sz="3000" b="0" dirty="0">
              <a:solidFill>
                <a:schemeClr val="tx1"/>
              </a:solidFill>
            </a:endParaRPr>
          </a:p>
        </p:txBody>
      </p:sp>
      <p:sp>
        <p:nvSpPr>
          <p:cNvPr id="2" name="Google Shape;9;p4">
            <a:extLst>
              <a:ext uri="{FF2B5EF4-FFF2-40B4-BE49-F238E27FC236}">
                <a16:creationId xmlns:a16="http://schemas.microsoft.com/office/drawing/2014/main" id="{863982A0-68FF-8E29-53F9-46CAA4873F6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8C88F22-A591-709C-3680-D0BAA2E0699C}"/>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EFF1CA37-BC99-D79E-7347-CE10BD0E7FF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A3D7273E-21EC-5CAC-68B1-C88AF62EEBCA}"/>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944702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essional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Professional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1F1BCBD5-72F6-6213-AF56-0581F400965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6A4C9CB4-9859-EAB1-6C61-B981A7630A24}"/>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77B47816-FE5D-095E-C134-AFD4CAE9AF6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FBA8B1C4-D7C4-91AE-A654-98A76B91FA8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189322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edia, Movies &amp; Entertain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Media, Movies &amp; Entertainment</a:t>
            </a:r>
            <a:endParaRPr lang="en-CA" sz="3000" b="0" dirty="0">
              <a:solidFill>
                <a:schemeClr val="tx1"/>
              </a:solidFill>
            </a:endParaRPr>
          </a:p>
        </p:txBody>
      </p:sp>
      <p:sp>
        <p:nvSpPr>
          <p:cNvPr id="2" name="Google Shape;9;p4">
            <a:extLst>
              <a:ext uri="{FF2B5EF4-FFF2-40B4-BE49-F238E27FC236}">
                <a16:creationId xmlns:a16="http://schemas.microsoft.com/office/drawing/2014/main" id="{2298F995-919C-8C2E-A738-0DE4BD89685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E352F84-AC47-4CE2-67D6-9B092ED3BAB2}"/>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6B7A530F-DD82-E07D-03D6-A33CCE02781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6DCAF9D-A1E6-C1FA-D807-7A61D10B1638}"/>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135249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eal Estat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Equity Real Estate Investment Trust</a:t>
            </a:r>
            <a:endParaRPr lang="en-CA" sz="3000" b="0" dirty="0">
              <a:solidFill>
                <a:schemeClr val="tx1"/>
              </a:solidFill>
            </a:endParaRPr>
          </a:p>
        </p:txBody>
      </p:sp>
      <p:sp>
        <p:nvSpPr>
          <p:cNvPr id="2" name="Google Shape;9;p4">
            <a:extLst>
              <a:ext uri="{FF2B5EF4-FFF2-40B4-BE49-F238E27FC236}">
                <a16:creationId xmlns:a16="http://schemas.microsoft.com/office/drawing/2014/main" id="{C59525DC-01B7-4863-A081-D201234C8E0B}"/>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6237E8DB-40BF-9410-0F72-09E95261B6E1}"/>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5" name="Google Shape;13;p4">
            <a:extLst>
              <a:ext uri="{FF2B5EF4-FFF2-40B4-BE49-F238E27FC236}">
                <a16:creationId xmlns:a16="http://schemas.microsoft.com/office/drawing/2014/main" id="{2B83D28B-008C-6E82-81D6-7E6E52C4467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C9358BBE-693E-8C86-A67C-A0F839DC5B9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616799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Real Estat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Real Estate Management &amp; Development</a:t>
            </a:r>
            <a:endParaRPr lang="en-CA" sz="3000" b="0" dirty="0">
              <a:solidFill>
                <a:schemeClr val="tx1"/>
              </a:solidFill>
            </a:endParaRPr>
          </a:p>
        </p:txBody>
      </p:sp>
      <p:sp>
        <p:nvSpPr>
          <p:cNvPr id="2" name="Google Shape;9;p4">
            <a:extLst>
              <a:ext uri="{FF2B5EF4-FFF2-40B4-BE49-F238E27FC236}">
                <a16:creationId xmlns:a16="http://schemas.microsoft.com/office/drawing/2014/main" id="{65D8B54E-8A39-A18D-0447-2EF021A35E5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E8D39B18-0DDF-F79C-AAD8-58F7B6238E4D}"/>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5" name="Google Shape;13;p4">
            <a:extLst>
              <a:ext uri="{FF2B5EF4-FFF2-40B4-BE49-F238E27FC236}">
                <a16:creationId xmlns:a16="http://schemas.microsoft.com/office/drawing/2014/main" id="{C347A3FE-A810-6F9E-4432-38F81968258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0CF6ECC2-9C5C-D04B-2C77-980E3737591B}"/>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04892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tomobil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cs typeface="Arial"/>
                <a:sym typeface="Arial"/>
              </a:rPr>
              <a:t>Automobiles</a:t>
            </a:r>
            <a:endParaRPr lang="en-CA" sz="3000" b="0" dirty="0">
              <a:solidFill>
                <a:schemeClr val="tx1"/>
              </a:solidFill>
            </a:endParaRPr>
          </a:p>
        </p:txBody>
      </p:sp>
      <p:sp>
        <p:nvSpPr>
          <p:cNvPr id="2" name="Google Shape;9;p4">
            <a:extLst>
              <a:ext uri="{FF2B5EF4-FFF2-40B4-BE49-F238E27FC236}">
                <a16:creationId xmlns:a16="http://schemas.microsoft.com/office/drawing/2014/main" id="{2BF9B502-D3E8-C8FB-9375-BEE4A2FF126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A1AD830F-A6EA-E1B8-81D9-D0693A53DA6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C6CA2465-BB29-B00F-17CB-E4D4D36BE73A}"/>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96E40C2-179D-F94E-CE03-BF4632E90A80}"/>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806629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estaurants &amp; Leisure Fac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Restaurants &amp; Leisure Facilities</a:t>
            </a:r>
            <a:endParaRPr lang="en-CA" sz="3000" b="0" dirty="0">
              <a:solidFill>
                <a:schemeClr val="tx1"/>
              </a:solidFill>
            </a:endParaRPr>
          </a:p>
        </p:txBody>
      </p:sp>
      <p:sp>
        <p:nvSpPr>
          <p:cNvPr id="2" name="Google Shape;9;p4">
            <a:extLst>
              <a:ext uri="{FF2B5EF4-FFF2-40B4-BE49-F238E27FC236}">
                <a16:creationId xmlns:a16="http://schemas.microsoft.com/office/drawing/2014/main" id="{537AC4DE-B377-8F37-A9EB-9B877EB67E4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6" name="Google Shape;11;p4">
            <a:extLst>
              <a:ext uri="{FF2B5EF4-FFF2-40B4-BE49-F238E27FC236}">
                <a16:creationId xmlns:a16="http://schemas.microsoft.com/office/drawing/2014/main" id="{737C91FB-7F1F-D1FC-F2C5-18391D469921}"/>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15" name="Google Shape;13;p4">
            <a:extLst>
              <a:ext uri="{FF2B5EF4-FFF2-40B4-BE49-F238E27FC236}">
                <a16:creationId xmlns:a16="http://schemas.microsoft.com/office/drawing/2014/main" id="{BC7C645A-1DC6-EF29-DC1D-6F19B1C169E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12;p4">
            <a:extLst>
              <a:ext uri="{FF2B5EF4-FFF2-40B4-BE49-F238E27FC236}">
                <a16:creationId xmlns:a16="http://schemas.microsoft.com/office/drawing/2014/main" id="{4DB5C2E6-DD0F-56AE-37B1-FA5A00C89936}"/>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4558350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Retail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Retailing</a:t>
            </a:r>
            <a:endParaRPr lang="en-CA" sz="3000" b="0" dirty="0">
              <a:solidFill>
                <a:schemeClr val="tx1"/>
              </a:solidFill>
            </a:endParaRPr>
          </a:p>
        </p:txBody>
      </p:sp>
      <p:sp>
        <p:nvSpPr>
          <p:cNvPr id="2" name="Google Shape;9;p4">
            <a:extLst>
              <a:ext uri="{FF2B5EF4-FFF2-40B4-BE49-F238E27FC236}">
                <a16:creationId xmlns:a16="http://schemas.microsoft.com/office/drawing/2014/main" id="{044F0E55-8EAD-EDB3-F119-C696FC00839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6A00FEC-4939-6A24-305A-4B5F131AA329}"/>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1082632-31DA-063E-BA2D-EDE865CF682A}"/>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9A6F917B-04D1-6F9F-D520-136F32CCF50D}"/>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6783585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miconductors &amp; Semiconductor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Semiconductors &amp; Semiconductor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3D4E9DFF-D8C7-A980-99D0-4B0D4F6C994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71116400-0E22-010C-8F99-787139AAC08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463C417-322C-F83B-E9F3-FF63A9166EC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7F583E5F-7F8B-9C2B-F361-753AAB959483}"/>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240851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oftwar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Software</a:t>
            </a:r>
            <a:endParaRPr lang="en-CA" sz="3000" b="0" dirty="0">
              <a:solidFill>
                <a:schemeClr val="tx1"/>
              </a:solidFill>
            </a:endParaRPr>
          </a:p>
        </p:txBody>
      </p:sp>
      <p:sp>
        <p:nvSpPr>
          <p:cNvPr id="2" name="Google Shape;9;p4">
            <a:extLst>
              <a:ext uri="{FF2B5EF4-FFF2-40B4-BE49-F238E27FC236}">
                <a16:creationId xmlns:a16="http://schemas.microsoft.com/office/drawing/2014/main" id="{05A90747-F10E-73C6-FC8E-6B0D156E23A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6EEC2B32-85E6-9383-38ED-6604121AA268}"/>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EB95A1F-3768-E634-B58B-BC8D45BDEF8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5B4B0B68-0131-F6DC-76C7-BD6A0BD70BF7}"/>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25768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teel">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Steel</a:t>
            </a:r>
            <a:endParaRPr lang="en-CA" sz="3000" b="0" dirty="0">
              <a:solidFill>
                <a:schemeClr val="tx1"/>
              </a:solidFill>
            </a:endParaRPr>
          </a:p>
        </p:txBody>
      </p:sp>
      <p:sp>
        <p:nvSpPr>
          <p:cNvPr id="2" name="Google Shape;9;p4">
            <a:extLst>
              <a:ext uri="{FF2B5EF4-FFF2-40B4-BE49-F238E27FC236}">
                <a16:creationId xmlns:a16="http://schemas.microsoft.com/office/drawing/2014/main" id="{4B72FBE7-0A62-DB72-FD0C-F4674607383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5E9A56F5-74C1-1C00-1D20-0D30BD7F03D6}"/>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A7C752E-0C04-1E7F-BB71-CB16BD640F4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EB08B12B-F7F2-7C5E-F5C1-990A2E5B930F}"/>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7954274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rading Companies &amp; Distributor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Trading Companies &amp; Distributors</a:t>
            </a:r>
            <a:endParaRPr lang="en-CA" sz="3000" b="0" dirty="0">
              <a:solidFill>
                <a:schemeClr val="tx1"/>
              </a:solidFill>
            </a:endParaRPr>
          </a:p>
        </p:txBody>
      </p:sp>
      <p:sp>
        <p:nvSpPr>
          <p:cNvPr id="2" name="Google Shape;9;p4">
            <a:extLst>
              <a:ext uri="{FF2B5EF4-FFF2-40B4-BE49-F238E27FC236}">
                <a16:creationId xmlns:a16="http://schemas.microsoft.com/office/drawing/2014/main" id="{7BFD7E87-E83A-9844-33CE-CA8BD541EA2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82E1E19A-3FD3-1D2D-50C3-ED322913F46B}"/>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546EC1AE-E128-E5BE-6D42-CA844C8E77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7ABFBA3-64D9-DC5C-A9F5-FE7C2970082B}"/>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0914757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iles, Apparel &amp; Luxury Good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Textiles, Apparel &amp; Luxury Goods</a:t>
            </a:r>
            <a:endParaRPr lang="en-CA" sz="3000" b="0" dirty="0">
              <a:solidFill>
                <a:schemeClr val="tx1"/>
              </a:solidFill>
            </a:endParaRPr>
          </a:p>
        </p:txBody>
      </p:sp>
      <p:sp>
        <p:nvSpPr>
          <p:cNvPr id="2" name="Google Shape;9;p4">
            <a:extLst>
              <a:ext uri="{FF2B5EF4-FFF2-40B4-BE49-F238E27FC236}">
                <a16:creationId xmlns:a16="http://schemas.microsoft.com/office/drawing/2014/main" id="{786AB810-477C-2F09-06D1-BD3E6840EE8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AE95BA44-3FDC-AB44-2FE8-60C123BADB83}"/>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A86B6314-6997-A2C4-9437-88C66304117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6FBB545-711B-8FDA-E3B8-150261DB27CD}"/>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5989185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mputers &amp; Peripherals and Office Electronic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Computers &amp; Peripherals and Office Electronics</a:t>
            </a:r>
            <a:endParaRPr lang="en-CA" sz="3000" b="0" dirty="0">
              <a:solidFill>
                <a:schemeClr val="tx1"/>
              </a:solidFill>
            </a:endParaRPr>
          </a:p>
        </p:txBody>
      </p:sp>
      <p:sp>
        <p:nvSpPr>
          <p:cNvPr id="2" name="Google Shape;9;p4">
            <a:extLst>
              <a:ext uri="{FF2B5EF4-FFF2-40B4-BE49-F238E27FC236}">
                <a16:creationId xmlns:a16="http://schemas.microsoft.com/office/drawing/2014/main" id="{A38236A7-4FDF-572E-A39C-5C5A19C66E0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DA7A95B5-9D58-8383-1CD6-9202B67C20FF}"/>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C24ADA8-2066-14EC-648A-5FFE5719424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436D0FAF-3782-542D-83EC-9AE6F4DB2AE4}"/>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58829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lecommunication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Telecommunication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679F558-492B-F0AA-95FD-6CC1B8CE926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3468B36B-E5E9-8633-81F7-C32848FEDBA6}"/>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7EFC5C1F-B229-700D-40CC-14674AB18FA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AB4BCB8-41FA-A792-8383-2DBD17718081}"/>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1362604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obacco">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Tobacco</a:t>
            </a:r>
            <a:endParaRPr lang="en-CA" sz="3000" b="0" dirty="0">
              <a:solidFill>
                <a:schemeClr val="tx1"/>
              </a:solidFill>
            </a:endParaRPr>
          </a:p>
        </p:txBody>
      </p:sp>
      <p:sp>
        <p:nvSpPr>
          <p:cNvPr id="2" name="Google Shape;9;p4">
            <a:extLst>
              <a:ext uri="{FF2B5EF4-FFF2-40B4-BE49-F238E27FC236}">
                <a16:creationId xmlns:a16="http://schemas.microsoft.com/office/drawing/2014/main" id="{586C9059-BC55-B7C2-CCEE-0F4F43AEE5D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7BC2A175-4E73-309B-F971-CABC93416A3B}"/>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D01B3F81-B446-2462-C2EA-EDCB20D4527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DA57F7FF-8C87-C2D7-8F2A-16E695B6C83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787745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ilding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Building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5C6E734D-C641-6F8D-6A1D-2C6B2601937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DCB3372-A08C-8772-8D72-6EDCBBAB48A3}"/>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63394ABB-B3F4-AB3B-114F-FF10B52334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9BE3D0B9-A996-0D07-BF7D-13B690645450}"/>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460081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ransportation and Transportation Infrastructur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Transportation and Transportation Infrastructure</a:t>
            </a:r>
            <a:endParaRPr lang="en-CA" sz="3000" b="0" dirty="0">
              <a:solidFill>
                <a:schemeClr val="tx1"/>
              </a:solidFill>
            </a:endParaRPr>
          </a:p>
        </p:txBody>
      </p:sp>
      <p:sp>
        <p:nvSpPr>
          <p:cNvPr id="2" name="Google Shape;9;p4">
            <a:extLst>
              <a:ext uri="{FF2B5EF4-FFF2-40B4-BE49-F238E27FC236}">
                <a16:creationId xmlns:a16="http://schemas.microsoft.com/office/drawing/2014/main" id="{9E3907BB-A5DE-0C1C-2B8A-AAED7111B22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93F88FF5-EC8B-1ACB-4509-AE35B993A217}"/>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7" name="Google Shape;13;p4">
            <a:extLst>
              <a:ext uri="{FF2B5EF4-FFF2-40B4-BE49-F238E27FC236}">
                <a16:creationId xmlns:a16="http://schemas.microsoft.com/office/drawing/2014/main" id="{8EB29538-660A-DFF6-CF02-99C307306DF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0AA586CD-CFB4-6516-281C-254EA610CFF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616191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otels, Resorts &amp; Cruise Lin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Hotels, Resorts &amp; Cruise Lines</a:t>
            </a:r>
            <a:endParaRPr lang="en-CA" sz="3000" b="0" dirty="0">
              <a:solidFill>
                <a:schemeClr val="tx1"/>
              </a:solidFill>
            </a:endParaRPr>
          </a:p>
        </p:txBody>
      </p:sp>
      <p:sp>
        <p:nvSpPr>
          <p:cNvPr id="2" name="Google Shape;9;p4">
            <a:extLst>
              <a:ext uri="{FF2B5EF4-FFF2-40B4-BE49-F238E27FC236}">
                <a16:creationId xmlns:a16="http://schemas.microsoft.com/office/drawing/2014/main" id="{2E4F4BCF-7002-1D62-92BF-88C6F32FF02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4BE978F1-EEF9-F9CD-F1A8-C21895288E33}"/>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7" name="Google Shape;13;p4">
            <a:extLst>
              <a:ext uri="{FF2B5EF4-FFF2-40B4-BE49-F238E27FC236}">
                <a16:creationId xmlns:a16="http://schemas.microsoft.com/office/drawing/2014/main" id="{E34AF2F8-1AAA-79B3-AD7D-36F2396A56F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F0A8C564-6081-02AB-0EA4-FDEEE2D60FA2}"/>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326409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T services">
    <p:bg>
      <p:bgPr>
        <a:solidFill>
          <a:srgbClr val="C7DAE0"/>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IT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D2541EE9-B15F-0037-F2F3-AEFE850F16B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405A973E-3841-F893-EC9B-79824D87D915}"/>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3F5E18B0-5F2A-FC97-D14C-9F31FE75774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FA293247-CA64-7EEC-262D-1203B24C84CA}"/>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954243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C7DAE0"/>
        </a:solidFill>
        <a:effectLst/>
      </p:bgPr>
    </p:bg>
    <p:spTree>
      <p:nvGrpSpPr>
        <p:cNvPr id="1" name=""/>
        <p:cNvGrpSpPr/>
        <p:nvPr/>
      </p:nvGrpSpPr>
      <p:grpSpPr>
        <a:xfrm>
          <a:off x="0" y="0"/>
          <a:ext cx="0" cy="0"/>
          <a:chOff x="0" y="0"/>
          <a:chExt cx="0" cy="0"/>
        </a:xfrm>
      </p:grpSpPr>
      <p:pic>
        <p:nvPicPr>
          <p:cNvPr id="7" name="Google Shape;8;p4">
            <a:extLst>
              <a:ext uri="{FF2B5EF4-FFF2-40B4-BE49-F238E27FC236}">
                <a16:creationId xmlns:a16="http://schemas.microsoft.com/office/drawing/2014/main" id="{CC60CD41-F946-33B6-FD3E-F995D2FADAB6}"/>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8" name="Google Shape;13;p4">
            <a:extLst>
              <a:ext uri="{FF2B5EF4-FFF2-40B4-BE49-F238E27FC236}">
                <a16:creationId xmlns:a16="http://schemas.microsoft.com/office/drawing/2014/main" id="{B1E62AAA-03C7-D894-4BC1-56A1ECCB7CA8}"/>
              </a:ext>
            </a:extLst>
          </p:cNvPr>
          <p:cNvSpPr txBox="1">
            <a:spLocks noGrp="1"/>
          </p:cNvSpPr>
          <p:nvPr>
            <p:ph type="body" idx="10" hasCustomPrompt="1"/>
          </p:nvPr>
        </p:nvSpPr>
        <p:spPr>
          <a:xfrm>
            <a:off x="593031" y="3451783"/>
            <a:ext cx="5292000" cy="4403348"/>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22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pPr marL="14288" marR="0" lvl="0" indent="0" algn="l" defTabSz="914400" rtl="0" eaLnBrk="1" fontAlgn="auto" latinLnBrk="0" hangingPunct="1">
              <a:lnSpc>
                <a:spcPct val="90000"/>
              </a:lnSpc>
              <a:spcBef>
                <a:spcPts val="435"/>
              </a:spcBef>
              <a:spcAft>
                <a:spcPts val="0"/>
              </a:spcAft>
              <a:buClr>
                <a:schemeClr val="dk1"/>
              </a:buClr>
              <a:buSzPts val="2400"/>
              <a:buFont typeface="Arial"/>
              <a:buNone/>
              <a:tabLst/>
              <a:defRPr/>
            </a:pPr>
            <a:r>
              <a:rPr lang="en-CA" dirty="0"/>
              <a:t>Airlines</a:t>
            </a:r>
            <a:br>
              <a:rPr lang="en-CA" dirty="0"/>
            </a:br>
            <a:r>
              <a:rPr lang="en-CA" dirty="0"/>
              <a:t>Aluminum</a:t>
            </a:r>
            <a:br>
              <a:rPr lang="en-CA" dirty="0"/>
            </a:br>
            <a:r>
              <a:rPr lang="en-CA" dirty="0"/>
              <a:t>Aerospace &amp; Defense</a:t>
            </a:r>
            <a:br>
              <a:rPr lang="en-CA" dirty="0"/>
            </a:br>
            <a:r>
              <a:rPr lang="en-CA" dirty="0"/>
              <a:t>Auto Components</a:t>
            </a:r>
            <a:br>
              <a:rPr lang="en-CA" dirty="0"/>
            </a:br>
            <a:r>
              <a:rPr lang="en-CA" dirty="0"/>
              <a:t>Automobiles</a:t>
            </a:r>
            <a:br>
              <a:rPr lang="en-CA" dirty="0"/>
            </a:br>
            <a:r>
              <a:rPr lang="en-CA" dirty="0"/>
              <a:t>Building Products</a:t>
            </a:r>
            <a:br>
              <a:rPr lang="en-CA" dirty="0"/>
            </a:br>
            <a:r>
              <a:rPr lang="en-CA" dirty="0"/>
              <a:t>Banks</a:t>
            </a:r>
            <a:br>
              <a:rPr lang="en-CA" dirty="0"/>
            </a:br>
            <a:r>
              <a:rPr lang="en-CA" dirty="0"/>
              <a:t>Biotechnology</a:t>
            </a:r>
            <a:br>
              <a:rPr lang="en-CA" dirty="0"/>
            </a:br>
            <a:r>
              <a:rPr lang="en-CA" dirty="0"/>
              <a:t>Beverages</a:t>
            </a:r>
            <a:br>
              <a:rPr lang="en-CA" dirty="0"/>
            </a:br>
            <a:r>
              <a:rPr lang="en-CA" dirty="0"/>
              <a:t>Chemicals</a:t>
            </a:r>
            <a:br>
              <a:rPr lang="en-CA" dirty="0"/>
            </a:br>
            <a:r>
              <a:rPr lang="en-CA" dirty="0"/>
              <a:t>Communications Equipment</a:t>
            </a:r>
            <a:br>
              <a:rPr lang="en-CA" dirty="0"/>
            </a:br>
            <a:r>
              <a:rPr lang="en-CA" dirty="0"/>
              <a:t>Casinos &amp; Gaming</a:t>
            </a:r>
            <a:br>
              <a:rPr lang="en-CA" dirty="0"/>
            </a:br>
            <a:r>
              <a:rPr lang="en-CA" dirty="0"/>
              <a:t>Coal &amp; Consumable Fuels</a:t>
            </a:r>
            <a:br>
              <a:rPr lang="en-CA" dirty="0"/>
            </a:br>
            <a:r>
              <a:rPr lang="en-CA" dirty="0"/>
              <a:t>Construction Materials</a:t>
            </a:r>
            <a:br>
              <a:rPr lang="en-CA" dirty="0"/>
            </a:br>
            <a:r>
              <a:rPr lang="en-CA" dirty="0"/>
              <a:t>Construction &amp; Engineering</a:t>
            </a:r>
            <a:br>
              <a:rPr lang="en-CA" dirty="0"/>
            </a:br>
            <a:r>
              <a:rPr lang="en-CA" dirty="0"/>
              <a:t>Personal Products</a:t>
            </a:r>
            <a:br>
              <a:rPr lang="en-CA" dirty="0"/>
            </a:br>
            <a:r>
              <a:rPr lang="en-CA" dirty="0"/>
              <a:t>Diversified Consumer Services</a:t>
            </a:r>
            <a:br>
              <a:rPr lang="en-CA" dirty="0"/>
            </a:br>
            <a:r>
              <a:rPr lang="en-CA" dirty="0"/>
              <a:t>Containers &amp; Packaging</a:t>
            </a:r>
            <a:br>
              <a:rPr lang="en-CA" dirty="0"/>
            </a:br>
            <a:r>
              <a:rPr lang="en-CA" dirty="0"/>
              <a:t>Household Durables</a:t>
            </a:r>
            <a:br>
              <a:rPr lang="en-CA" dirty="0"/>
            </a:br>
            <a:r>
              <a:rPr lang="en-CA" dirty="0"/>
              <a:t>Pharmaceuticals</a:t>
            </a:r>
            <a:br>
              <a:rPr lang="en-CA" dirty="0"/>
            </a:br>
            <a:r>
              <a:rPr lang="en-CA" dirty="0"/>
              <a:t>Electric Utilities</a:t>
            </a:r>
            <a:br>
              <a:rPr lang="en-CA" dirty="0"/>
            </a:br>
            <a:r>
              <a:rPr lang="en-CA" dirty="0"/>
              <a:t>Electrical Components &amp; Equipment</a:t>
            </a:r>
            <a:br>
              <a:rPr lang="en-CA" dirty="0"/>
            </a:br>
            <a:r>
              <a:rPr lang="en-CA" dirty="0"/>
              <a:t>Diversified Financial Services and Capital Markets</a:t>
            </a:r>
            <a:br>
              <a:rPr lang="en-CA" dirty="0"/>
            </a:br>
            <a:r>
              <a:rPr lang="en-CA" dirty="0"/>
              <a:t>Food &amp; Staples Retailing</a:t>
            </a:r>
            <a:br>
              <a:rPr lang="en-CA" dirty="0"/>
            </a:br>
            <a:r>
              <a:rPr lang="en-CA" dirty="0"/>
              <a:t>Food Products</a:t>
            </a:r>
            <a:br>
              <a:rPr lang="en-CA" dirty="0"/>
            </a:br>
            <a:r>
              <a:rPr lang="en-CA" dirty="0"/>
              <a:t>Paper &amp; Forest Products</a:t>
            </a:r>
            <a:br>
              <a:rPr lang="en-CA" dirty="0"/>
            </a:br>
            <a:r>
              <a:rPr lang="en-CA" dirty="0"/>
              <a:t>Gas Utilities</a:t>
            </a:r>
            <a:br>
              <a:rPr lang="en-CA" dirty="0"/>
            </a:br>
            <a:r>
              <a:rPr lang="en-CA" dirty="0"/>
              <a:t>Health Care Providers &amp; Services</a:t>
            </a:r>
            <a:br>
              <a:rPr lang="en-CA" dirty="0"/>
            </a:br>
            <a:r>
              <a:rPr lang="en-CA" dirty="0"/>
              <a:t>Homebuilding</a:t>
            </a:r>
            <a:br>
              <a:rPr lang="en-CA" dirty="0"/>
            </a:br>
            <a:r>
              <a:rPr lang="en-CA" dirty="0"/>
              <a:t>Household Products</a:t>
            </a:r>
            <a:br>
              <a:rPr lang="en-CA" dirty="0"/>
            </a:br>
            <a:r>
              <a:rPr lang="en-CA" dirty="0"/>
              <a:t>Commercial Services &amp; Supplies</a:t>
            </a:r>
            <a:br>
              <a:rPr lang="en-CA" dirty="0"/>
            </a:br>
            <a:r>
              <a:rPr lang="en-CA" dirty="0"/>
              <a:t>Industrial Conglomerates</a:t>
            </a:r>
            <a:br>
              <a:rPr lang="en-CA" dirty="0"/>
            </a:br>
            <a:r>
              <a:rPr lang="en-CA" dirty="0"/>
              <a:t>Machinery and Electrical Equipment</a:t>
            </a:r>
            <a:br>
              <a:rPr lang="en-CA" dirty="0"/>
            </a:br>
            <a:r>
              <a:rPr lang="en-CA" dirty="0"/>
              <a:t>Interactive Media, Services &amp; Home Entertainment</a:t>
            </a:r>
            <a:br>
              <a:rPr lang="en-CA" dirty="0"/>
            </a:br>
            <a:r>
              <a:rPr lang="en-CA" dirty="0"/>
              <a:t>Insurance</a:t>
            </a:r>
            <a:br>
              <a:rPr lang="en-CA" dirty="0"/>
            </a:br>
            <a:r>
              <a:rPr lang="en-CA" dirty="0"/>
              <a:t>Electronic Equipment, Instruments &amp; Components</a:t>
            </a:r>
            <a:br>
              <a:rPr lang="en-CA" dirty="0"/>
            </a:br>
            <a:r>
              <a:rPr lang="en-CA" dirty="0"/>
              <a:t>Leisure Equipment &amp; Products and Consumer Electronics</a:t>
            </a:r>
            <a:br>
              <a:rPr lang="en-CA" dirty="0"/>
            </a:br>
            <a:r>
              <a:rPr lang="en-CA" dirty="0"/>
              <a:t>Life Sciences Tools &amp; Services</a:t>
            </a:r>
            <a:br>
              <a:rPr lang="en-CA" dirty="0"/>
            </a:br>
            <a:r>
              <a:rPr lang="en-CA" dirty="0"/>
              <a:t>Metals &amp; Mining</a:t>
            </a:r>
            <a:br>
              <a:rPr lang="en-CA" dirty="0"/>
            </a:br>
            <a:r>
              <a:rPr lang="en-CA" dirty="0"/>
              <a:t>Health Care Equipment &amp; Supplies</a:t>
            </a:r>
            <a:br>
              <a:rPr lang="en-CA" dirty="0"/>
            </a:br>
            <a:r>
              <a:rPr lang="en-CA" dirty="0"/>
              <a:t>Multi and Water Utilities</a:t>
            </a:r>
            <a:br>
              <a:rPr lang="en-CA" dirty="0"/>
            </a:br>
            <a:r>
              <a:rPr lang="en-CA" dirty="0"/>
              <a:t>Oil &amp; Gas Refining &amp; Marketing</a:t>
            </a:r>
            <a:br>
              <a:rPr lang="en-CA" dirty="0"/>
            </a:br>
            <a:r>
              <a:rPr lang="en-CA" dirty="0"/>
              <a:t>Oil &amp; Gas Upstream &amp; Integrated</a:t>
            </a:r>
            <a:br>
              <a:rPr lang="en-CA" dirty="0"/>
            </a:br>
            <a:r>
              <a:rPr lang="en-CA" dirty="0"/>
              <a:t>Energy Equipment &amp; Services</a:t>
            </a:r>
            <a:br>
              <a:rPr lang="en-CA" dirty="0"/>
            </a:br>
            <a:r>
              <a:rPr lang="en-CA" dirty="0"/>
              <a:t>Oil &amp; Gas Storage &amp; Transportation</a:t>
            </a:r>
            <a:br>
              <a:rPr lang="en-CA" dirty="0"/>
            </a:br>
            <a:r>
              <a:rPr lang="en-CA" dirty="0"/>
              <a:t>Professional Services</a:t>
            </a:r>
            <a:br>
              <a:rPr lang="en-CA" dirty="0"/>
            </a:br>
            <a:r>
              <a:rPr lang="en-CA" dirty="0"/>
              <a:t>Media, Movies &amp; Entertainment</a:t>
            </a:r>
            <a:br>
              <a:rPr lang="en-CA" dirty="0"/>
            </a:br>
            <a:r>
              <a:rPr lang="en-CA" dirty="0"/>
              <a:t>Real Estate</a:t>
            </a:r>
            <a:br>
              <a:rPr lang="en-CA" dirty="0"/>
            </a:br>
            <a:r>
              <a:rPr lang="en-CA" dirty="0"/>
              <a:t>Restaurants &amp; Leisure Facilities</a:t>
            </a:r>
            <a:br>
              <a:rPr lang="en-CA" dirty="0"/>
            </a:br>
            <a:r>
              <a:rPr lang="en-CA" dirty="0"/>
              <a:t>Retailing</a:t>
            </a:r>
            <a:br>
              <a:rPr lang="en-CA" dirty="0"/>
            </a:br>
            <a:r>
              <a:rPr lang="en-CA" dirty="0"/>
              <a:t>Semiconductors &amp; Semiconductor Equipment</a:t>
            </a:r>
            <a:br>
              <a:rPr lang="en-CA" dirty="0"/>
            </a:br>
            <a:r>
              <a:rPr lang="en-CA" dirty="0"/>
              <a:t>Software</a:t>
            </a:r>
            <a:br>
              <a:rPr lang="en-CA" dirty="0"/>
            </a:br>
            <a:r>
              <a:rPr lang="en-CA" dirty="0"/>
              <a:t>Steel</a:t>
            </a:r>
            <a:br>
              <a:rPr lang="en-CA" dirty="0"/>
            </a:br>
            <a:r>
              <a:rPr lang="en-CA" dirty="0"/>
              <a:t>Trading Companies &amp; Distributors</a:t>
            </a:r>
            <a:br>
              <a:rPr lang="en-CA" dirty="0"/>
            </a:br>
            <a:r>
              <a:rPr lang="en-CA" dirty="0"/>
              <a:t>Textiles, Apparel &amp; Luxury Goods</a:t>
            </a:r>
            <a:br>
              <a:rPr lang="en-CA" dirty="0"/>
            </a:br>
            <a:r>
              <a:rPr lang="en-CA" dirty="0"/>
              <a:t>Computers &amp; Peripherals and Office Electronics</a:t>
            </a:r>
            <a:br>
              <a:rPr lang="en-CA" dirty="0"/>
            </a:br>
            <a:r>
              <a:rPr lang="en-CA" dirty="0"/>
              <a:t>Telecommunication Services</a:t>
            </a:r>
            <a:br>
              <a:rPr lang="en-CA" dirty="0"/>
            </a:br>
            <a:r>
              <a:rPr lang="en-CA" dirty="0"/>
              <a:t>Tobacco</a:t>
            </a:r>
            <a:br>
              <a:rPr lang="en-CA" dirty="0"/>
            </a:br>
            <a:r>
              <a:rPr lang="en-CA" dirty="0"/>
              <a:t>Transportation and Transportation Infrastructure</a:t>
            </a:r>
            <a:br>
              <a:rPr lang="en-CA" dirty="0"/>
            </a:br>
            <a:r>
              <a:rPr lang="en-CA" dirty="0"/>
              <a:t>Hotels, Resorts &amp; Cruise Lines</a:t>
            </a:r>
            <a:br>
              <a:rPr lang="en-CA" dirty="0"/>
            </a:br>
            <a:r>
              <a:rPr lang="en-CA" dirty="0"/>
              <a:t>IT services</a:t>
            </a:r>
          </a:p>
          <a:p>
            <a:endParaRPr dirty="0"/>
          </a:p>
        </p:txBody>
      </p:sp>
      <p:sp>
        <p:nvSpPr>
          <p:cNvPr id="9" name="Google Shape;16;p4">
            <a:extLst>
              <a:ext uri="{FF2B5EF4-FFF2-40B4-BE49-F238E27FC236}">
                <a16:creationId xmlns:a16="http://schemas.microsoft.com/office/drawing/2014/main" id="{38B3FDD2-D930-83CE-EC7E-FE173AB30724}"/>
              </a:ext>
            </a:extLst>
          </p:cNvPr>
          <p:cNvSpPr txBox="1">
            <a:spLocks noGrp="1"/>
          </p:cNvSpPr>
          <p:nvPr>
            <p:ph type="body" idx="3"/>
          </p:nvPr>
        </p:nvSpPr>
        <p:spPr>
          <a:xfrm>
            <a:off x="683400" y="1567694"/>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0" name="Google Shape;17;p4" descr="Shape&#10;&#10;Description automatically generated with medium confidence">
            <a:extLst>
              <a:ext uri="{FF2B5EF4-FFF2-40B4-BE49-F238E27FC236}">
                <a16:creationId xmlns:a16="http://schemas.microsoft.com/office/drawing/2014/main" id="{F6E9A334-611C-DBB2-6175-3956F80EC5BC}"/>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2" name="Google Shape;9;p4">
            <a:extLst>
              <a:ext uri="{FF2B5EF4-FFF2-40B4-BE49-F238E27FC236}">
                <a16:creationId xmlns:a16="http://schemas.microsoft.com/office/drawing/2014/main" id="{C711A195-4279-2CB2-DD3B-EAE9D4A1A28C}"/>
              </a:ext>
            </a:extLst>
          </p:cNvPr>
          <p:cNvSpPr txBox="1"/>
          <p:nvPr userDrawn="1"/>
        </p:nvSpPr>
        <p:spPr>
          <a:xfrm>
            <a:off x="683400" y="602131"/>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5000" b="1" i="0" u="none" strike="noStrike" cap="none" dirty="0">
                <a:solidFill>
                  <a:schemeClr val="dk1"/>
                </a:solidFill>
                <a:latin typeface="Arial"/>
                <a:ea typeface="Arial"/>
                <a:cs typeface="Arial"/>
                <a:sym typeface="Arial"/>
              </a:rPr>
              <a:t>S&amp;P Global CSA Score 2023</a:t>
            </a:r>
            <a:endParaRPr sz="5000" dirty="0"/>
          </a:p>
        </p:txBody>
      </p:sp>
    </p:spTree>
    <p:extLst>
      <p:ext uri="{BB962C8B-B14F-4D97-AF65-F5344CB8AC3E}">
        <p14:creationId xmlns:p14="http://schemas.microsoft.com/office/powerpoint/2010/main" val="1971058460"/>
      </p:ext>
    </p:extLst>
  </p:cSld>
  <p:clrMapOvr>
    <a:masterClrMapping/>
  </p:clrMapOvr>
  <p:extLst>
    <p:ext uri="{DCECCB84-F9BA-43D5-87BE-67443E8EF086}">
      <p15:sldGuideLst xmlns:p15="http://schemas.microsoft.com/office/powerpoint/2012/main">
        <p15:guide id="1" orient="horz" pos="3239" userDrawn="1">
          <p15:clr>
            <a:srgbClr val="FBAE40"/>
          </p15:clr>
        </p15:guide>
        <p15:guide id="2" pos="3239"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able">
    <p:bg>
      <p:bgPr>
        <a:solidFill>
          <a:srgbClr val="C7DAE0"/>
        </a:solidFill>
        <a:effectLst/>
      </p:bgPr>
    </p:bg>
    <p:spTree>
      <p:nvGrpSpPr>
        <p:cNvPr id="1" name=""/>
        <p:cNvGrpSpPr/>
        <p:nvPr/>
      </p:nvGrpSpPr>
      <p:grpSpPr>
        <a:xfrm>
          <a:off x="0" y="0"/>
          <a:ext cx="0" cy="0"/>
          <a:chOff x="0" y="0"/>
          <a:chExt cx="0" cy="0"/>
        </a:xfrm>
      </p:grpSpPr>
      <p:pic>
        <p:nvPicPr>
          <p:cNvPr id="7" name="Google Shape;8;p4">
            <a:extLst>
              <a:ext uri="{FF2B5EF4-FFF2-40B4-BE49-F238E27FC236}">
                <a16:creationId xmlns:a16="http://schemas.microsoft.com/office/drawing/2014/main" id="{CC60CD41-F946-33B6-FD3E-F995D2FADAB6}"/>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8" name="Google Shape;13;p4">
            <a:extLst>
              <a:ext uri="{FF2B5EF4-FFF2-40B4-BE49-F238E27FC236}">
                <a16:creationId xmlns:a16="http://schemas.microsoft.com/office/drawing/2014/main" id="{B1E62AAA-03C7-D894-4BC1-56A1ECCB7CA8}"/>
              </a:ext>
            </a:extLst>
          </p:cNvPr>
          <p:cNvSpPr txBox="1">
            <a:spLocks noGrp="1"/>
          </p:cNvSpPr>
          <p:nvPr>
            <p:ph type="body" idx="10" hasCustomPrompt="1"/>
          </p:nvPr>
        </p:nvSpPr>
        <p:spPr>
          <a:xfrm>
            <a:off x="593031" y="3451783"/>
            <a:ext cx="5292000" cy="4403348"/>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22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pPr marL="14288" marR="0" lvl="0" indent="0" algn="l" defTabSz="914400" rtl="0" eaLnBrk="1" fontAlgn="auto" latinLnBrk="0" hangingPunct="1">
              <a:lnSpc>
                <a:spcPct val="90000"/>
              </a:lnSpc>
              <a:spcBef>
                <a:spcPts val="435"/>
              </a:spcBef>
              <a:spcAft>
                <a:spcPts val="0"/>
              </a:spcAft>
              <a:buClr>
                <a:schemeClr val="dk1"/>
              </a:buClr>
              <a:buSzPts val="2400"/>
              <a:buFont typeface="Arial"/>
              <a:buNone/>
              <a:tabLst/>
              <a:defRPr/>
            </a:pPr>
            <a:r>
              <a:rPr lang="en-CA" dirty="0"/>
              <a:t>Airlines</a:t>
            </a:r>
            <a:br>
              <a:rPr lang="en-CA" dirty="0"/>
            </a:br>
            <a:r>
              <a:rPr lang="en-CA" dirty="0"/>
              <a:t>Aluminum</a:t>
            </a:r>
            <a:br>
              <a:rPr lang="en-CA" dirty="0"/>
            </a:br>
            <a:r>
              <a:rPr lang="en-CA" dirty="0"/>
              <a:t>Aerospace &amp; Defense</a:t>
            </a:r>
            <a:br>
              <a:rPr lang="en-CA" dirty="0"/>
            </a:br>
            <a:r>
              <a:rPr lang="en-CA" dirty="0"/>
              <a:t>Auto Components</a:t>
            </a:r>
            <a:br>
              <a:rPr lang="en-CA" dirty="0"/>
            </a:br>
            <a:endParaRPr dirty="0"/>
          </a:p>
        </p:txBody>
      </p:sp>
      <p:sp>
        <p:nvSpPr>
          <p:cNvPr id="9" name="Google Shape;16;p4">
            <a:extLst>
              <a:ext uri="{FF2B5EF4-FFF2-40B4-BE49-F238E27FC236}">
                <a16:creationId xmlns:a16="http://schemas.microsoft.com/office/drawing/2014/main" id="{38B3FDD2-D930-83CE-EC7E-FE173AB30724}"/>
              </a:ext>
            </a:extLst>
          </p:cNvPr>
          <p:cNvSpPr txBox="1">
            <a:spLocks noGrp="1"/>
          </p:cNvSpPr>
          <p:nvPr>
            <p:ph type="body" idx="3"/>
          </p:nvPr>
        </p:nvSpPr>
        <p:spPr>
          <a:xfrm>
            <a:off x="683400" y="1567694"/>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0" name="Google Shape;17;p4" descr="Shape&#10;&#10;Description automatically generated with medium confidence">
            <a:extLst>
              <a:ext uri="{FF2B5EF4-FFF2-40B4-BE49-F238E27FC236}">
                <a16:creationId xmlns:a16="http://schemas.microsoft.com/office/drawing/2014/main" id="{F6E9A334-611C-DBB2-6175-3956F80EC5BC}"/>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2" name="Google Shape;16;p4">
            <a:extLst>
              <a:ext uri="{FF2B5EF4-FFF2-40B4-BE49-F238E27FC236}">
                <a16:creationId xmlns:a16="http://schemas.microsoft.com/office/drawing/2014/main" id="{F35999EE-28EA-5DD6-4111-7036071A3E60}"/>
              </a:ext>
            </a:extLst>
          </p:cNvPr>
          <p:cNvSpPr txBox="1">
            <a:spLocks noGrp="1"/>
          </p:cNvSpPr>
          <p:nvPr>
            <p:ph type="body" idx="11"/>
          </p:nvPr>
        </p:nvSpPr>
        <p:spPr>
          <a:xfrm>
            <a:off x="683400" y="74344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5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1354629323"/>
      </p:ext>
    </p:extLst>
  </p:cSld>
  <p:clrMapOvr>
    <a:masterClrMapping/>
  </p:clrMapOvr>
  <p:extLst>
    <p:ext uri="{DCECCB84-F9BA-43D5-87BE-67443E8EF086}">
      <p15:sldGuideLst xmlns:p15="http://schemas.microsoft.com/office/powerpoint/2012/main">
        <p15:guide id="1" orient="horz" pos="3239" userDrawn="1">
          <p15:clr>
            <a:srgbClr val="FBAE40"/>
          </p15:clr>
        </p15:guide>
        <p15:guide id="2" pos="323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k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Banks</a:t>
            </a:r>
            <a:endParaRPr lang="en-CA" sz="3000" b="0" dirty="0">
              <a:solidFill>
                <a:schemeClr val="tx1"/>
              </a:solidFill>
            </a:endParaRPr>
          </a:p>
        </p:txBody>
      </p:sp>
      <p:sp>
        <p:nvSpPr>
          <p:cNvPr id="2" name="Google Shape;9;p4">
            <a:extLst>
              <a:ext uri="{FF2B5EF4-FFF2-40B4-BE49-F238E27FC236}">
                <a16:creationId xmlns:a16="http://schemas.microsoft.com/office/drawing/2014/main" id="{566B8562-152D-2642-4629-B50971AE543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F166D105-6B91-1A22-4E86-962389FDB589}"/>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2448A920-3522-A213-0B90-C7B40127844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424D3F68-F8BB-A773-738A-BFBE126406E7}"/>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116534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otechnology">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Biotechnology</a:t>
            </a:r>
            <a:endParaRPr lang="en-CA" sz="3000" b="0" dirty="0">
              <a:solidFill>
                <a:schemeClr val="tx1"/>
              </a:solidFill>
            </a:endParaRPr>
          </a:p>
        </p:txBody>
      </p:sp>
      <p:sp>
        <p:nvSpPr>
          <p:cNvPr id="2" name="Google Shape;9;p4">
            <a:extLst>
              <a:ext uri="{FF2B5EF4-FFF2-40B4-BE49-F238E27FC236}">
                <a16:creationId xmlns:a16="http://schemas.microsoft.com/office/drawing/2014/main" id="{C6C6EDE1-E2FE-5BF9-CFFD-2423ACC64F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1486FD41-8D6F-1769-4B91-3AB471E1899F}"/>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9E31193D-95E9-0140-5CB0-55B203A463DF}"/>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CB94432A-C4F7-A639-35F2-B89ACCB4A7DA}"/>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68513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verag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Beverages</a:t>
            </a:r>
            <a:endParaRPr lang="en-CA" sz="3000" b="0" dirty="0">
              <a:solidFill>
                <a:schemeClr val="tx1"/>
              </a:solidFill>
            </a:endParaRPr>
          </a:p>
        </p:txBody>
      </p:sp>
      <p:sp>
        <p:nvSpPr>
          <p:cNvPr id="2" name="Google Shape;9;p4">
            <a:extLst>
              <a:ext uri="{FF2B5EF4-FFF2-40B4-BE49-F238E27FC236}">
                <a16:creationId xmlns:a16="http://schemas.microsoft.com/office/drawing/2014/main" id="{046C7023-6833-5B9C-C62B-47CA1CED800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2023</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Google Shape;11;p4">
            <a:extLst>
              <a:ext uri="{FF2B5EF4-FFF2-40B4-BE49-F238E27FC236}">
                <a16:creationId xmlns:a16="http://schemas.microsoft.com/office/drawing/2014/main" id="{BF1D562B-8A6A-F466-EFA5-482A3DA91B0E}"/>
              </a:ext>
            </a:extLst>
          </p:cNvPr>
          <p:cNvSpPr txBox="1"/>
          <p:nvPr userDrawn="1"/>
        </p:nvSpPr>
        <p:spPr>
          <a:xfrm>
            <a:off x="698901" y="7500067"/>
            <a:ext cx="2044299" cy="38029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700" b="0" i="0" u="none" strike="noStrike" cap="none" dirty="0">
                <a:solidFill>
                  <a:schemeClr val="dk1"/>
                </a:solidFill>
                <a:latin typeface="Arial"/>
                <a:ea typeface="Arial"/>
                <a:cs typeface="Arial"/>
                <a:sym typeface="Arial"/>
              </a:rPr>
              <a:t>As of</a:t>
            </a:r>
            <a:endParaRPr sz="1700" b="0" u="none" dirty="0">
              <a:solidFill>
                <a:schemeClr val="dk1"/>
              </a:solidFill>
              <a:latin typeface="Arial"/>
              <a:ea typeface="Arial"/>
              <a:cs typeface="Arial"/>
              <a:sym typeface="Arial"/>
            </a:endParaRPr>
          </a:p>
        </p:txBody>
      </p:sp>
      <p:sp>
        <p:nvSpPr>
          <p:cNvPr id="8" name="Google Shape;13;p4">
            <a:extLst>
              <a:ext uri="{FF2B5EF4-FFF2-40B4-BE49-F238E27FC236}">
                <a16:creationId xmlns:a16="http://schemas.microsoft.com/office/drawing/2014/main" id="{3BA40691-14C5-D222-DB7C-24BDDFC75A8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12;p4">
            <a:extLst>
              <a:ext uri="{FF2B5EF4-FFF2-40B4-BE49-F238E27FC236}">
                <a16:creationId xmlns:a16="http://schemas.microsoft.com/office/drawing/2014/main" id="{EC33626A-ACED-57FF-464D-10F63F46A7C9}"/>
              </a:ext>
            </a:extLst>
          </p:cNvPr>
          <p:cNvSpPr txBox="1"/>
          <p:nvPr userDrawn="1"/>
        </p:nvSpPr>
        <p:spPr>
          <a:xfrm>
            <a:off x="698901" y="7838403"/>
            <a:ext cx="9063664" cy="380292"/>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1700" b="0" dirty="0">
                <a:solidFill>
                  <a:schemeClr val="dk1"/>
                </a:solidFill>
                <a:latin typeface="Arial"/>
                <a:ea typeface="Arial"/>
                <a:cs typeface="Arial"/>
                <a:sym typeface="Arial"/>
              </a:rPr>
              <a:t>The S&amp;P Global Corporate Sustainability </a:t>
            </a:r>
            <a:r>
              <a:rPr lang="en-US" sz="1700" b="0" i="0" dirty="0">
                <a:solidFill>
                  <a:srgbClr val="1E1F21"/>
                </a:solidFill>
                <a:effectLst/>
                <a:latin typeface="Arial" panose="020B0604020202020204" pitchFamily="34" charset="0"/>
                <a:cs typeface="Arial" panose="020B0604020202020204" pitchFamily="34" charset="0"/>
              </a:rPr>
              <a:t>Accessibility</a:t>
            </a:r>
            <a:r>
              <a:rPr lang="en-US" sz="2400" b="0" i="0" dirty="0">
                <a:solidFill>
                  <a:srgbClr val="1E1F21"/>
                </a:solidFill>
                <a:effectLst/>
                <a:latin typeface="-apple-system"/>
              </a:rPr>
              <a:t> </a:t>
            </a:r>
            <a:r>
              <a:rPr lang="en-CA" sz="1700" b="0" dirty="0">
                <a:solidFill>
                  <a:schemeClr val="dk1"/>
                </a:solidFill>
                <a:latin typeface="Arial"/>
                <a:ea typeface="Arial"/>
                <a:cs typeface="Arial"/>
                <a:sym typeface="Arial"/>
              </a:rPr>
              <a:t>(CSA) Score is the S&amp;P Global ESG Score without the inclusion of any modelling approaches. </a:t>
            </a:r>
            <a:r>
              <a:rPr lang="en-US" sz="1700" b="0" dirty="0"/>
              <a:t>Company scores can be compared to their peers in the same industry</a:t>
            </a:r>
            <a:r>
              <a:rPr lang="en-US" sz="1700" b="1" dirty="0"/>
              <a:t>.</a:t>
            </a:r>
            <a:r>
              <a:rPr lang="en-US" sz="1700" dirty="0"/>
              <a:t> </a:t>
            </a:r>
            <a:r>
              <a:rPr lang="en-CA" sz="1700" b="0" dirty="0">
                <a:solidFill>
                  <a:schemeClr val="dk1"/>
                </a:solidFill>
                <a:latin typeface="Arial"/>
                <a:ea typeface="Arial"/>
                <a:cs typeface="Arial"/>
                <a:sym typeface="Arial"/>
              </a:rPr>
              <a:t>Learn more at </a:t>
            </a:r>
            <a:r>
              <a:rPr lang="en-CA" sz="1700" b="0" dirty="0">
                <a:solidFill>
                  <a:schemeClr val="dk1"/>
                </a:solidFill>
                <a:latin typeface="Arial"/>
                <a:ea typeface="Arial"/>
                <a:cs typeface="Arial"/>
                <a:sym typeface="Arial"/>
                <a:hlinkClick r:id="rId4"/>
              </a:rPr>
              <a:t>spglobal.com/esg/scores</a:t>
            </a:r>
            <a:endParaRPr lang="en-CA" sz="1700" b="0" dirty="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sz="1700" b="0" u="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50795618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4.xml"/><Relationship Id="rId1"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 id="2147483688" r:id="rId39"/>
    <p:sldLayoutId id="2147483689" r:id="rId40"/>
    <p:sldLayoutId id="2147483690" r:id="rId41"/>
    <p:sldLayoutId id="2147483691" r:id="rId42"/>
    <p:sldLayoutId id="2147483692" r:id="rId43"/>
    <p:sldLayoutId id="2147483693" r:id="rId44"/>
    <p:sldLayoutId id="2147483694" r:id="rId45"/>
    <p:sldLayoutId id="2147483695" r:id="rId46"/>
    <p:sldLayoutId id="2147483696" r:id="rId47"/>
    <p:sldLayoutId id="2147483697" r:id="rId48"/>
    <p:sldLayoutId id="2147483715" r:id="rId49"/>
    <p:sldLayoutId id="2147483698" r:id="rId50"/>
    <p:sldLayoutId id="2147483699" r:id="rId51"/>
    <p:sldLayoutId id="2147483700" r:id="rId52"/>
    <p:sldLayoutId id="2147483702" r:id="rId53"/>
    <p:sldLayoutId id="2147483703" r:id="rId54"/>
    <p:sldLayoutId id="2147483704" r:id="rId55"/>
    <p:sldLayoutId id="2147483705" r:id="rId56"/>
    <p:sldLayoutId id="2147483706" r:id="rId57"/>
    <p:sldLayoutId id="2147483707" r:id="rId58"/>
    <p:sldLayoutId id="2147483708" r:id="rId59"/>
    <p:sldLayoutId id="2147483709" r:id="rId60"/>
    <p:sldLayoutId id="2147483710" r:id="rId61"/>
    <p:sldLayoutId id="2147483711" r:id="rId6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239" userDrawn="1">
          <p15:clr>
            <a:srgbClr val="F26B43"/>
          </p15:clr>
        </p15:guide>
        <p15:guide id="2" pos="32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8391D0-516F-CC38-CAA6-82ABF6ABEC97}"/>
              </a:ext>
            </a:extLst>
          </p:cNvPr>
          <p:cNvSpPr>
            <a:spLocks noGrp="1"/>
          </p:cNvSpPr>
          <p:nvPr>
            <p:ph type="title"/>
          </p:nvPr>
        </p:nvSpPr>
        <p:spPr>
          <a:xfrm>
            <a:off x="706438" y="547688"/>
            <a:ext cx="8872537" cy="19875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DC6141-3399-6126-62D2-FCF9B2A562F2}"/>
              </a:ext>
            </a:extLst>
          </p:cNvPr>
          <p:cNvSpPr>
            <a:spLocks noGrp="1"/>
          </p:cNvSpPr>
          <p:nvPr>
            <p:ph type="body" idx="1"/>
          </p:nvPr>
        </p:nvSpPr>
        <p:spPr>
          <a:xfrm>
            <a:off x="706438" y="2738438"/>
            <a:ext cx="8872537" cy="65262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EF0251-FF5F-ACBB-C566-1337D7C5810E}"/>
              </a:ext>
            </a:extLst>
          </p:cNvPr>
          <p:cNvSpPr>
            <a:spLocks noGrp="1"/>
          </p:cNvSpPr>
          <p:nvPr>
            <p:ph type="dt" sz="half" idx="2"/>
          </p:nvPr>
        </p:nvSpPr>
        <p:spPr>
          <a:xfrm>
            <a:off x="706438" y="9532938"/>
            <a:ext cx="2314575" cy="547687"/>
          </a:xfrm>
          <a:prstGeom prst="rect">
            <a:avLst/>
          </a:prstGeom>
        </p:spPr>
        <p:txBody>
          <a:bodyPr vert="horz" lIns="91440" tIns="45720" rIns="91440" bIns="45720" rtlCol="0" anchor="ctr"/>
          <a:lstStyle>
            <a:lvl1pPr algn="l">
              <a:defRPr sz="1200">
                <a:solidFill>
                  <a:schemeClr val="tx1">
                    <a:tint val="75000"/>
                  </a:schemeClr>
                </a:solidFill>
              </a:defRPr>
            </a:lvl1pPr>
          </a:lstStyle>
          <a:p>
            <a:fld id="{F850F945-D6D3-F64C-AACD-70DDE65AC476}" type="datetimeFigureOut">
              <a:rPr lang="en-US" smtClean="0"/>
              <a:t>9/14/2023</a:t>
            </a:fld>
            <a:endParaRPr lang="en-US"/>
          </a:p>
        </p:txBody>
      </p:sp>
      <p:sp>
        <p:nvSpPr>
          <p:cNvPr id="5" name="Footer Placeholder 4">
            <a:extLst>
              <a:ext uri="{FF2B5EF4-FFF2-40B4-BE49-F238E27FC236}">
                <a16:creationId xmlns:a16="http://schemas.microsoft.com/office/drawing/2014/main" id="{21078506-3778-E4F6-25ED-C1079697705C}"/>
              </a:ext>
            </a:extLst>
          </p:cNvPr>
          <p:cNvSpPr>
            <a:spLocks noGrp="1"/>
          </p:cNvSpPr>
          <p:nvPr>
            <p:ph type="ftr" sz="quarter" idx="3"/>
          </p:nvPr>
        </p:nvSpPr>
        <p:spPr>
          <a:xfrm>
            <a:off x="3406775" y="9532938"/>
            <a:ext cx="3471863" cy="5476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077DC2-FF85-6345-4F5E-09ECDDC97EBD}"/>
              </a:ext>
            </a:extLst>
          </p:cNvPr>
          <p:cNvSpPr>
            <a:spLocks noGrp="1"/>
          </p:cNvSpPr>
          <p:nvPr>
            <p:ph type="sldNum" sz="quarter" idx="4"/>
          </p:nvPr>
        </p:nvSpPr>
        <p:spPr>
          <a:xfrm>
            <a:off x="7264400" y="9532938"/>
            <a:ext cx="2314575" cy="547687"/>
          </a:xfrm>
          <a:prstGeom prst="rect">
            <a:avLst/>
          </a:prstGeom>
        </p:spPr>
        <p:txBody>
          <a:bodyPr vert="horz" lIns="91440" tIns="45720" rIns="91440" bIns="45720" rtlCol="0" anchor="ctr"/>
          <a:lstStyle>
            <a:lvl1pPr algn="r">
              <a:defRPr sz="1200">
                <a:solidFill>
                  <a:schemeClr val="tx1">
                    <a:tint val="75000"/>
                  </a:schemeClr>
                </a:solidFill>
              </a:defRPr>
            </a:lvl1pPr>
          </a:lstStyle>
          <a:p>
            <a:fld id="{5E0922E5-0A07-2A4B-B5FA-1AE7A089903F}" type="slidenum">
              <a:rPr lang="en-US" smtClean="0"/>
              <a:t>‹#›</a:t>
            </a:fld>
            <a:endParaRPr lang="en-US"/>
          </a:p>
        </p:txBody>
      </p:sp>
    </p:spTree>
    <p:extLst>
      <p:ext uri="{BB962C8B-B14F-4D97-AF65-F5344CB8AC3E}">
        <p14:creationId xmlns:p14="http://schemas.microsoft.com/office/powerpoint/2010/main" val="111504918"/>
      </p:ext>
    </p:extLst>
  </p:cSld>
  <p:clrMap bg1="lt1" tx1="dk1" bg2="lt2" tx2="dk2" accent1="accent1" accent2="accent2" accent3="accent3" accent4="accent4" accent5="accent5" accent6="accent6" hlink="hlink" folHlink="folHlink"/>
  <p:sldLayoutIdLst>
    <p:sldLayoutId id="2147483713" r:id="rId1"/>
    <p:sldLayoutId id="214748371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portal.s1.spglobal.com/survey/documents/2023%20SPS1%20CSA%20Score%20Logo%20Guidelines.pdf" TargetMode="Externa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26" Type="http://schemas.openxmlformats.org/officeDocument/2006/relationships/slide" Target="slide27.xml"/><Relationship Id="rId3" Type="http://schemas.openxmlformats.org/officeDocument/2006/relationships/slide" Target="slide4.xml"/><Relationship Id="rId21" Type="http://schemas.openxmlformats.org/officeDocument/2006/relationships/slide" Target="slide22.xml"/><Relationship Id="rId34" Type="http://schemas.openxmlformats.org/officeDocument/2006/relationships/slide" Target="slide35.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5" Type="http://schemas.openxmlformats.org/officeDocument/2006/relationships/slide" Target="slide26.xml"/><Relationship Id="rId33" Type="http://schemas.openxmlformats.org/officeDocument/2006/relationships/slide" Target="slide34.xml"/><Relationship Id="rId2" Type="http://schemas.openxmlformats.org/officeDocument/2006/relationships/notesSlide" Target="../notesSlides/notesSlide1.xml"/><Relationship Id="rId16" Type="http://schemas.openxmlformats.org/officeDocument/2006/relationships/slide" Target="slide17.xml"/><Relationship Id="rId20" Type="http://schemas.openxmlformats.org/officeDocument/2006/relationships/slide" Target="slide21.xml"/><Relationship Id="rId29" Type="http://schemas.openxmlformats.org/officeDocument/2006/relationships/slide" Target="slide30.xml"/><Relationship Id="rId1" Type="http://schemas.openxmlformats.org/officeDocument/2006/relationships/slideLayout" Target="../slideLayouts/slideLayout63.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25.xml"/><Relationship Id="rId32" Type="http://schemas.openxmlformats.org/officeDocument/2006/relationships/slide" Target="slide33.xml"/><Relationship Id="rId5" Type="http://schemas.openxmlformats.org/officeDocument/2006/relationships/slide" Target="slide6.xml"/><Relationship Id="rId15" Type="http://schemas.openxmlformats.org/officeDocument/2006/relationships/slide" Target="slide16.xml"/><Relationship Id="rId23" Type="http://schemas.openxmlformats.org/officeDocument/2006/relationships/slide" Target="slide24.xml"/><Relationship Id="rId28" Type="http://schemas.openxmlformats.org/officeDocument/2006/relationships/slide" Target="slide29.xml"/><Relationship Id="rId10" Type="http://schemas.openxmlformats.org/officeDocument/2006/relationships/slide" Target="slide11.xml"/><Relationship Id="rId19" Type="http://schemas.openxmlformats.org/officeDocument/2006/relationships/slide" Target="slide20.xml"/><Relationship Id="rId31" Type="http://schemas.openxmlformats.org/officeDocument/2006/relationships/slide" Target="slide32.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 Id="rId22" Type="http://schemas.openxmlformats.org/officeDocument/2006/relationships/slide" Target="slide23.xml"/><Relationship Id="rId27" Type="http://schemas.openxmlformats.org/officeDocument/2006/relationships/slide" Target="slide28.xml"/><Relationship Id="rId30" Type="http://schemas.openxmlformats.org/officeDocument/2006/relationships/slide" Target="slide31.xml"/><Relationship Id="rId35" Type="http://schemas.openxmlformats.org/officeDocument/2006/relationships/slide" Target="slide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47.xml"/><Relationship Id="rId18" Type="http://schemas.openxmlformats.org/officeDocument/2006/relationships/slide" Target="slide52.xml"/><Relationship Id="rId26" Type="http://schemas.openxmlformats.org/officeDocument/2006/relationships/slide" Target="slide60.xml"/><Relationship Id="rId3" Type="http://schemas.openxmlformats.org/officeDocument/2006/relationships/slide" Target="slide37.xml"/><Relationship Id="rId21" Type="http://schemas.openxmlformats.org/officeDocument/2006/relationships/slide" Target="slide55.xml"/><Relationship Id="rId7" Type="http://schemas.openxmlformats.org/officeDocument/2006/relationships/slide" Target="slide41.xml"/><Relationship Id="rId12" Type="http://schemas.openxmlformats.org/officeDocument/2006/relationships/slide" Target="slide46.xml"/><Relationship Id="rId17" Type="http://schemas.openxmlformats.org/officeDocument/2006/relationships/slide" Target="slide51.xml"/><Relationship Id="rId25" Type="http://schemas.openxmlformats.org/officeDocument/2006/relationships/slide" Target="slide59.xml"/><Relationship Id="rId2" Type="http://schemas.openxmlformats.org/officeDocument/2006/relationships/notesSlide" Target="../notesSlides/notesSlide2.xml"/><Relationship Id="rId16" Type="http://schemas.openxmlformats.org/officeDocument/2006/relationships/slide" Target="slide50.xml"/><Relationship Id="rId20" Type="http://schemas.openxmlformats.org/officeDocument/2006/relationships/slide" Target="slide54.xml"/><Relationship Id="rId29" Type="http://schemas.openxmlformats.org/officeDocument/2006/relationships/slide" Target="slide63.xml"/><Relationship Id="rId1" Type="http://schemas.openxmlformats.org/officeDocument/2006/relationships/slideLayout" Target="../slideLayouts/slideLayout63.xml"/><Relationship Id="rId6" Type="http://schemas.openxmlformats.org/officeDocument/2006/relationships/slide" Target="slide40.xml"/><Relationship Id="rId11" Type="http://schemas.openxmlformats.org/officeDocument/2006/relationships/slide" Target="slide45.xml"/><Relationship Id="rId24" Type="http://schemas.openxmlformats.org/officeDocument/2006/relationships/slide" Target="slide58.xml"/><Relationship Id="rId5" Type="http://schemas.openxmlformats.org/officeDocument/2006/relationships/slide" Target="slide39.xml"/><Relationship Id="rId15" Type="http://schemas.openxmlformats.org/officeDocument/2006/relationships/slide" Target="slide49.xml"/><Relationship Id="rId23" Type="http://schemas.openxmlformats.org/officeDocument/2006/relationships/slide" Target="slide57.xml"/><Relationship Id="rId28" Type="http://schemas.openxmlformats.org/officeDocument/2006/relationships/slide" Target="slide62.xml"/><Relationship Id="rId10" Type="http://schemas.openxmlformats.org/officeDocument/2006/relationships/slide" Target="slide44.xml"/><Relationship Id="rId19" Type="http://schemas.openxmlformats.org/officeDocument/2006/relationships/slide" Target="slide53.xml"/><Relationship Id="rId31" Type="http://schemas.openxmlformats.org/officeDocument/2006/relationships/slide" Target="slide65.xml"/><Relationship Id="rId4" Type="http://schemas.openxmlformats.org/officeDocument/2006/relationships/slide" Target="slide38.xml"/><Relationship Id="rId9" Type="http://schemas.openxmlformats.org/officeDocument/2006/relationships/slide" Target="slide43.xml"/><Relationship Id="rId14" Type="http://schemas.openxmlformats.org/officeDocument/2006/relationships/slide" Target="slide48.xml"/><Relationship Id="rId22" Type="http://schemas.openxmlformats.org/officeDocument/2006/relationships/slide" Target="slide56.xml"/><Relationship Id="rId27" Type="http://schemas.openxmlformats.org/officeDocument/2006/relationships/slide" Target="slide61.xml"/><Relationship Id="rId30" Type="http://schemas.openxmlformats.org/officeDocument/2006/relationships/slide" Target="slide6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BD39297-3FB6-401B-4986-57648210E5F0}"/>
              </a:ext>
            </a:extLst>
          </p:cNvPr>
          <p:cNvSpPr>
            <a:spLocks noGrp="1"/>
          </p:cNvSpPr>
          <p:nvPr>
            <p:ph type="body" idx="3"/>
          </p:nvPr>
        </p:nvSpPr>
        <p:spPr>
          <a:xfrm>
            <a:off x="683400" y="2277377"/>
            <a:ext cx="8918611" cy="720000"/>
          </a:xfrm>
        </p:spPr>
        <p:txBody>
          <a:bodyPr/>
          <a:lstStyle/>
          <a:p>
            <a:r>
              <a:rPr lang="en-BR" sz="2400" dirty="0"/>
              <a:t>To create your company’s S&amp;P Global CSA Score graphic:</a:t>
            </a:r>
          </a:p>
        </p:txBody>
      </p:sp>
      <p:sp>
        <p:nvSpPr>
          <p:cNvPr id="4" name="Text Placeholder 3">
            <a:extLst>
              <a:ext uri="{FF2B5EF4-FFF2-40B4-BE49-F238E27FC236}">
                <a16:creationId xmlns:a16="http://schemas.microsoft.com/office/drawing/2014/main" id="{EBCA8FDD-9C06-3108-A341-A4B2434B3DF2}"/>
              </a:ext>
            </a:extLst>
          </p:cNvPr>
          <p:cNvSpPr>
            <a:spLocks noGrp="1"/>
          </p:cNvSpPr>
          <p:nvPr>
            <p:ph type="body" idx="11"/>
          </p:nvPr>
        </p:nvSpPr>
        <p:spPr>
          <a:xfrm>
            <a:off x="683400" y="655352"/>
            <a:ext cx="8918611" cy="720000"/>
          </a:xfrm>
        </p:spPr>
        <p:txBody>
          <a:bodyPr/>
          <a:lstStyle/>
          <a:p>
            <a:r>
              <a:rPr lang="en-BR" sz="4000" dirty="0"/>
              <a:t>S&amp;P Global Corporate Sustainability Assessment (CSA) Score 2023</a:t>
            </a:r>
          </a:p>
        </p:txBody>
      </p:sp>
      <p:sp>
        <p:nvSpPr>
          <p:cNvPr id="5" name="TextBox 4">
            <a:extLst>
              <a:ext uri="{FF2B5EF4-FFF2-40B4-BE49-F238E27FC236}">
                <a16:creationId xmlns:a16="http://schemas.microsoft.com/office/drawing/2014/main" id="{F816F63B-0175-3EA8-DDED-B70758AA37B2}"/>
              </a:ext>
            </a:extLst>
          </p:cNvPr>
          <p:cNvSpPr txBox="1"/>
          <p:nvPr/>
        </p:nvSpPr>
        <p:spPr>
          <a:xfrm>
            <a:off x="683400" y="2840319"/>
            <a:ext cx="8918610" cy="4767972"/>
          </a:xfrm>
          <a:prstGeom prst="rect">
            <a:avLst/>
          </a:prstGeom>
          <a:noFill/>
        </p:spPr>
        <p:txBody>
          <a:bodyPr wrap="square">
            <a:spAutoFit/>
          </a:bodyPr>
          <a:lstStyle/>
          <a:p>
            <a:pPr marL="357188"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Navigate to the slide that includes your company’s industry by locating the industry in slides 2 or 3 of this presentation. Then, enter presentation mode by navigating to Slide Show and clicking From Beginning. You can then select your company’s industry, and you will be directed to the CSA Score slide for your industry.</a:t>
            </a:r>
          </a:p>
          <a:p>
            <a:pPr marL="357188"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You can also navigate to your industry’s CSA Score slide by locating your industry, finding the slide number after the industry, and scrolling to that slide number.</a:t>
            </a:r>
          </a:p>
          <a:p>
            <a:pPr marL="357188"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Replace the placeholder text with your company’s name, your company’s S&amp;P Global CSA Score, and the date of the CSA Score. The date included should be the date of your company’s CSA Score release.</a:t>
            </a:r>
          </a:p>
          <a:p>
            <a:pPr marL="357188"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Navigate to File, then click Save As, and select PNG Portable Network Graphics (*.</a:t>
            </a:r>
            <a:r>
              <a:rPr lang="en-CA" sz="1800" dirty="0" err="1">
                <a:solidFill>
                  <a:schemeClr val="tx1"/>
                </a:solidFill>
                <a:uFill>
                  <a:solidFill>
                    <a:schemeClr val="tx1"/>
                  </a:solidFill>
                </a:uFill>
              </a:rPr>
              <a:t>png</a:t>
            </a:r>
            <a:r>
              <a:rPr lang="en-CA" sz="1800" dirty="0">
                <a:solidFill>
                  <a:schemeClr val="tx1"/>
                </a:solidFill>
                <a:uFill>
                  <a:solidFill>
                    <a:schemeClr val="tx1"/>
                  </a:solidFill>
                </a:uFill>
              </a:rPr>
              <a:t>).</a:t>
            </a:r>
          </a:p>
          <a:p>
            <a:pPr marL="357188"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Your S&amp;P Global CSA Score Graphic is now available for display. </a:t>
            </a:r>
          </a:p>
          <a:p>
            <a:pPr marL="357188" indent="-342900">
              <a:lnSpc>
                <a:spcPts val="2160"/>
              </a:lnSpc>
              <a:spcBef>
                <a:spcPts val="0"/>
              </a:spcBef>
              <a:spcAft>
                <a:spcPts val="600"/>
              </a:spcAft>
              <a:buSzPct val="100000"/>
              <a:buAutoNum type="arabicPeriod"/>
            </a:pPr>
            <a:endParaRPr lang="en-CA" b="1" dirty="0">
              <a:solidFill>
                <a:srgbClr val="C00000"/>
              </a:solidFill>
              <a:uFill>
                <a:solidFill>
                  <a:schemeClr val="tx1"/>
                </a:solidFill>
              </a:uFill>
            </a:endParaRPr>
          </a:p>
          <a:p>
            <a:pPr marL="14288">
              <a:lnSpc>
                <a:spcPts val="2160"/>
              </a:lnSpc>
              <a:spcBef>
                <a:spcPts val="0"/>
              </a:spcBef>
              <a:spcAft>
                <a:spcPts val="600"/>
              </a:spcAft>
              <a:buSzPct val="100000"/>
            </a:pPr>
            <a:r>
              <a:rPr lang="en-CA" sz="1800" b="1" dirty="0">
                <a:solidFill>
                  <a:schemeClr val="accent1"/>
                </a:solidFill>
                <a:uFill>
                  <a:solidFill>
                    <a:schemeClr val="tx1"/>
                  </a:solidFill>
                </a:uFill>
              </a:rPr>
              <a:t>IMPORTANT: By using the S&amp;P Global CSA Score Graphic you agree to comply with the </a:t>
            </a:r>
            <a:r>
              <a:rPr lang="en-US" sz="1800" b="1" dirty="0">
                <a:solidFill>
                  <a:schemeClr val="accent1"/>
                </a:solidFill>
                <a:hlinkClick r:id="rId2">
                  <a:extLst>
                    <a:ext uri="{A12FA001-AC4F-418D-AE19-62706E023703}">
                      <ahyp:hlinkClr xmlns:ahyp="http://schemas.microsoft.com/office/drawing/2018/hyperlinkcolor" val="tx"/>
                    </a:ext>
                  </a:extLst>
                </a:hlinkClick>
              </a:rPr>
              <a:t>S&amp;P Global Logo Guidelines with CSA Score Inclusion</a:t>
            </a:r>
            <a:r>
              <a:rPr lang="en-US" sz="1800" b="1" dirty="0">
                <a:solidFill>
                  <a:schemeClr val="accent1"/>
                </a:solidFill>
              </a:rPr>
              <a:t>.</a:t>
            </a:r>
            <a:endParaRPr lang="en-CA" sz="1800" b="1" dirty="0">
              <a:solidFill>
                <a:schemeClr val="accent1"/>
              </a:solidFill>
              <a:uFill>
                <a:solidFill>
                  <a:schemeClr val="tx1"/>
                </a:solidFill>
              </a:uFill>
            </a:endParaRPr>
          </a:p>
        </p:txBody>
      </p:sp>
    </p:spTree>
    <p:extLst>
      <p:ext uri="{BB962C8B-B14F-4D97-AF65-F5344CB8AC3E}">
        <p14:creationId xmlns:p14="http://schemas.microsoft.com/office/powerpoint/2010/main" val="206019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E14B9F28-4B5E-820D-7875-82329135CCD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54721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7A213618-FD3F-73AD-66C9-7EF70D71A7F5}"/>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338432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5CEABDF9-CDCD-379E-EC70-5ECE2A6EBAAB}"/>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59769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8445978B-67FD-9EBF-D216-67BB08858CC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339994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896302A2-FB4C-8D08-D4C7-91653D45629D}"/>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319215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2AFC26D6-E52E-3E68-06E0-F3CF2BC3EBED}"/>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159339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79EF0092-1DA8-A4D4-D7A3-50A855F0B971}"/>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000188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EC0F8C5C-450A-DAE0-5A37-ABC48492367C}"/>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143564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E9BA28F7-C327-410D-419D-EACFF6344CBE}"/>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99328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2A8352FE-1422-3867-B292-5A7801669AD4}"/>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105085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7118090-B0A3-F824-2DA1-287A9F3BFC83}"/>
              </a:ext>
            </a:extLst>
          </p:cNvPr>
          <p:cNvSpPr>
            <a:spLocks noGrp="1"/>
          </p:cNvSpPr>
          <p:nvPr>
            <p:ph type="body" idx="10"/>
          </p:nvPr>
        </p:nvSpPr>
        <p:spPr>
          <a:xfrm>
            <a:off x="714375" y="2447736"/>
            <a:ext cx="9069705" cy="5862828"/>
          </a:xfrm>
        </p:spPr>
        <p:txBody>
          <a:bodyPr wrap="square" numCol="2">
            <a:noAutofit/>
          </a:bodyPr>
          <a:lstStyle/>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 action="ppaction://hlinksldjump">
                  <a:extLst>
                    <a:ext uri="{A12FA001-AC4F-418D-AE19-62706E023703}">
                      <ahyp:hlinkClr xmlns:ahyp="http://schemas.microsoft.com/office/drawing/2018/hyperlinkcolor" val="tx"/>
                    </a:ext>
                  </a:extLst>
                </a:hlinkClick>
              </a:rPr>
              <a:t>AIR Airlines</a:t>
            </a:r>
            <a:r>
              <a:rPr lang="en-CA" sz="1800" dirty="0">
                <a:solidFill>
                  <a:schemeClr val="tx1"/>
                </a:solidFill>
                <a:uFill>
                  <a:solidFill>
                    <a:schemeClr val="tx1"/>
                  </a:solidFill>
                </a:uFill>
              </a:rPr>
              <a:t> 4</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4" action="ppaction://hlinksldjump">
                  <a:extLst>
                    <a:ext uri="{A12FA001-AC4F-418D-AE19-62706E023703}">
                      <ahyp:hlinkClr xmlns:ahyp="http://schemas.microsoft.com/office/drawing/2018/hyperlinkcolor" val="tx"/>
                    </a:ext>
                  </a:extLst>
                </a:hlinkClick>
              </a:rPr>
              <a:t>ALU Aluminum</a:t>
            </a:r>
            <a:r>
              <a:rPr lang="en-CA" sz="1800" dirty="0">
                <a:solidFill>
                  <a:schemeClr val="tx1"/>
                </a:solidFill>
                <a:uFill>
                  <a:solidFill>
                    <a:schemeClr val="tx1"/>
                  </a:solidFill>
                </a:uFill>
              </a:rPr>
              <a:t> 5</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5" action="ppaction://hlinksldjump">
                  <a:extLst>
                    <a:ext uri="{A12FA001-AC4F-418D-AE19-62706E023703}">
                      <ahyp:hlinkClr xmlns:ahyp="http://schemas.microsoft.com/office/drawing/2018/hyperlinkcolor" val="tx"/>
                    </a:ext>
                  </a:extLst>
                </a:hlinkClick>
              </a:rPr>
              <a:t>ARO Aerospace &amp; Defense</a:t>
            </a:r>
            <a:r>
              <a:rPr lang="en-CA" sz="1800" dirty="0">
                <a:solidFill>
                  <a:schemeClr val="tx1"/>
                </a:solidFill>
                <a:uFill>
                  <a:solidFill>
                    <a:schemeClr val="tx1"/>
                  </a:solidFill>
                </a:uFill>
              </a:rPr>
              <a:t> 6</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6" action="ppaction://hlinksldjump">
                  <a:extLst>
                    <a:ext uri="{A12FA001-AC4F-418D-AE19-62706E023703}">
                      <ahyp:hlinkClr xmlns:ahyp="http://schemas.microsoft.com/office/drawing/2018/hyperlinkcolor" val="tx"/>
                    </a:ext>
                  </a:extLst>
                </a:hlinkClick>
              </a:rPr>
              <a:t>ATX Auto Components</a:t>
            </a:r>
            <a:r>
              <a:rPr lang="en-CA" sz="1800" dirty="0">
                <a:solidFill>
                  <a:schemeClr val="tx1"/>
                </a:solidFill>
                <a:uFill>
                  <a:solidFill>
                    <a:schemeClr val="tx1"/>
                  </a:solidFill>
                </a:uFill>
              </a:rPr>
              <a:t> 7</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7" action="ppaction://hlinksldjump">
                  <a:extLst>
                    <a:ext uri="{A12FA001-AC4F-418D-AE19-62706E023703}">
                      <ahyp:hlinkClr xmlns:ahyp="http://schemas.microsoft.com/office/drawing/2018/hyperlinkcolor" val="tx"/>
                    </a:ext>
                  </a:extLst>
                </a:hlinkClick>
              </a:rPr>
              <a:t>AUT Automobiles</a:t>
            </a:r>
            <a:r>
              <a:rPr lang="en-CA" sz="1800" dirty="0">
                <a:solidFill>
                  <a:schemeClr val="tx1"/>
                </a:solidFill>
                <a:uFill>
                  <a:solidFill>
                    <a:schemeClr val="tx1"/>
                  </a:solidFill>
                </a:uFill>
              </a:rPr>
              <a:t> 8</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8" action="ppaction://hlinksldjump">
                  <a:extLst>
                    <a:ext uri="{A12FA001-AC4F-418D-AE19-62706E023703}">
                      <ahyp:hlinkClr xmlns:ahyp="http://schemas.microsoft.com/office/drawing/2018/hyperlinkcolor" val="tx"/>
                    </a:ext>
                  </a:extLst>
                </a:hlinkClick>
              </a:rPr>
              <a:t>BLD Building Products</a:t>
            </a:r>
            <a:r>
              <a:rPr lang="en-CA" sz="1800" dirty="0">
                <a:solidFill>
                  <a:schemeClr val="tx1"/>
                </a:solidFill>
                <a:uFill>
                  <a:solidFill>
                    <a:schemeClr val="tx1"/>
                  </a:solidFill>
                </a:uFill>
              </a:rPr>
              <a:t> 9</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9" action="ppaction://hlinksldjump">
                  <a:extLst>
                    <a:ext uri="{A12FA001-AC4F-418D-AE19-62706E023703}">
                      <ahyp:hlinkClr xmlns:ahyp="http://schemas.microsoft.com/office/drawing/2018/hyperlinkcolor" val="tx"/>
                    </a:ext>
                  </a:extLst>
                </a:hlinkClick>
              </a:rPr>
              <a:t>BNK Banks</a:t>
            </a:r>
            <a:r>
              <a:rPr lang="en-CA" sz="1800" dirty="0">
                <a:solidFill>
                  <a:schemeClr val="tx1"/>
                </a:solidFill>
                <a:uFill>
                  <a:solidFill>
                    <a:schemeClr val="tx1"/>
                  </a:solidFill>
                </a:uFill>
              </a:rPr>
              <a:t> 10</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0" action="ppaction://hlinksldjump">
                  <a:extLst>
                    <a:ext uri="{A12FA001-AC4F-418D-AE19-62706E023703}">
                      <ahyp:hlinkClr xmlns:ahyp="http://schemas.microsoft.com/office/drawing/2018/hyperlinkcolor" val="tx"/>
                    </a:ext>
                  </a:extLst>
                </a:hlinkClick>
              </a:rPr>
              <a:t>BTC Biotechnology</a:t>
            </a:r>
            <a:r>
              <a:rPr lang="en-CA" sz="1800" dirty="0">
                <a:solidFill>
                  <a:schemeClr val="tx1"/>
                </a:solidFill>
                <a:uFill>
                  <a:solidFill>
                    <a:schemeClr val="tx1"/>
                  </a:solidFill>
                </a:uFill>
              </a:rPr>
              <a:t> 11</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1" action="ppaction://hlinksldjump">
                  <a:extLst>
                    <a:ext uri="{A12FA001-AC4F-418D-AE19-62706E023703}">
                      <ahyp:hlinkClr xmlns:ahyp="http://schemas.microsoft.com/office/drawing/2018/hyperlinkcolor" val="tx"/>
                    </a:ext>
                  </a:extLst>
                </a:hlinkClick>
              </a:rPr>
              <a:t>BVG Beverages</a:t>
            </a:r>
            <a:r>
              <a:rPr lang="en-CA" sz="1800" dirty="0">
                <a:solidFill>
                  <a:schemeClr val="tx1"/>
                </a:solidFill>
                <a:uFill>
                  <a:solidFill>
                    <a:schemeClr val="tx1"/>
                  </a:solidFill>
                </a:uFill>
              </a:rPr>
              <a:t> 12</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2" action="ppaction://hlinksldjump">
                  <a:extLst>
                    <a:ext uri="{A12FA001-AC4F-418D-AE19-62706E023703}">
                      <ahyp:hlinkClr xmlns:ahyp="http://schemas.microsoft.com/office/drawing/2018/hyperlinkcolor" val="tx"/>
                    </a:ext>
                  </a:extLst>
                </a:hlinkClick>
              </a:rPr>
              <a:t>CHM Chemical</a:t>
            </a:r>
            <a:r>
              <a:rPr lang="en-CA" sz="1800" dirty="0">
                <a:solidFill>
                  <a:schemeClr val="tx1"/>
                </a:solidFill>
                <a:uFill>
                  <a:solidFill>
                    <a:schemeClr val="tx1"/>
                  </a:solidFill>
                </a:uFill>
                <a:hlinkClick r:id="rId11" action="ppaction://hlinksldjump">
                  <a:extLst>
                    <a:ext uri="{A12FA001-AC4F-418D-AE19-62706E023703}">
                      <ahyp:hlinkClr xmlns:ahyp="http://schemas.microsoft.com/office/drawing/2018/hyperlinkcolor" val="tx"/>
                    </a:ext>
                  </a:extLst>
                </a:hlinkClick>
              </a:rPr>
              <a:t>s</a:t>
            </a:r>
            <a:r>
              <a:rPr lang="en-CA" sz="1800" dirty="0">
                <a:solidFill>
                  <a:schemeClr val="tx1"/>
                </a:solidFill>
                <a:uFill>
                  <a:solidFill>
                    <a:schemeClr val="tx1"/>
                  </a:solidFill>
                </a:uFill>
              </a:rPr>
              <a:t> 13</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3" action="ppaction://hlinksldjump">
                  <a:extLst>
                    <a:ext uri="{A12FA001-AC4F-418D-AE19-62706E023703}">
                      <ahyp:hlinkClr xmlns:ahyp="http://schemas.microsoft.com/office/drawing/2018/hyperlinkcolor" val="tx"/>
                    </a:ext>
                  </a:extLst>
                </a:hlinkClick>
              </a:rPr>
              <a:t>CMT Communications Equipment</a:t>
            </a:r>
            <a:r>
              <a:rPr lang="en-CA" sz="1800" dirty="0">
                <a:solidFill>
                  <a:schemeClr val="tx1"/>
                </a:solidFill>
                <a:uFill>
                  <a:solidFill>
                    <a:schemeClr val="tx1"/>
                  </a:solidFill>
                </a:uFill>
              </a:rPr>
              <a:t> 14</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4" action="ppaction://hlinksldjump">
                  <a:extLst>
                    <a:ext uri="{A12FA001-AC4F-418D-AE19-62706E023703}">
                      <ahyp:hlinkClr xmlns:ahyp="http://schemas.microsoft.com/office/drawing/2018/hyperlinkcolor" val="tx"/>
                    </a:ext>
                  </a:extLst>
                </a:hlinkClick>
              </a:rPr>
              <a:t>CNO Casinos &amp; Gaming</a:t>
            </a:r>
            <a:r>
              <a:rPr lang="en-CA" sz="1800" dirty="0">
                <a:solidFill>
                  <a:schemeClr val="tx1"/>
                </a:solidFill>
                <a:uFill>
                  <a:solidFill>
                    <a:schemeClr val="tx1"/>
                  </a:solidFill>
                </a:uFill>
              </a:rPr>
              <a:t> 15</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5" action="ppaction://hlinksldjump">
                  <a:extLst>
                    <a:ext uri="{A12FA001-AC4F-418D-AE19-62706E023703}">
                      <ahyp:hlinkClr xmlns:ahyp="http://schemas.microsoft.com/office/drawing/2018/hyperlinkcolor" val="tx"/>
                    </a:ext>
                  </a:extLst>
                </a:hlinkClick>
              </a:rPr>
              <a:t>COL Coal &amp; Consumable Fuels</a:t>
            </a:r>
            <a:r>
              <a:rPr lang="en-CA" sz="1800" dirty="0">
                <a:solidFill>
                  <a:schemeClr val="tx1"/>
                </a:solidFill>
                <a:uFill>
                  <a:solidFill>
                    <a:schemeClr val="tx1"/>
                  </a:solidFill>
                </a:uFill>
              </a:rPr>
              <a:t> 16</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6" action="ppaction://hlinksldjump">
                  <a:extLst>
                    <a:ext uri="{A12FA001-AC4F-418D-AE19-62706E023703}">
                      <ahyp:hlinkClr xmlns:ahyp="http://schemas.microsoft.com/office/drawing/2018/hyperlinkcolor" val="tx"/>
                    </a:ext>
                  </a:extLst>
                </a:hlinkClick>
              </a:rPr>
              <a:t>COM Construction Materials</a:t>
            </a:r>
            <a:r>
              <a:rPr lang="en-CA" sz="1800" dirty="0">
                <a:solidFill>
                  <a:schemeClr val="tx1"/>
                </a:solidFill>
                <a:uFill>
                  <a:solidFill>
                    <a:schemeClr val="tx1"/>
                  </a:solidFill>
                </a:uFill>
              </a:rPr>
              <a:t> 17</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7" action="ppaction://hlinksldjump">
                  <a:extLst>
                    <a:ext uri="{A12FA001-AC4F-418D-AE19-62706E023703}">
                      <ahyp:hlinkClr xmlns:ahyp="http://schemas.microsoft.com/office/drawing/2018/hyperlinkcolor" val="tx"/>
                    </a:ext>
                  </a:extLst>
                </a:hlinkClick>
              </a:rPr>
              <a:t>CON Construction &amp; Engineering</a:t>
            </a:r>
            <a:r>
              <a:rPr lang="en-CA" sz="1800" dirty="0">
                <a:solidFill>
                  <a:schemeClr val="tx1"/>
                </a:solidFill>
                <a:uFill>
                  <a:solidFill>
                    <a:schemeClr val="tx1"/>
                  </a:solidFill>
                </a:uFill>
              </a:rPr>
              <a:t> 18</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8" action="ppaction://hlinksldjump">
                  <a:extLst>
                    <a:ext uri="{A12FA001-AC4F-418D-AE19-62706E023703}">
                      <ahyp:hlinkClr xmlns:ahyp="http://schemas.microsoft.com/office/drawing/2018/hyperlinkcolor" val="tx"/>
                    </a:ext>
                  </a:extLst>
                </a:hlinkClick>
              </a:rPr>
              <a:t>COS Personal Products</a:t>
            </a:r>
            <a:r>
              <a:rPr lang="en-CA" sz="1800" dirty="0">
                <a:solidFill>
                  <a:schemeClr val="tx1"/>
                </a:solidFill>
                <a:uFill>
                  <a:solidFill>
                    <a:schemeClr val="tx1"/>
                  </a:solidFill>
                </a:uFill>
              </a:rPr>
              <a:t> 19</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19" action="ppaction://hlinksldjump">
                  <a:extLst>
                    <a:ext uri="{A12FA001-AC4F-418D-AE19-62706E023703}">
                      <ahyp:hlinkClr xmlns:ahyp="http://schemas.microsoft.com/office/drawing/2018/hyperlinkcolor" val="tx"/>
                    </a:ext>
                  </a:extLst>
                </a:hlinkClick>
              </a:rPr>
              <a:t>CSV Diversified Consumer Services</a:t>
            </a:r>
            <a:r>
              <a:rPr lang="en-CA" sz="1800" dirty="0">
                <a:solidFill>
                  <a:schemeClr val="tx1"/>
                </a:solidFill>
                <a:uFill>
                  <a:solidFill>
                    <a:schemeClr val="tx1"/>
                  </a:solidFill>
                </a:uFill>
              </a:rPr>
              <a:t> 20</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0" action="ppaction://hlinksldjump">
                  <a:extLst>
                    <a:ext uri="{A12FA001-AC4F-418D-AE19-62706E023703}">
                      <ahyp:hlinkClr xmlns:ahyp="http://schemas.microsoft.com/office/drawing/2018/hyperlinkcolor" val="tx"/>
                    </a:ext>
                  </a:extLst>
                </a:hlinkClick>
              </a:rPr>
              <a:t>CTR Containers &amp; Packaging</a:t>
            </a:r>
            <a:r>
              <a:rPr lang="en-CA" sz="1800" dirty="0">
                <a:solidFill>
                  <a:schemeClr val="tx1"/>
                </a:solidFill>
                <a:uFill>
                  <a:solidFill>
                    <a:schemeClr val="tx1"/>
                  </a:solidFill>
                </a:uFill>
              </a:rPr>
              <a:t> 21</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1" action="ppaction://hlinksldjump">
                  <a:extLst>
                    <a:ext uri="{A12FA001-AC4F-418D-AE19-62706E023703}">
                      <ahyp:hlinkClr xmlns:ahyp="http://schemas.microsoft.com/office/drawing/2018/hyperlinkcolor" val="tx"/>
                    </a:ext>
                  </a:extLst>
                </a:hlinkClick>
              </a:rPr>
              <a:t>DHP Household Durables</a:t>
            </a:r>
            <a:r>
              <a:rPr lang="en-CA" sz="1800" dirty="0">
                <a:solidFill>
                  <a:schemeClr val="tx1"/>
                </a:solidFill>
                <a:uFill>
                  <a:solidFill>
                    <a:schemeClr val="tx1"/>
                  </a:solidFill>
                </a:uFill>
              </a:rPr>
              <a:t> 22</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2" action="ppaction://hlinksldjump">
                  <a:extLst>
                    <a:ext uri="{A12FA001-AC4F-418D-AE19-62706E023703}">
                      <ahyp:hlinkClr xmlns:ahyp="http://schemas.microsoft.com/office/drawing/2018/hyperlinkcolor" val="tx"/>
                    </a:ext>
                  </a:extLst>
                </a:hlinkClick>
              </a:rPr>
              <a:t>DRG Pharmaceuticals</a:t>
            </a:r>
            <a:r>
              <a:rPr lang="en-CA" sz="1800" dirty="0">
                <a:solidFill>
                  <a:schemeClr val="tx1"/>
                </a:solidFill>
                <a:uFill>
                  <a:solidFill>
                    <a:schemeClr val="tx1"/>
                  </a:solidFill>
                </a:uFill>
              </a:rPr>
              <a:t> 23</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3" action="ppaction://hlinksldjump">
                  <a:extLst>
                    <a:ext uri="{A12FA001-AC4F-418D-AE19-62706E023703}">
                      <ahyp:hlinkClr xmlns:ahyp="http://schemas.microsoft.com/office/drawing/2018/hyperlinkcolor" val="tx"/>
                    </a:ext>
                  </a:extLst>
                </a:hlinkClick>
              </a:rPr>
              <a:t>ELC Electric Utilities</a:t>
            </a:r>
            <a:r>
              <a:rPr lang="en-CA" sz="1800" dirty="0">
                <a:solidFill>
                  <a:schemeClr val="tx1"/>
                </a:solidFill>
                <a:uFill>
                  <a:solidFill>
                    <a:schemeClr val="tx1"/>
                  </a:solidFill>
                </a:uFill>
              </a:rPr>
              <a:t> 24</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4" action="ppaction://hlinksldjump">
                  <a:extLst>
                    <a:ext uri="{A12FA001-AC4F-418D-AE19-62706E023703}">
                      <ahyp:hlinkClr xmlns:ahyp="http://schemas.microsoft.com/office/drawing/2018/hyperlinkcolor" val="tx"/>
                    </a:ext>
                  </a:extLst>
                </a:hlinkClick>
              </a:rPr>
              <a:t>ELQ Electrical Components &amp; Equipment</a:t>
            </a:r>
            <a:r>
              <a:rPr lang="en-CA" sz="1800" dirty="0">
                <a:solidFill>
                  <a:schemeClr val="tx1"/>
                </a:solidFill>
                <a:uFill>
                  <a:solidFill>
                    <a:schemeClr val="tx1"/>
                  </a:solidFill>
                </a:uFill>
              </a:rPr>
              <a:t> 25</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5" action="ppaction://hlinksldjump">
                  <a:extLst>
                    <a:ext uri="{A12FA001-AC4F-418D-AE19-62706E023703}">
                      <ahyp:hlinkClr xmlns:ahyp="http://schemas.microsoft.com/office/drawing/2018/hyperlinkcolor" val="tx"/>
                    </a:ext>
                  </a:extLst>
                </a:hlinkClick>
              </a:rPr>
              <a:t>FBN Diversified Financial Services </a:t>
            </a:r>
            <a:br>
              <a:rPr lang="en-CA" sz="1800" dirty="0">
                <a:solidFill>
                  <a:schemeClr val="tx1"/>
                </a:solidFill>
                <a:uFill>
                  <a:solidFill>
                    <a:schemeClr val="tx1"/>
                  </a:solidFill>
                </a:uFill>
                <a:hlinkClick r:id="rId25" action="ppaction://hlinksldjump">
                  <a:extLst>
                    <a:ext uri="{A12FA001-AC4F-418D-AE19-62706E023703}">
                      <ahyp:hlinkClr xmlns:ahyp="http://schemas.microsoft.com/office/drawing/2018/hyperlinkcolor" val="tx"/>
                    </a:ext>
                  </a:extLst>
                </a:hlinkClick>
              </a:rPr>
            </a:br>
            <a:r>
              <a:rPr lang="en-CA" sz="1800" dirty="0">
                <a:solidFill>
                  <a:schemeClr val="tx1"/>
                </a:solidFill>
                <a:uFill>
                  <a:solidFill>
                    <a:schemeClr val="tx1"/>
                  </a:solidFill>
                </a:uFill>
                <a:hlinkClick r:id="rId25" action="ppaction://hlinksldjump">
                  <a:extLst>
                    <a:ext uri="{A12FA001-AC4F-418D-AE19-62706E023703}">
                      <ahyp:hlinkClr xmlns:ahyp="http://schemas.microsoft.com/office/drawing/2018/hyperlinkcolor" val="tx"/>
                    </a:ext>
                  </a:extLst>
                </a:hlinkClick>
              </a:rPr>
              <a:t>and Capital Markets</a:t>
            </a:r>
            <a:r>
              <a:rPr lang="en-CA" sz="1800" dirty="0">
                <a:solidFill>
                  <a:schemeClr val="tx1"/>
                </a:solidFill>
                <a:uFill>
                  <a:solidFill>
                    <a:schemeClr val="tx1"/>
                  </a:solidFill>
                </a:uFill>
              </a:rPr>
              <a:t> 26</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6" action="ppaction://hlinksldjump">
                  <a:extLst>
                    <a:ext uri="{A12FA001-AC4F-418D-AE19-62706E023703}">
                      <ahyp:hlinkClr xmlns:ahyp="http://schemas.microsoft.com/office/drawing/2018/hyperlinkcolor" val="tx"/>
                    </a:ext>
                  </a:extLst>
                </a:hlinkClick>
              </a:rPr>
              <a:t>FDR Food &amp; Staples Retailing</a:t>
            </a:r>
            <a:r>
              <a:rPr lang="en-CA" sz="1800" dirty="0">
                <a:solidFill>
                  <a:schemeClr val="tx1"/>
                </a:solidFill>
                <a:uFill>
                  <a:solidFill>
                    <a:schemeClr val="tx1"/>
                  </a:solidFill>
                </a:uFill>
              </a:rPr>
              <a:t> 27</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7" action="ppaction://hlinksldjump">
                  <a:extLst>
                    <a:ext uri="{A12FA001-AC4F-418D-AE19-62706E023703}">
                      <ahyp:hlinkClr xmlns:ahyp="http://schemas.microsoft.com/office/drawing/2018/hyperlinkcolor" val="tx"/>
                    </a:ext>
                  </a:extLst>
                </a:hlinkClick>
              </a:rPr>
              <a:t>FOA Food Products</a:t>
            </a:r>
            <a:r>
              <a:rPr lang="en-CA" sz="1800" dirty="0">
                <a:solidFill>
                  <a:schemeClr val="tx1"/>
                </a:solidFill>
                <a:uFill>
                  <a:solidFill>
                    <a:schemeClr val="tx1"/>
                  </a:solidFill>
                </a:uFill>
              </a:rPr>
              <a:t> 28</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8" action="ppaction://hlinksldjump">
                  <a:extLst>
                    <a:ext uri="{A12FA001-AC4F-418D-AE19-62706E023703}">
                      <ahyp:hlinkClr xmlns:ahyp="http://schemas.microsoft.com/office/drawing/2018/hyperlinkcolor" val="tx"/>
                    </a:ext>
                  </a:extLst>
                </a:hlinkClick>
              </a:rPr>
              <a:t>FRP Paper &amp; Forest Products</a:t>
            </a:r>
            <a:r>
              <a:rPr lang="en-CA" sz="1800" dirty="0">
                <a:solidFill>
                  <a:schemeClr val="tx1"/>
                </a:solidFill>
                <a:uFill>
                  <a:solidFill>
                    <a:schemeClr val="tx1"/>
                  </a:solidFill>
                </a:uFill>
              </a:rPr>
              <a:t> 29</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29" action="ppaction://hlinksldjump">
                  <a:extLst>
                    <a:ext uri="{A12FA001-AC4F-418D-AE19-62706E023703}">
                      <ahyp:hlinkClr xmlns:ahyp="http://schemas.microsoft.com/office/drawing/2018/hyperlinkcolor" val="tx"/>
                    </a:ext>
                  </a:extLst>
                </a:hlinkClick>
              </a:rPr>
              <a:t>GAS Gas Utilities</a:t>
            </a:r>
            <a:r>
              <a:rPr lang="en-CA" sz="1800" dirty="0">
                <a:solidFill>
                  <a:schemeClr val="tx1"/>
                </a:solidFill>
                <a:uFill>
                  <a:solidFill>
                    <a:schemeClr val="tx1"/>
                  </a:solidFill>
                </a:uFill>
              </a:rPr>
              <a:t> 30</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0" action="ppaction://hlinksldjump">
                  <a:extLst>
                    <a:ext uri="{A12FA001-AC4F-418D-AE19-62706E023703}">
                      <ahyp:hlinkClr xmlns:ahyp="http://schemas.microsoft.com/office/drawing/2018/hyperlinkcolor" val="tx"/>
                    </a:ext>
                  </a:extLst>
                </a:hlinkClick>
              </a:rPr>
              <a:t>HEA Health Care Providers &amp; Services</a:t>
            </a:r>
            <a:r>
              <a:rPr lang="en-CA" sz="1800" dirty="0">
                <a:solidFill>
                  <a:schemeClr val="tx1"/>
                </a:solidFill>
                <a:uFill>
                  <a:solidFill>
                    <a:schemeClr val="tx1"/>
                  </a:solidFill>
                </a:uFill>
              </a:rPr>
              <a:t> 31</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1" action="ppaction://hlinksldjump">
                  <a:extLst>
                    <a:ext uri="{A12FA001-AC4F-418D-AE19-62706E023703}">
                      <ahyp:hlinkClr xmlns:ahyp="http://schemas.microsoft.com/office/drawing/2018/hyperlinkcolor" val="tx"/>
                    </a:ext>
                  </a:extLst>
                </a:hlinkClick>
              </a:rPr>
              <a:t>HOM Homebuilding</a:t>
            </a:r>
            <a:r>
              <a:rPr lang="en-CA" sz="1800" dirty="0">
                <a:solidFill>
                  <a:schemeClr val="tx1"/>
                </a:solidFill>
                <a:uFill>
                  <a:solidFill>
                    <a:schemeClr val="tx1"/>
                  </a:solidFill>
                </a:uFill>
              </a:rPr>
              <a:t> 32</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2" action="ppaction://hlinksldjump">
                  <a:extLst>
                    <a:ext uri="{A12FA001-AC4F-418D-AE19-62706E023703}">
                      <ahyp:hlinkClr xmlns:ahyp="http://schemas.microsoft.com/office/drawing/2018/hyperlinkcolor" val="tx"/>
                    </a:ext>
                  </a:extLst>
                </a:hlinkClick>
              </a:rPr>
              <a:t>HOU Household Products</a:t>
            </a:r>
            <a:r>
              <a:rPr lang="en-CA" sz="1800" dirty="0">
                <a:solidFill>
                  <a:schemeClr val="tx1"/>
                </a:solidFill>
                <a:uFill>
                  <a:solidFill>
                    <a:schemeClr val="tx1"/>
                  </a:solidFill>
                </a:uFill>
              </a:rPr>
              <a:t> 33</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3" action="ppaction://hlinksldjump">
                  <a:extLst>
                    <a:ext uri="{A12FA001-AC4F-418D-AE19-62706E023703}">
                      <ahyp:hlinkClr xmlns:ahyp="http://schemas.microsoft.com/office/drawing/2018/hyperlinkcolor" val="tx"/>
                    </a:ext>
                  </a:extLst>
                </a:hlinkClick>
              </a:rPr>
              <a:t>ICS Commercial Services &amp; Supplies</a:t>
            </a:r>
            <a:r>
              <a:rPr lang="en-CA" sz="1800" dirty="0">
                <a:solidFill>
                  <a:schemeClr val="tx1"/>
                </a:solidFill>
                <a:uFill>
                  <a:solidFill>
                    <a:schemeClr val="tx1"/>
                  </a:solidFill>
                </a:uFill>
              </a:rPr>
              <a:t> 34</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4" action="ppaction://hlinksldjump">
                  <a:extLst>
                    <a:ext uri="{A12FA001-AC4F-418D-AE19-62706E023703}">
                      <ahyp:hlinkClr xmlns:ahyp="http://schemas.microsoft.com/office/drawing/2018/hyperlinkcolor" val="tx"/>
                    </a:ext>
                  </a:extLst>
                </a:hlinkClick>
              </a:rPr>
              <a:t>IDD Industrial Conglomerates</a:t>
            </a:r>
            <a:r>
              <a:rPr lang="en-CA" sz="1800" dirty="0">
                <a:solidFill>
                  <a:schemeClr val="tx1"/>
                </a:solidFill>
                <a:uFill>
                  <a:solidFill>
                    <a:schemeClr val="tx1"/>
                  </a:solidFill>
                </a:uFill>
              </a:rPr>
              <a:t> 35</a:t>
            </a:r>
          </a:p>
          <a:p>
            <a:pPr marL="0">
              <a:lnSpc>
                <a:spcPts val="2060"/>
              </a:lnSpc>
              <a:spcBef>
                <a:spcPts val="0"/>
              </a:spcBef>
              <a:spcAft>
                <a:spcPts val="600"/>
              </a:spcAft>
              <a:buClr>
                <a:schemeClr val="tx1"/>
              </a:buClr>
              <a:buSzPct val="100000"/>
            </a:pPr>
            <a:r>
              <a:rPr lang="en-CA" sz="1800" dirty="0">
                <a:solidFill>
                  <a:schemeClr val="tx1"/>
                </a:solidFill>
                <a:uFill>
                  <a:solidFill>
                    <a:schemeClr val="tx1"/>
                  </a:solidFill>
                </a:uFill>
                <a:hlinkClick r:id="rId35" action="ppaction://hlinksldjump">
                  <a:extLst>
                    <a:ext uri="{A12FA001-AC4F-418D-AE19-62706E023703}">
                      <ahyp:hlinkClr xmlns:ahyp="http://schemas.microsoft.com/office/drawing/2018/hyperlinkcolor" val="tx"/>
                    </a:ext>
                  </a:extLst>
                </a:hlinkClick>
              </a:rPr>
              <a:t>IEQ Machinery and Electrical Equipment</a:t>
            </a:r>
            <a:r>
              <a:rPr lang="en-CA" sz="1800" dirty="0">
                <a:solidFill>
                  <a:schemeClr val="tx1"/>
                </a:solidFill>
                <a:uFill>
                  <a:solidFill>
                    <a:schemeClr val="tx1"/>
                  </a:solidFill>
                </a:uFill>
              </a:rPr>
              <a:t> 36</a:t>
            </a:r>
            <a:endParaRPr lang="en-US" sz="1800" dirty="0">
              <a:solidFill>
                <a:schemeClr val="tx1"/>
              </a:solidFill>
              <a:uFill>
                <a:solidFill>
                  <a:schemeClr val="tx1"/>
                </a:solidFill>
              </a:uFill>
            </a:endParaRPr>
          </a:p>
        </p:txBody>
      </p:sp>
      <p:sp>
        <p:nvSpPr>
          <p:cNvPr id="5" name="Text Placeholder 4">
            <a:extLst>
              <a:ext uri="{FF2B5EF4-FFF2-40B4-BE49-F238E27FC236}">
                <a16:creationId xmlns:a16="http://schemas.microsoft.com/office/drawing/2014/main" id="{B37B9B4D-4999-F9B5-5CE9-6165D864801D}"/>
              </a:ext>
            </a:extLst>
          </p:cNvPr>
          <p:cNvSpPr>
            <a:spLocks noGrp="1"/>
          </p:cNvSpPr>
          <p:nvPr>
            <p:ph type="body" idx="3"/>
          </p:nvPr>
        </p:nvSpPr>
        <p:spPr/>
        <p:txBody>
          <a:bodyPr/>
          <a:lstStyle/>
          <a:p>
            <a:r>
              <a:rPr lang="en-US" dirty="0"/>
              <a:t>Table of contents</a:t>
            </a:r>
          </a:p>
        </p:txBody>
      </p:sp>
    </p:spTree>
    <p:extLst>
      <p:ext uri="{BB962C8B-B14F-4D97-AF65-F5344CB8AC3E}">
        <p14:creationId xmlns:p14="http://schemas.microsoft.com/office/powerpoint/2010/main" val="2531186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46ADF8CF-3ACA-29DA-4566-5D04A76C8784}"/>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052622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3A0D6084-6A59-82DA-76E7-0599F029F0F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165423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365BDA56-8B44-392B-BA0A-FCCC81A9C64A}"/>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422717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E6B5D14C-4A1F-02E6-E8E8-6E53348EAA4C}"/>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592731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20BD5953-D118-E47E-A1B7-BF08CFE6A781}"/>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489131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9F517CA8-BD31-5FA4-5840-2BEE5489AC00}"/>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762463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CBD9BF2C-FBD5-5F28-71E2-A45CED5342A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225968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418449B5-C4A4-14DC-F76A-7D5C562D0B2E}"/>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615836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C7F514AD-D9DC-E955-D596-C41E81B03443}"/>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219944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5EFE43B6-A193-F2C3-3E1C-92836E67622C}"/>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0615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37B9B4D-4999-F9B5-5CE9-6165D864801D}"/>
              </a:ext>
            </a:extLst>
          </p:cNvPr>
          <p:cNvSpPr>
            <a:spLocks noGrp="1"/>
          </p:cNvSpPr>
          <p:nvPr>
            <p:ph type="body" idx="3"/>
          </p:nvPr>
        </p:nvSpPr>
        <p:spPr/>
        <p:txBody>
          <a:bodyPr/>
          <a:lstStyle/>
          <a:p>
            <a:r>
              <a:rPr lang="en-US" dirty="0"/>
              <a:t>Table of contents</a:t>
            </a:r>
          </a:p>
        </p:txBody>
      </p:sp>
      <p:sp>
        <p:nvSpPr>
          <p:cNvPr id="4" name="Text Placeholder 5">
            <a:extLst>
              <a:ext uri="{FF2B5EF4-FFF2-40B4-BE49-F238E27FC236}">
                <a16:creationId xmlns:a16="http://schemas.microsoft.com/office/drawing/2014/main" id="{3C184FD3-A437-207F-9F04-C1260A32EA7E}"/>
              </a:ext>
            </a:extLst>
          </p:cNvPr>
          <p:cNvSpPr>
            <a:spLocks noGrp="1"/>
          </p:cNvSpPr>
          <p:nvPr>
            <p:ph type="body" idx="10"/>
          </p:nvPr>
        </p:nvSpPr>
        <p:spPr>
          <a:xfrm>
            <a:off x="714375" y="2447735"/>
            <a:ext cx="9196314" cy="6175759"/>
          </a:xfrm>
          <a:noFill/>
          <a:ln>
            <a:noFill/>
          </a:ln>
        </p:spPr>
        <p:txBody>
          <a:bodyPr spcFirstLastPara="1" vert="horz" wrap="square" lIns="0" tIns="0" rIns="0" bIns="0" numCol="2" rtlCol="0" anchor="t" anchorCtr="0">
            <a:normAutofit/>
          </a:bodyPr>
          <a:lstStyle/>
          <a:p>
            <a:pPr>
              <a:lnSpc>
                <a:spcPts val="2160"/>
              </a:lnSpc>
              <a:spcBef>
                <a:spcPts val="0"/>
              </a:spcBef>
              <a:spcAft>
                <a:spcPts val="600"/>
              </a:spcAft>
              <a:buSzPct val="100000"/>
            </a:pPr>
            <a:r>
              <a:rPr lang="en-CA" sz="1800" dirty="0">
                <a:solidFill>
                  <a:schemeClr val="tx1"/>
                </a:solidFill>
                <a:uFill>
                  <a:solidFill>
                    <a:schemeClr val="tx1"/>
                  </a:solidFill>
                </a:uFill>
                <a:hlinkClick r:id="rId3" action="ppaction://hlinksldjump">
                  <a:extLst>
                    <a:ext uri="{A12FA001-AC4F-418D-AE19-62706E023703}">
                      <ahyp:hlinkClr xmlns:ahyp="http://schemas.microsoft.com/office/drawing/2018/hyperlinkcolor" val="tx"/>
                    </a:ext>
                  </a:extLst>
                </a:hlinkClick>
              </a:rPr>
              <a:t>IMS Interactive Media, Services </a:t>
            </a:r>
            <a:br>
              <a:rPr lang="en-CA" sz="1800" dirty="0">
                <a:solidFill>
                  <a:schemeClr val="tx1"/>
                </a:solidFill>
                <a:uFill>
                  <a:solidFill>
                    <a:schemeClr val="tx1"/>
                  </a:solidFill>
                </a:uFill>
                <a:hlinkClick r:id="rId3" action="ppaction://hlinksldjump">
                  <a:extLst>
                    <a:ext uri="{A12FA001-AC4F-418D-AE19-62706E023703}">
                      <ahyp:hlinkClr xmlns:ahyp="http://schemas.microsoft.com/office/drawing/2018/hyperlinkcolor" val="tx"/>
                    </a:ext>
                  </a:extLst>
                </a:hlinkClick>
              </a:rPr>
            </a:br>
            <a:r>
              <a:rPr lang="en-CA" sz="1800" dirty="0">
                <a:solidFill>
                  <a:schemeClr val="tx1"/>
                </a:solidFill>
                <a:uFill>
                  <a:solidFill>
                    <a:schemeClr val="tx1"/>
                  </a:solidFill>
                </a:uFill>
                <a:hlinkClick r:id="rId3" action="ppaction://hlinksldjump">
                  <a:extLst>
                    <a:ext uri="{A12FA001-AC4F-418D-AE19-62706E023703}">
                      <ahyp:hlinkClr xmlns:ahyp="http://schemas.microsoft.com/office/drawing/2018/hyperlinkcolor" val="tx"/>
                    </a:ext>
                  </a:extLst>
                </a:hlinkClick>
              </a:rPr>
              <a:t>&amp; Home Entertainment</a:t>
            </a:r>
            <a:r>
              <a:rPr lang="en-CA" sz="1800" dirty="0">
                <a:solidFill>
                  <a:schemeClr val="tx1"/>
                </a:solidFill>
                <a:uFill>
                  <a:solidFill>
                    <a:schemeClr val="tx1"/>
                  </a:solidFill>
                </a:uFill>
              </a:rPr>
              <a:t> 37</a:t>
            </a:r>
          </a:p>
          <a:p>
            <a:pPr>
              <a:lnSpc>
                <a:spcPts val="2160"/>
              </a:lnSpc>
              <a:spcBef>
                <a:spcPts val="0"/>
              </a:spcBef>
              <a:spcAft>
                <a:spcPts val="600"/>
              </a:spcAft>
              <a:buSzPct val="100000"/>
            </a:pPr>
            <a:r>
              <a:rPr lang="en-CA" sz="1800" dirty="0">
                <a:solidFill>
                  <a:schemeClr val="tx1"/>
                </a:solidFill>
                <a:uFill>
                  <a:solidFill>
                    <a:schemeClr val="tx1"/>
                  </a:solidFill>
                </a:uFill>
                <a:hlinkClick r:id="rId4" action="ppaction://hlinksldjump">
                  <a:extLst>
                    <a:ext uri="{A12FA001-AC4F-418D-AE19-62706E023703}">
                      <ahyp:hlinkClr xmlns:ahyp="http://schemas.microsoft.com/office/drawing/2018/hyperlinkcolor" val="tx"/>
                    </a:ext>
                  </a:extLst>
                </a:hlinkClick>
              </a:rPr>
              <a:t>INS Insurance</a:t>
            </a:r>
            <a:r>
              <a:rPr lang="en-CA" sz="1800" dirty="0">
                <a:solidFill>
                  <a:schemeClr val="tx1"/>
                </a:solidFill>
                <a:uFill>
                  <a:solidFill>
                    <a:schemeClr val="tx1"/>
                  </a:solidFill>
                </a:uFill>
              </a:rPr>
              <a:t> 38</a:t>
            </a:r>
          </a:p>
          <a:p>
            <a:pPr>
              <a:lnSpc>
                <a:spcPts val="2160"/>
              </a:lnSpc>
              <a:spcBef>
                <a:spcPts val="0"/>
              </a:spcBef>
              <a:spcAft>
                <a:spcPts val="600"/>
              </a:spcAft>
              <a:buSzPct val="100000"/>
            </a:pPr>
            <a:r>
              <a:rPr lang="en-CA" sz="1800" dirty="0">
                <a:solidFill>
                  <a:schemeClr val="tx1"/>
                </a:solidFill>
                <a:uFill>
                  <a:solidFill>
                    <a:schemeClr val="tx1"/>
                  </a:solidFill>
                </a:uFill>
                <a:hlinkClick r:id="rId5" action="ppaction://hlinksldjump">
                  <a:extLst>
                    <a:ext uri="{A12FA001-AC4F-418D-AE19-62706E023703}">
                      <ahyp:hlinkClr xmlns:ahyp="http://schemas.microsoft.com/office/drawing/2018/hyperlinkcolor" val="tx"/>
                    </a:ext>
                  </a:extLst>
                </a:hlinkClick>
              </a:rPr>
              <a:t>ITC Electronic Equipment, </a:t>
            </a:r>
            <a:br>
              <a:rPr lang="en-CA" sz="1800" dirty="0">
                <a:solidFill>
                  <a:schemeClr val="tx1"/>
                </a:solidFill>
                <a:uFill>
                  <a:solidFill>
                    <a:schemeClr val="tx1"/>
                  </a:solidFill>
                </a:uFill>
                <a:hlinkClick r:id="rId5" action="ppaction://hlinksldjump">
                  <a:extLst>
                    <a:ext uri="{A12FA001-AC4F-418D-AE19-62706E023703}">
                      <ahyp:hlinkClr xmlns:ahyp="http://schemas.microsoft.com/office/drawing/2018/hyperlinkcolor" val="tx"/>
                    </a:ext>
                  </a:extLst>
                </a:hlinkClick>
              </a:rPr>
            </a:br>
            <a:r>
              <a:rPr lang="en-CA" sz="1800" dirty="0">
                <a:solidFill>
                  <a:schemeClr val="tx1"/>
                </a:solidFill>
                <a:uFill>
                  <a:solidFill>
                    <a:schemeClr val="tx1"/>
                  </a:solidFill>
                </a:uFill>
                <a:hlinkClick r:id="rId5" action="ppaction://hlinksldjump">
                  <a:extLst>
                    <a:ext uri="{A12FA001-AC4F-418D-AE19-62706E023703}">
                      <ahyp:hlinkClr xmlns:ahyp="http://schemas.microsoft.com/office/drawing/2018/hyperlinkcolor" val="tx"/>
                    </a:ext>
                  </a:extLst>
                </a:hlinkClick>
              </a:rPr>
              <a:t>Instruments &amp; Components</a:t>
            </a:r>
            <a:r>
              <a:rPr lang="en-CA" sz="1800" dirty="0">
                <a:solidFill>
                  <a:schemeClr val="tx1"/>
                </a:solidFill>
                <a:uFill>
                  <a:solidFill>
                    <a:schemeClr val="tx1"/>
                  </a:solidFill>
                </a:uFill>
              </a:rPr>
              <a:t> 39</a:t>
            </a:r>
          </a:p>
          <a:p>
            <a:pPr>
              <a:lnSpc>
                <a:spcPts val="2160"/>
              </a:lnSpc>
              <a:spcBef>
                <a:spcPts val="0"/>
              </a:spcBef>
              <a:spcAft>
                <a:spcPts val="600"/>
              </a:spcAft>
              <a:buSzPct val="100000"/>
            </a:pPr>
            <a:r>
              <a:rPr lang="en-CA" sz="1800" dirty="0">
                <a:solidFill>
                  <a:schemeClr val="tx1"/>
                </a:solidFill>
                <a:uFill>
                  <a:solidFill>
                    <a:schemeClr val="tx1"/>
                  </a:solidFill>
                </a:uFill>
                <a:hlinkClick r:id="rId6" action="ppaction://hlinksldjump">
                  <a:extLst>
                    <a:ext uri="{A12FA001-AC4F-418D-AE19-62706E023703}">
                      <ahyp:hlinkClr xmlns:ahyp="http://schemas.microsoft.com/office/drawing/2018/hyperlinkcolor" val="tx"/>
                    </a:ext>
                  </a:extLst>
                </a:hlinkClick>
              </a:rPr>
              <a:t>LEG Leisure Equipment &amp; Products </a:t>
            </a:r>
            <a:br>
              <a:rPr lang="en-CA" sz="1800" dirty="0">
                <a:solidFill>
                  <a:schemeClr val="tx1"/>
                </a:solidFill>
                <a:uFill>
                  <a:solidFill>
                    <a:schemeClr val="tx1"/>
                  </a:solidFill>
                </a:uFill>
                <a:hlinkClick r:id="rId6" action="ppaction://hlinksldjump">
                  <a:extLst>
                    <a:ext uri="{A12FA001-AC4F-418D-AE19-62706E023703}">
                      <ahyp:hlinkClr xmlns:ahyp="http://schemas.microsoft.com/office/drawing/2018/hyperlinkcolor" val="tx"/>
                    </a:ext>
                  </a:extLst>
                </a:hlinkClick>
              </a:rPr>
            </a:br>
            <a:r>
              <a:rPr lang="en-CA" sz="1800" dirty="0">
                <a:solidFill>
                  <a:schemeClr val="tx1"/>
                </a:solidFill>
                <a:uFill>
                  <a:solidFill>
                    <a:schemeClr val="tx1"/>
                  </a:solidFill>
                </a:uFill>
                <a:hlinkClick r:id="rId6" action="ppaction://hlinksldjump">
                  <a:extLst>
                    <a:ext uri="{A12FA001-AC4F-418D-AE19-62706E023703}">
                      <ahyp:hlinkClr xmlns:ahyp="http://schemas.microsoft.com/office/drawing/2018/hyperlinkcolor" val="tx"/>
                    </a:ext>
                  </a:extLst>
                </a:hlinkClick>
              </a:rPr>
              <a:t>and Consumer Electronics</a:t>
            </a:r>
            <a:r>
              <a:rPr lang="en-CA" sz="1800" dirty="0">
                <a:solidFill>
                  <a:schemeClr val="tx1"/>
                </a:solidFill>
                <a:uFill>
                  <a:solidFill>
                    <a:schemeClr val="tx1"/>
                  </a:solidFill>
                </a:uFill>
              </a:rPr>
              <a:t> 40</a:t>
            </a:r>
          </a:p>
          <a:p>
            <a:pPr>
              <a:lnSpc>
                <a:spcPts val="2160"/>
              </a:lnSpc>
              <a:spcBef>
                <a:spcPts val="0"/>
              </a:spcBef>
              <a:spcAft>
                <a:spcPts val="600"/>
              </a:spcAft>
              <a:buSzPct val="100000"/>
            </a:pPr>
            <a:r>
              <a:rPr lang="en-CA" sz="1800" dirty="0">
                <a:solidFill>
                  <a:schemeClr val="tx1"/>
                </a:solidFill>
                <a:uFill>
                  <a:solidFill>
                    <a:schemeClr val="tx1"/>
                  </a:solidFill>
                </a:uFill>
                <a:hlinkClick r:id="rId7" action="ppaction://hlinksldjump">
                  <a:extLst>
                    <a:ext uri="{A12FA001-AC4F-418D-AE19-62706E023703}">
                      <ahyp:hlinkClr xmlns:ahyp="http://schemas.microsoft.com/office/drawing/2018/hyperlinkcolor" val="tx"/>
                    </a:ext>
                  </a:extLst>
                </a:hlinkClick>
              </a:rPr>
              <a:t>LIF Life Sciences Tools &amp; Services</a:t>
            </a:r>
            <a:r>
              <a:rPr lang="en-CA" sz="1800" dirty="0">
                <a:solidFill>
                  <a:schemeClr val="tx1"/>
                </a:solidFill>
                <a:uFill>
                  <a:solidFill>
                    <a:schemeClr val="tx1"/>
                  </a:solidFill>
                </a:uFill>
              </a:rPr>
              <a:t> 41</a:t>
            </a:r>
          </a:p>
          <a:p>
            <a:pPr>
              <a:lnSpc>
                <a:spcPts val="2160"/>
              </a:lnSpc>
              <a:spcBef>
                <a:spcPts val="0"/>
              </a:spcBef>
              <a:spcAft>
                <a:spcPts val="600"/>
              </a:spcAft>
              <a:buSzPct val="100000"/>
            </a:pPr>
            <a:r>
              <a:rPr lang="en-CA" sz="1800" dirty="0">
                <a:solidFill>
                  <a:schemeClr val="tx1"/>
                </a:solidFill>
                <a:uFill>
                  <a:solidFill>
                    <a:schemeClr val="tx1"/>
                  </a:solidFill>
                </a:uFill>
                <a:hlinkClick r:id="rId8" action="ppaction://hlinksldjump">
                  <a:extLst>
                    <a:ext uri="{A12FA001-AC4F-418D-AE19-62706E023703}">
                      <ahyp:hlinkClr xmlns:ahyp="http://schemas.microsoft.com/office/drawing/2018/hyperlinkcolor" val="tx"/>
                    </a:ext>
                  </a:extLst>
                </a:hlinkClick>
              </a:rPr>
              <a:t>MNX Metals &amp; Mining</a:t>
            </a:r>
            <a:r>
              <a:rPr lang="en-CA" sz="1800" dirty="0">
                <a:solidFill>
                  <a:schemeClr val="tx1"/>
                </a:solidFill>
                <a:uFill>
                  <a:solidFill>
                    <a:schemeClr val="tx1"/>
                  </a:solidFill>
                </a:uFill>
              </a:rPr>
              <a:t> 42</a:t>
            </a:r>
          </a:p>
          <a:p>
            <a:pPr>
              <a:lnSpc>
                <a:spcPts val="2160"/>
              </a:lnSpc>
              <a:spcBef>
                <a:spcPts val="0"/>
              </a:spcBef>
              <a:spcAft>
                <a:spcPts val="600"/>
              </a:spcAft>
              <a:buSzPct val="100000"/>
            </a:pPr>
            <a:r>
              <a:rPr lang="en-CA" sz="1800" dirty="0">
                <a:solidFill>
                  <a:schemeClr val="tx1"/>
                </a:solidFill>
                <a:uFill>
                  <a:solidFill>
                    <a:schemeClr val="tx1"/>
                  </a:solidFill>
                </a:uFill>
                <a:hlinkClick r:id="rId9" action="ppaction://hlinksldjump">
                  <a:extLst>
                    <a:ext uri="{A12FA001-AC4F-418D-AE19-62706E023703}">
                      <ahyp:hlinkClr xmlns:ahyp="http://schemas.microsoft.com/office/drawing/2018/hyperlinkcolor" val="tx"/>
                    </a:ext>
                  </a:extLst>
                </a:hlinkClick>
              </a:rPr>
              <a:t>MTC Health Care Equipment &amp; Supplies</a:t>
            </a:r>
            <a:r>
              <a:rPr lang="en-CA" sz="1800" dirty="0">
                <a:solidFill>
                  <a:schemeClr val="tx1"/>
                </a:solidFill>
                <a:uFill>
                  <a:solidFill>
                    <a:schemeClr val="tx1"/>
                  </a:solidFill>
                </a:uFill>
              </a:rPr>
              <a:t> 43</a:t>
            </a:r>
          </a:p>
          <a:p>
            <a:pPr>
              <a:lnSpc>
                <a:spcPts val="2160"/>
              </a:lnSpc>
              <a:spcBef>
                <a:spcPts val="0"/>
              </a:spcBef>
              <a:spcAft>
                <a:spcPts val="600"/>
              </a:spcAft>
              <a:buSzPct val="100000"/>
            </a:pPr>
            <a:r>
              <a:rPr lang="en-CA" sz="1800" dirty="0">
                <a:solidFill>
                  <a:schemeClr val="tx1"/>
                </a:solidFill>
                <a:uFill>
                  <a:solidFill>
                    <a:schemeClr val="tx1"/>
                  </a:solidFill>
                </a:uFill>
                <a:hlinkClick r:id="rId10" action="ppaction://hlinksldjump">
                  <a:extLst>
                    <a:ext uri="{A12FA001-AC4F-418D-AE19-62706E023703}">
                      <ahyp:hlinkClr xmlns:ahyp="http://schemas.microsoft.com/office/drawing/2018/hyperlinkcolor" val="tx"/>
                    </a:ext>
                  </a:extLst>
                </a:hlinkClick>
              </a:rPr>
              <a:t>MUW Multi and Water Utilities</a:t>
            </a:r>
            <a:r>
              <a:rPr lang="en-CA" sz="1800" dirty="0">
                <a:solidFill>
                  <a:schemeClr val="tx1"/>
                </a:solidFill>
                <a:uFill>
                  <a:solidFill>
                    <a:schemeClr val="tx1"/>
                  </a:solidFill>
                </a:uFill>
              </a:rPr>
              <a:t> 44</a:t>
            </a:r>
          </a:p>
          <a:p>
            <a:pPr>
              <a:lnSpc>
                <a:spcPts val="2160"/>
              </a:lnSpc>
              <a:spcBef>
                <a:spcPts val="0"/>
              </a:spcBef>
              <a:spcAft>
                <a:spcPts val="600"/>
              </a:spcAft>
              <a:buSzPct val="100000"/>
            </a:pPr>
            <a:r>
              <a:rPr lang="en-CA" sz="1800" dirty="0">
                <a:solidFill>
                  <a:schemeClr val="tx1"/>
                </a:solidFill>
                <a:uFill>
                  <a:solidFill>
                    <a:schemeClr val="tx1"/>
                  </a:solidFill>
                </a:uFill>
                <a:hlinkClick r:id="rId11" action="ppaction://hlinksldjump">
                  <a:extLst>
                    <a:ext uri="{A12FA001-AC4F-418D-AE19-62706E023703}">
                      <ahyp:hlinkClr xmlns:ahyp="http://schemas.microsoft.com/office/drawing/2018/hyperlinkcolor" val="tx"/>
                    </a:ext>
                  </a:extLst>
                </a:hlinkClick>
              </a:rPr>
              <a:t>OGR Oil &amp; Gas Refining &amp; Marketing</a:t>
            </a:r>
            <a:r>
              <a:rPr lang="en-CA" sz="1800" dirty="0">
                <a:solidFill>
                  <a:schemeClr val="tx1"/>
                </a:solidFill>
                <a:uFill>
                  <a:solidFill>
                    <a:schemeClr val="tx1"/>
                  </a:solidFill>
                </a:uFill>
              </a:rPr>
              <a:t> 45</a:t>
            </a:r>
          </a:p>
          <a:p>
            <a:pPr>
              <a:lnSpc>
                <a:spcPts val="2160"/>
              </a:lnSpc>
              <a:spcBef>
                <a:spcPts val="0"/>
              </a:spcBef>
              <a:spcAft>
                <a:spcPts val="600"/>
              </a:spcAft>
              <a:buSzPct val="100000"/>
            </a:pPr>
            <a:r>
              <a:rPr lang="en-CA" sz="1800" dirty="0">
                <a:solidFill>
                  <a:schemeClr val="tx1"/>
                </a:solidFill>
                <a:uFill>
                  <a:solidFill>
                    <a:schemeClr val="tx1"/>
                  </a:solidFill>
                </a:uFill>
                <a:hlinkClick r:id="rId12" action="ppaction://hlinksldjump">
                  <a:extLst>
                    <a:ext uri="{A12FA001-AC4F-418D-AE19-62706E023703}">
                      <ahyp:hlinkClr xmlns:ahyp="http://schemas.microsoft.com/office/drawing/2018/hyperlinkcolor" val="tx"/>
                    </a:ext>
                  </a:extLst>
                </a:hlinkClick>
              </a:rPr>
              <a:t>OGX Oil &amp; Gas Upstream &amp; Integrated</a:t>
            </a:r>
            <a:r>
              <a:rPr lang="en-CA" sz="1800" dirty="0">
                <a:solidFill>
                  <a:schemeClr val="tx1"/>
                </a:solidFill>
                <a:uFill>
                  <a:solidFill>
                    <a:schemeClr val="tx1"/>
                  </a:solidFill>
                </a:uFill>
              </a:rPr>
              <a:t> 46</a:t>
            </a:r>
          </a:p>
          <a:p>
            <a:pPr>
              <a:lnSpc>
                <a:spcPts val="2160"/>
              </a:lnSpc>
              <a:spcBef>
                <a:spcPts val="0"/>
              </a:spcBef>
              <a:spcAft>
                <a:spcPts val="600"/>
              </a:spcAft>
              <a:buSzPct val="100000"/>
            </a:pPr>
            <a:r>
              <a:rPr lang="en-CA" sz="1800" dirty="0">
                <a:solidFill>
                  <a:schemeClr val="tx1"/>
                </a:solidFill>
                <a:uFill>
                  <a:solidFill>
                    <a:schemeClr val="tx1"/>
                  </a:solidFill>
                </a:uFill>
                <a:hlinkClick r:id="rId13" action="ppaction://hlinksldjump">
                  <a:extLst>
                    <a:ext uri="{A12FA001-AC4F-418D-AE19-62706E023703}">
                      <ahyp:hlinkClr xmlns:ahyp="http://schemas.microsoft.com/office/drawing/2018/hyperlinkcolor" val="tx"/>
                    </a:ext>
                  </a:extLst>
                </a:hlinkClick>
              </a:rPr>
              <a:t>OIE Energy Equipment &amp; Services</a:t>
            </a:r>
            <a:r>
              <a:rPr lang="en-CA" sz="1800" dirty="0">
                <a:solidFill>
                  <a:schemeClr val="tx1"/>
                </a:solidFill>
                <a:uFill>
                  <a:solidFill>
                    <a:schemeClr val="tx1"/>
                  </a:solidFill>
                </a:uFill>
              </a:rPr>
              <a:t> 47</a:t>
            </a:r>
          </a:p>
          <a:p>
            <a:pPr>
              <a:lnSpc>
                <a:spcPts val="2160"/>
              </a:lnSpc>
              <a:spcBef>
                <a:spcPts val="0"/>
              </a:spcBef>
              <a:spcAft>
                <a:spcPts val="600"/>
              </a:spcAft>
              <a:buSzPct val="100000"/>
            </a:pPr>
            <a:r>
              <a:rPr lang="en-CA" sz="1800" dirty="0">
                <a:solidFill>
                  <a:schemeClr val="tx1"/>
                </a:solidFill>
                <a:uFill>
                  <a:solidFill>
                    <a:schemeClr val="tx1"/>
                  </a:solidFill>
                </a:uFill>
                <a:hlinkClick r:id="rId14" action="ppaction://hlinksldjump">
                  <a:extLst>
                    <a:ext uri="{A12FA001-AC4F-418D-AE19-62706E023703}">
                      <ahyp:hlinkClr xmlns:ahyp="http://schemas.microsoft.com/office/drawing/2018/hyperlinkcolor" val="tx"/>
                    </a:ext>
                  </a:extLst>
                </a:hlinkClick>
              </a:rPr>
              <a:t>PIP Oil &amp; Gas Storage &amp; Transportation</a:t>
            </a:r>
            <a:r>
              <a:rPr lang="en-CA" sz="1800" dirty="0">
                <a:solidFill>
                  <a:schemeClr val="tx1"/>
                </a:solidFill>
                <a:uFill>
                  <a:solidFill>
                    <a:schemeClr val="tx1"/>
                  </a:solidFill>
                </a:uFill>
              </a:rPr>
              <a:t> 48</a:t>
            </a:r>
          </a:p>
          <a:p>
            <a:pPr>
              <a:lnSpc>
                <a:spcPts val="2160"/>
              </a:lnSpc>
              <a:spcBef>
                <a:spcPts val="0"/>
              </a:spcBef>
              <a:spcAft>
                <a:spcPts val="600"/>
              </a:spcAft>
              <a:buSzPct val="100000"/>
            </a:pPr>
            <a:r>
              <a:rPr lang="en-CA" sz="1800" dirty="0">
                <a:solidFill>
                  <a:schemeClr val="tx1"/>
                </a:solidFill>
                <a:uFill>
                  <a:solidFill>
                    <a:schemeClr val="tx1"/>
                  </a:solidFill>
                </a:uFill>
                <a:hlinkClick r:id="rId15" action="ppaction://hlinksldjump">
                  <a:extLst>
                    <a:ext uri="{A12FA001-AC4F-418D-AE19-62706E023703}">
                      <ahyp:hlinkClr xmlns:ahyp="http://schemas.microsoft.com/office/drawing/2018/hyperlinkcolor" val="tx"/>
                    </a:ext>
                  </a:extLst>
                </a:hlinkClick>
              </a:rPr>
              <a:t>PRO Professional Services</a:t>
            </a:r>
            <a:r>
              <a:rPr lang="en-CA" sz="1800" dirty="0">
                <a:solidFill>
                  <a:schemeClr val="tx1"/>
                </a:solidFill>
                <a:uFill>
                  <a:solidFill>
                    <a:schemeClr val="tx1"/>
                  </a:solidFill>
                </a:uFill>
              </a:rPr>
              <a:t> 49</a:t>
            </a:r>
          </a:p>
          <a:p>
            <a:pPr>
              <a:lnSpc>
                <a:spcPts val="2160"/>
              </a:lnSpc>
              <a:spcBef>
                <a:spcPts val="0"/>
              </a:spcBef>
              <a:spcAft>
                <a:spcPts val="600"/>
              </a:spcAft>
              <a:buSzPct val="100000"/>
            </a:pPr>
            <a:r>
              <a:rPr lang="en-CA" sz="1800" dirty="0">
                <a:solidFill>
                  <a:schemeClr val="tx1"/>
                </a:solidFill>
                <a:uFill>
                  <a:solidFill>
                    <a:schemeClr val="tx1"/>
                  </a:solidFill>
                </a:uFill>
                <a:hlinkClick r:id="rId16" action="ppaction://hlinksldjump">
                  <a:extLst>
                    <a:ext uri="{A12FA001-AC4F-418D-AE19-62706E023703}">
                      <ahyp:hlinkClr xmlns:ahyp="http://schemas.microsoft.com/office/drawing/2018/hyperlinkcolor" val="tx"/>
                    </a:ext>
                  </a:extLst>
                </a:hlinkClick>
              </a:rPr>
              <a:t>PUB Media, Movies &amp; Entertainment</a:t>
            </a:r>
            <a:r>
              <a:rPr lang="en-CA" sz="1800" dirty="0">
                <a:solidFill>
                  <a:schemeClr val="tx1"/>
                </a:solidFill>
                <a:uFill>
                  <a:solidFill>
                    <a:schemeClr val="tx1"/>
                  </a:solidFill>
                </a:uFill>
              </a:rPr>
              <a:t> 50</a:t>
            </a:r>
          </a:p>
          <a:p>
            <a:pPr>
              <a:lnSpc>
                <a:spcPts val="2160"/>
              </a:lnSpc>
              <a:spcBef>
                <a:spcPts val="0"/>
              </a:spcBef>
              <a:spcAft>
                <a:spcPts val="600"/>
              </a:spcAft>
              <a:buSzPct val="100000"/>
            </a:pPr>
            <a:r>
              <a:rPr lang="en-CA" sz="1800" dirty="0">
                <a:solidFill>
                  <a:schemeClr val="tx1"/>
                </a:solidFill>
                <a:uFill>
                  <a:solidFill>
                    <a:schemeClr val="tx1"/>
                  </a:solidFill>
                </a:uFill>
                <a:hlinkClick r:id="rId17" action="ppaction://hlinksldjump"/>
              </a:rPr>
              <a:t>REI Equity Real Estate Investment Trust</a:t>
            </a:r>
            <a:r>
              <a:rPr lang="en-CA" sz="1800" dirty="0">
                <a:solidFill>
                  <a:schemeClr val="tx1"/>
                </a:solidFill>
                <a:uFill>
                  <a:solidFill>
                    <a:schemeClr val="tx1"/>
                  </a:solidFill>
                </a:uFill>
              </a:rPr>
              <a:t> 51</a:t>
            </a:r>
          </a:p>
          <a:p>
            <a:pPr>
              <a:lnSpc>
                <a:spcPts val="2160"/>
              </a:lnSpc>
              <a:spcBef>
                <a:spcPts val="0"/>
              </a:spcBef>
              <a:spcAft>
                <a:spcPts val="600"/>
              </a:spcAft>
              <a:buSzPct val="100000"/>
            </a:pPr>
            <a:r>
              <a:rPr lang="en-US" sz="1800" dirty="0">
                <a:solidFill>
                  <a:schemeClr val="tx1"/>
                </a:solidFill>
                <a:uFill>
                  <a:solidFill>
                    <a:schemeClr val="tx1"/>
                  </a:solidFill>
                </a:uFill>
                <a:hlinkClick r:id="rId18" action="ppaction://hlinksldjump"/>
              </a:rPr>
              <a:t>REM Real Estate Management &amp; Development </a:t>
            </a:r>
            <a:r>
              <a:rPr lang="en-US" sz="1800" dirty="0">
                <a:solidFill>
                  <a:schemeClr val="tx1"/>
                </a:solidFill>
                <a:uFill>
                  <a:solidFill>
                    <a:schemeClr val="tx1"/>
                  </a:solidFill>
                </a:uFill>
              </a:rPr>
              <a:t>52</a:t>
            </a:r>
            <a:endParaRPr lang="en-US" sz="1800" dirty="0">
              <a:solidFill>
                <a:schemeClr val="tx1"/>
              </a:solidFill>
              <a:uFill>
                <a:solidFill>
                  <a:schemeClr val="tx1"/>
                </a:solidFill>
              </a:uFill>
              <a:hlinkClick r:id="rId19" action="ppaction://hlinksldjump">
                <a:extLst>
                  <a:ext uri="{A12FA001-AC4F-418D-AE19-62706E023703}">
                    <ahyp:hlinkClr xmlns:ahyp="http://schemas.microsoft.com/office/drawing/2018/hyperlinkcolor" val="tx"/>
                  </a:ext>
                </a:extLst>
              </a:hlinkClick>
            </a:endParaRPr>
          </a:p>
          <a:p>
            <a:pPr>
              <a:lnSpc>
                <a:spcPts val="2160"/>
              </a:lnSpc>
              <a:spcBef>
                <a:spcPts val="0"/>
              </a:spcBef>
              <a:spcAft>
                <a:spcPts val="600"/>
              </a:spcAft>
              <a:buSzPct val="100000"/>
            </a:pPr>
            <a:r>
              <a:rPr lang="en-CA" sz="1800" dirty="0">
                <a:solidFill>
                  <a:schemeClr val="tx1"/>
                </a:solidFill>
                <a:uFill>
                  <a:solidFill>
                    <a:schemeClr val="tx1"/>
                  </a:solidFill>
                </a:uFill>
                <a:hlinkClick r:id="rId19" action="ppaction://hlinksldjump">
                  <a:extLst>
                    <a:ext uri="{A12FA001-AC4F-418D-AE19-62706E023703}">
                      <ahyp:hlinkClr xmlns:ahyp="http://schemas.microsoft.com/office/drawing/2018/hyperlinkcolor" val="tx"/>
                    </a:ext>
                  </a:extLst>
                </a:hlinkClick>
              </a:rPr>
              <a:t>REX Restaurants &amp; Leisure Facilities</a:t>
            </a:r>
            <a:r>
              <a:rPr lang="en-CA" sz="1800" dirty="0">
                <a:solidFill>
                  <a:schemeClr val="tx1"/>
                </a:solidFill>
                <a:uFill>
                  <a:solidFill>
                    <a:schemeClr val="tx1"/>
                  </a:solidFill>
                </a:uFill>
              </a:rPr>
              <a:t> 53</a:t>
            </a:r>
          </a:p>
          <a:p>
            <a:pPr>
              <a:lnSpc>
                <a:spcPts val="2160"/>
              </a:lnSpc>
              <a:spcBef>
                <a:spcPts val="0"/>
              </a:spcBef>
              <a:spcAft>
                <a:spcPts val="600"/>
              </a:spcAft>
              <a:buSzPct val="100000"/>
            </a:pPr>
            <a:r>
              <a:rPr lang="en-CA" sz="1800" dirty="0">
                <a:solidFill>
                  <a:schemeClr val="tx1"/>
                </a:solidFill>
                <a:uFill>
                  <a:solidFill>
                    <a:schemeClr val="tx1"/>
                  </a:solidFill>
                </a:uFill>
                <a:hlinkClick r:id="rId20" action="ppaction://hlinksldjump">
                  <a:extLst>
                    <a:ext uri="{A12FA001-AC4F-418D-AE19-62706E023703}">
                      <ahyp:hlinkClr xmlns:ahyp="http://schemas.microsoft.com/office/drawing/2018/hyperlinkcolor" val="tx"/>
                    </a:ext>
                  </a:extLst>
                </a:hlinkClick>
              </a:rPr>
              <a:t>RTS Retailing</a:t>
            </a:r>
            <a:r>
              <a:rPr lang="en-CA" sz="1800" dirty="0">
                <a:solidFill>
                  <a:schemeClr val="tx1"/>
                </a:solidFill>
                <a:uFill>
                  <a:solidFill>
                    <a:schemeClr val="tx1"/>
                  </a:solidFill>
                </a:uFill>
              </a:rPr>
              <a:t> 54</a:t>
            </a:r>
          </a:p>
          <a:p>
            <a:pPr>
              <a:lnSpc>
                <a:spcPts val="2160"/>
              </a:lnSpc>
              <a:spcBef>
                <a:spcPts val="0"/>
              </a:spcBef>
              <a:spcAft>
                <a:spcPts val="600"/>
              </a:spcAft>
              <a:buSzPct val="100000"/>
            </a:pPr>
            <a:r>
              <a:rPr lang="en-CA" sz="1800" dirty="0">
                <a:solidFill>
                  <a:schemeClr val="tx1"/>
                </a:solidFill>
                <a:uFill>
                  <a:solidFill>
                    <a:schemeClr val="tx1"/>
                  </a:solidFill>
                </a:uFill>
                <a:hlinkClick r:id="rId21" action="ppaction://hlinksldjump">
                  <a:extLst>
                    <a:ext uri="{A12FA001-AC4F-418D-AE19-62706E023703}">
                      <ahyp:hlinkClr xmlns:ahyp="http://schemas.microsoft.com/office/drawing/2018/hyperlinkcolor" val="tx"/>
                    </a:ext>
                  </a:extLst>
                </a:hlinkClick>
              </a:rPr>
              <a:t>SEM Semiconductors &amp; Semiconductor Equipment</a:t>
            </a:r>
            <a:r>
              <a:rPr lang="en-CA" sz="1800" dirty="0">
                <a:solidFill>
                  <a:schemeClr val="tx1"/>
                </a:solidFill>
                <a:uFill>
                  <a:solidFill>
                    <a:schemeClr val="tx1"/>
                  </a:solidFill>
                </a:uFill>
              </a:rPr>
              <a:t> 55</a:t>
            </a:r>
          </a:p>
          <a:p>
            <a:pPr>
              <a:lnSpc>
                <a:spcPts val="2160"/>
              </a:lnSpc>
              <a:spcBef>
                <a:spcPts val="0"/>
              </a:spcBef>
              <a:spcAft>
                <a:spcPts val="600"/>
              </a:spcAft>
              <a:buSzPct val="100000"/>
            </a:pPr>
            <a:r>
              <a:rPr lang="en-CA" sz="1800" dirty="0">
                <a:solidFill>
                  <a:schemeClr val="tx1"/>
                </a:solidFill>
                <a:uFill>
                  <a:solidFill>
                    <a:schemeClr val="tx1"/>
                  </a:solidFill>
                </a:uFill>
                <a:hlinkClick r:id="rId22" action="ppaction://hlinksldjump">
                  <a:extLst>
                    <a:ext uri="{A12FA001-AC4F-418D-AE19-62706E023703}">
                      <ahyp:hlinkClr xmlns:ahyp="http://schemas.microsoft.com/office/drawing/2018/hyperlinkcolor" val="tx"/>
                    </a:ext>
                  </a:extLst>
                </a:hlinkClick>
              </a:rPr>
              <a:t>SOF Software</a:t>
            </a:r>
            <a:r>
              <a:rPr lang="en-CA" sz="1800" dirty="0">
                <a:solidFill>
                  <a:schemeClr val="tx1"/>
                </a:solidFill>
                <a:uFill>
                  <a:solidFill>
                    <a:schemeClr val="tx1"/>
                  </a:solidFill>
                </a:uFill>
              </a:rPr>
              <a:t> 56</a:t>
            </a:r>
          </a:p>
          <a:p>
            <a:pPr>
              <a:lnSpc>
                <a:spcPts val="2160"/>
              </a:lnSpc>
              <a:spcBef>
                <a:spcPts val="0"/>
              </a:spcBef>
              <a:spcAft>
                <a:spcPts val="600"/>
              </a:spcAft>
              <a:buSzPct val="100000"/>
            </a:pPr>
            <a:r>
              <a:rPr lang="en-CA" sz="1800" dirty="0">
                <a:solidFill>
                  <a:schemeClr val="tx1"/>
                </a:solidFill>
                <a:uFill>
                  <a:solidFill>
                    <a:schemeClr val="tx1"/>
                  </a:solidFill>
                </a:uFill>
                <a:hlinkClick r:id="rId23" action="ppaction://hlinksldjump">
                  <a:extLst>
                    <a:ext uri="{A12FA001-AC4F-418D-AE19-62706E023703}">
                      <ahyp:hlinkClr xmlns:ahyp="http://schemas.microsoft.com/office/drawing/2018/hyperlinkcolor" val="tx"/>
                    </a:ext>
                  </a:extLst>
                </a:hlinkClick>
              </a:rPr>
              <a:t>STL Steel</a:t>
            </a:r>
            <a:r>
              <a:rPr lang="en-CA" sz="1800" dirty="0">
                <a:solidFill>
                  <a:schemeClr val="tx1"/>
                </a:solidFill>
                <a:uFill>
                  <a:solidFill>
                    <a:schemeClr val="tx1"/>
                  </a:solidFill>
                </a:uFill>
              </a:rPr>
              <a:t> 57</a:t>
            </a:r>
          </a:p>
          <a:p>
            <a:pPr>
              <a:lnSpc>
                <a:spcPts val="2160"/>
              </a:lnSpc>
              <a:spcBef>
                <a:spcPts val="0"/>
              </a:spcBef>
              <a:spcAft>
                <a:spcPts val="600"/>
              </a:spcAft>
              <a:buSzPct val="100000"/>
            </a:pPr>
            <a:r>
              <a:rPr lang="en-CA" sz="1800" dirty="0">
                <a:solidFill>
                  <a:schemeClr val="tx1"/>
                </a:solidFill>
                <a:uFill>
                  <a:solidFill>
                    <a:schemeClr val="tx1"/>
                  </a:solidFill>
                </a:uFill>
                <a:hlinkClick r:id="rId24" action="ppaction://hlinksldjump">
                  <a:extLst>
                    <a:ext uri="{A12FA001-AC4F-418D-AE19-62706E023703}">
                      <ahyp:hlinkClr xmlns:ahyp="http://schemas.microsoft.com/office/drawing/2018/hyperlinkcolor" val="tx"/>
                    </a:ext>
                  </a:extLst>
                </a:hlinkClick>
              </a:rPr>
              <a:t>TCD Trading Companies &amp; Distributors</a:t>
            </a:r>
            <a:r>
              <a:rPr lang="en-CA" sz="1800" dirty="0">
                <a:solidFill>
                  <a:schemeClr val="tx1"/>
                </a:solidFill>
                <a:uFill>
                  <a:solidFill>
                    <a:schemeClr val="tx1"/>
                  </a:solidFill>
                </a:uFill>
              </a:rPr>
              <a:t> 58</a:t>
            </a:r>
          </a:p>
          <a:p>
            <a:pPr>
              <a:lnSpc>
                <a:spcPts val="2160"/>
              </a:lnSpc>
              <a:spcBef>
                <a:spcPts val="0"/>
              </a:spcBef>
              <a:spcAft>
                <a:spcPts val="600"/>
              </a:spcAft>
              <a:buSzPct val="100000"/>
            </a:pPr>
            <a:r>
              <a:rPr lang="en-CA" sz="1800" dirty="0">
                <a:solidFill>
                  <a:schemeClr val="tx1"/>
                </a:solidFill>
                <a:uFill>
                  <a:solidFill>
                    <a:schemeClr val="tx1"/>
                  </a:solidFill>
                </a:uFill>
                <a:hlinkClick r:id="rId25" action="ppaction://hlinksldjump">
                  <a:extLst>
                    <a:ext uri="{A12FA001-AC4F-418D-AE19-62706E023703}">
                      <ahyp:hlinkClr xmlns:ahyp="http://schemas.microsoft.com/office/drawing/2018/hyperlinkcolor" val="tx"/>
                    </a:ext>
                  </a:extLst>
                </a:hlinkClick>
              </a:rPr>
              <a:t>TEX Textiles, Apparel &amp; Luxury Goods</a:t>
            </a:r>
            <a:r>
              <a:rPr lang="en-CA" sz="1800" dirty="0">
                <a:solidFill>
                  <a:schemeClr val="tx1"/>
                </a:solidFill>
                <a:uFill>
                  <a:solidFill>
                    <a:schemeClr val="tx1"/>
                  </a:solidFill>
                </a:uFill>
              </a:rPr>
              <a:t> 59</a:t>
            </a:r>
          </a:p>
          <a:p>
            <a:pPr>
              <a:lnSpc>
                <a:spcPts val="2160"/>
              </a:lnSpc>
              <a:spcBef>
                <a:spcPts val="0"/>
              </a:spcBef>
              <a:spcAft>
                <a:spcPts val="600"/>
              </a:spcAft>
              <a:buSzPct val="100000"/>
            </a:pPr>
            <a:r>
              <a:rPr lang="en-CA" sz="1800" dirty="0">
                <a:solidFill>
                  <a:schemeClr val="tx1"/>
                </a:solidFill>
                <a:uFill>
                  <a:solidFill>
                    <a:schemeClr val="tx1"/>
                  </a:solidFill>
                </a:uFill>
                <a:hlinkClick r:id="rId26" action="ppaction://hlinksldjump">
                  <a:extLst>
                    <a:ext uri="{A12FA001-AC4F-418D-AE19-62706E023703}">
                      <ahyp:hlinkClr xmlns:ahyp="http://schemas.microsoft.com/office/drawing/2018/hyperlinkcolor" val="tx"/>
                    </a:ext>
                  </a:extLst>
                </a:hlinkClick>
              </a:rPr>
              <a:t>THQ Computers &amp; Peripherals </a:t>
            </a:r>
            <a:br>
              <a:rPr lang="en-CA" sz="1800" dirty="0">
                <a:solidFill>
                  <a:schemeClr val="tx1"/>
                </a:solidFill>
                <a:uFill>
                  <a:solidFill>
                    <a:schemeClr val="tx1"/>
                  </a:solidFill>
                </a:uFill>
                <a:hlinkClick r:id="rId26" action="ppaction://hlinksldjump">
                  <a:extLst>
                    <a:ext uri="{A12FA001-AC4F-418D-AE19-62706E023703}">
                      <ahyp:hlinkClr xmlns:ahyp="http://schemas.microsoft.com/office/drawing/2018/hyperlinkcolor" val="tx"/>
                    </a:ext>
                  </a:extLst>
                </a:hlinkClick>
              </a:rPr>
            </a:br>
            <a:r>
              <a:rPr lang="en-CA" sz="1800" dirty="0">
                <a:solidFill>
                  <a:schemeClr val="tx1"/>
                </a:solidFill>
                <a:uFill>
                  <a:solidFill>
                    <a:schemeClr val="tx1"/>
                  </a:solidFill>
                </a:uFill>
                <a:hlinkClick r:id="rId26" action="ppaction://hlinksldjump">
                  <a:extLst>
                    <a:ext uri="{A12FA001-AC4F-418D-AE19-62706E023703}">
                      <ahyp:hlinkClr xmlns:ahyp="http://schemas.microsoft.com/office/drawing/2018/hyperlinkcolor" val="tx"/>
                    </a:ext>
                  </a:extLst>
                </a:hlinkClick>
              </a:rPr>
              <a:t>and Office Electronics</a:t>
            </a:r>
            <a:r>
              <a:rPr lang="en-CA" sz="1800" dirty="0">
                <a:solidFill>
                  <a:schemeClr val="tx1"/>
                </a:solidFill>
                <a:uFill>
                  <a:solidFill>
                    <a:schemeClr val="tx1"/>
                  </a:solidFill>
                </a:uFill>
              </a:rPr>
              <a:t> 60</a:t>
            </a:r>
          </a:p>
          <a:p>
            <a:pPr>
              <a:lnSpc>
                <a:spcPts val="2160"/>
              </a:lnSpc>
              <a:spcBef>
                <a:spcPts val="0"/>
              </a:spcBef>
              <a:spcAft>
                <a:spcPts val="600"/>
              </a:spcAft>
              <a:buSzPct val="100000"/>
            </a:pPr>
            <a:r>
              <a:rPr lang="en-CA" sz="1800" dirty="0">
                <a:solidFill>
                  <a:schemeClr val="tx1"/>
                </a:solidFill>
                <a:uFill>
                  <a:solidFill>
                    <a:schemeClr val="tx1"/>
                  </a:solidFill>
                </a:uFill>
                <a:hlinkClick r:id="rId27" action="ppaction://hlinksldjump">
                  <a:extLst>
                    <a:ext uri="{A12FA001-AC4F-418D-AE19-62706E023703}">
                      <ahyp:hlinkClr xmlns:ahyp="http://schemas.microsoft.com/office/drawing/2018/hyperlinkcolor" val="tx"/>
                    </a:ext>
                  </a:extLst>
                </a:hlinkClick>
              </a:rPr>
              <a:t>TLS Telecommunication Services</a:t>
            </a:r>
            <a:r>
              <a:rPr lang="en-CA" sz="1800" dirty="0">
                <a:solidFill>
                  <a:schemeClr val="tx1"/>
                </a:solidFill>
                <a:uFill>
                  <a:solidFill>
                    <a:schemeClr val="tx1"/>
                  </a:solidFill>
                </a:uFill>
              </a:rPr>
              <a:t> 61</a:t>
            </a:r>
          </a:p>
          <a:p>
            <a:pPr>
              <a:lnSpc>
                <a:spcPts val="2160"/>
              </a:lnSpc>
              <a:spcBef>
                <a:spcPts val="0"/>
              </a:spcBef>
              <a:spcAft>
                <a:spcPts val="600"/>
              </a:spcAft>
              <a:buSzPct val="100000"/>
            </a:pPr>
            <a:r>
              <a:rPr lang="en-CA" sz="1800" dirty="0">
                <a:solidFill>
                  <a:schemeClr val="tx1"/>
                </a:solidFill>
                <a:uFill>
                  <a:solidFill>
                    <a:schemeClr val="tx1"/>
                  </a:solidFill>
                </a:uFill>
                <a:hlinkClick r:id="rId28" action="ppaction://hlinksldjump">
                  <a:extLst>
                    <a:ext uri="{A12FA001-AC4F-418D-AE19-62706E023703}">
                      <ahyp:hlinkClr xmlns:ahyp="http://schemas.microsoft.com/office/drawing/2018/hyperlinkcolor" val="tx"/>
                    </a:ext>
                  </a:extLst>
                </a:hlinkClick>
              </a:rPr>
              <a:t>TOB Tobacco</a:t>
            </a:r>
            <a:r>
              <a:rPr lang="en-CA" sz="1800" dirty="0">
                <a:solidFill>
                  <a:schemeClr val="tx1"/>
                </a:solidFill>
                <a:uFill>
                  <a:solidFill>
                    <a:schemeClr val="tx1"/>
                  </a:solidFill>
                </a:uFill>
              </a:rPr>
              <a:t> 62</a:t>
            </a:r>
          </a:p>
          <a:p>
            <a:pPr>
              <a:lnSpc>
                <a:spcPts val="2160"/>
              </a:lnSpc>
              <a:spcBef>
                <a:spcPts val="0"/>
              </a:spcBef>
              <a:spcAft>
                <a:spcPts val="600"/>
              </a:spcAft>
              <a:buSzPct val="100000"/>
            </a:pPr>
            <a:r>
              <a:rPr lang="en-CA" sz="1800" dirty="0">
                <a:solidFill>
                  <a:schemeClr val="tx1"/>
                </a:solidFill>
                <a:uFill>
                  <a:solidFill>
                    <a:schemeClr val="tx1"/>
                  </a:solidFill>
                </a:uFill>
                <a:hlinkClick r:id="rId29" action="ppaction://hlinksldjump">
                  <a:extLst>
                    <a:ext uri="{A12FA001-AC4F-418D-AE19-62706E023703}">
                      <ahyp:hlinkClr xmlns:ahyp="http://schemas.microsoft.com/office/drawing/2018/hyperlinkcolor" val="tx"/>
                    </a:ext>
                  </a:extLst>
                </a:hlinkClick>
              </a:rPr>
              <a:t>TRA Transportation and Transportation Infrastructure</a:t>
            </a:r>
            <a:r>
              <a:rPr lang="en-CA" sz="1800" dirty="0">
                <a:solidFill>
                  <a:schemeClr val="tx1"/>
                </a:solidFill>
                <a:uFill>
                  <a:solidFill>
                    <a:schemeClr val="tx1"/>
                  </a:solidFill>
                </a:uFill>
              </a:rPr>
              <a:t> 63</a:t>
            </a:r>
          </a:p>
          <a:p>
            <a:pPr>
              <a:lnSpc>
                <a:spcPts val="2160"/>
              </a:lnSpc>
              <a:spcBef>
                <a:spcPts val="0"/>
              </a:spcBef>
              <a:spcAft>
                <a:spcPts val="600"/>
              </a:spcAft>
              <a:buSzPct val="100000"/>
            </a:pPr>
            <a:r>
              <a:rPr lang="en-CA" sz="1800" dirty="0">
                <a:solidFill>
                  <a:schemeClr val="tx1"/>
                </a:solidFill>
                <a:uFill>
                  <a:solidFill>
                    <a:schemeClr val="tx1"/>
                  </a:solidFill>
                </a:uFill>
                <a:hlinkClick r:id="rId30" action="ppaction://hlinksldjump">
                  <a:extLst>
                    <a:ext uri="{A12FA001-AC4F-418D-AE19-62706E023703}">
                      <ahyp:hlinkClr xmlns:ahyp="http://schemas.microsoft.com/office/drawing/2018/hyperlinkcolor" val="tx"/>
                    </a:ext>
                  </a:extLst>
                </a:hlinkClick>
              </a:rPr>
              <a:t>TRT Hotels, Resorts &amp; Cruise Lines</a:t>
            </a:r>
            <a:r>
              <a:rPr lang="en-CA" sz="1800" dirty="0">
                <a:solidFill>
                  <a:schemeClr val="tx1"/>
                </a:solidFill>
                <a:uFill>
                  <a:solidFill>
                    <a:schemeClr val="tx1"/>
                  </a:solidFill>
                </a:uFill>
              </a:rPr>
              <a:t> 64</a:t>
            </a:r>
          </a:p>
          <a:p>
            <a:pPr>
              <a:lnSpc>
                <a:spcPts val="2160"/>
              </a:lnSpc>
              <a:spcBef>
                <a:spcPts val="0"/>
              </a:spcBef>
              <a:spcAft>
                <a:spcPts val="600"/>
              </a:spcAft>
              <a:buSzPct val="100000"/>
            </a:pPr>
            <a:r>
              <a:rPr lang="en-CA" sz="1800" dirty="0">
                <a:solidFill>
                  <a:schemeClr val="tx1"/>
                </a:solidFill>
                <a:uFill>
                  <a:solidFill>
                    <a:schemeClr val="tx1"/>
                  </a:solidFill>
                </a:uFill>
                <a:hlinkClick r:id="rId31" action="ppaction://hlinksldjump">
                  <a:extLst>
                    <a:ext uri="{A12FA001-AC4F-418D-AE19-62706E023703}">
                      <ahyp:hlinkClr xmlns:ahyp="http://schemas.microsoft.com/office/drawing/2018/hyperlinkcolor" val="tx"/>
                    </a:ext>
                  </a:extLst>
                </a:hlinkClick>
              </a:rPr>
              <a:t>TSV IT services</a:t>
            </a:r>
            <a:r>
              <a:rPr lang="en-CA" sz="1800" dirty="0">
                <a:solidFill>
                  <a:schemeClr val="tx1"/>
                </a:solidFill>
                <a:uFill>
                  <a:solidFill>
                    <a:schemeClr val="tx1"/>
                  </a:solidFill>
                </a:uFill>
              </a:rPr>
              <a:t> 65</a:t>
            </a:r>
          </a:p>
        </p:txBody>
      </p:sp>
    </p:spTree>
    <p:extLst>
      <p:ext uri="{BB962C8B-B14F-4D97-AF65-F5344CB8AC3E}">
        <p14:creationId xmlns:p14="http://schemas.microsoft.com/office/powerpoint/2010/main" val="294857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46AD7A4C-C38B-3E68-B930-A0A1C2F97364}"/>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2997839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DFE670F3-A736-F30E-B9E8-CCAE5E650EE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616868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C439143D-76C5-4256-71B4-FD441ACAAF39}"/>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399923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0CF88A92-1C4A-9942-D606-1A6534E7263B}"/>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613039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8FBF13E3-81CA-28F1-17E5-CD0AB704E13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54968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5EFC8EFF-FC1C-E3F8-3750-53B4A831CF9E}"/>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805748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0A993D21-9A58-39BE-55E6-15BAD51F00BA}"/>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8825642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10BE131D-5593-7955-B17C-ED1950D84C9E}"/>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7818382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D5946A24-79BF-8B7D-2CA3-4F1C314082FB}"/>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9880524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127FBED9-E11A-DF27-1E55-3E8E6DE8DB3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66616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BB6B40C-2317-4260-ABC8-F574AFF32590}"/>
              </a:ext>
            </a:extLst>
          </p:cNvPr>
          <p:cNvSpPr>
            <a:spLocks noGrp="1"/>
          </p:cNvSpPr>
          <p:nvPr>
            <p:ph type="body" idx="1"/>
          </p:nvPr>
        </p:nvSpPr>
        <p:spPr>
          <a:xfrm>
            <a:off x="1288360" y="7483852"/>
            <a:ext cx="5292000" cy="380292"/>
          </a:xfrm>
        </p:spPr>
        <p:txBody>
          <a:bodyPr/>
          <a:lstStyle/>
          <a:p>
            <a:r>
              <a:rPr lang="en-US" sz="1700" dirty="0"/>
              <a:t>August 25, 2023.</a:t>
            </a:r>
          </a:p>
        </p:txBody>
      </p:sp>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Tree>
    <p:extLst>
      <p:ext uri="{BB962C8B-B14F-4D97-AF65-F5344CB8AC3E}">
        <p14:creationId xmlns:p14="http://schemas.microsoft.com/office/powerpoint/2010/main" val="39230857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87B3703A-EC46-61EB-4CE6-DC4805FCAB3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821321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527E6330-CAF9-64C5-AAFC-AC46A3E0DDE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917013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1763E7A9-A7A1-E8A6-06AC-4910B156886D}"/>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548523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D39B26EF-7D51-4A01-C370-11D13268C822}"/>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2309283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8C8808B3-7A7A-CD56-D99C-15376525A992}"/>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276010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6D407B17-6A28-2C30-5337-0C663897DB32}"/>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2687520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0D803279-6BD4-888D-2B4A-9BFA1240D53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665470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5F72B4FC-70D4-6648-7132-09C4A4160DE8}"/>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3338693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DAC2B2AE-48D6-6EC8-F0EA-79BBE711F33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860786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B7EEE552-59C4-6480-7AF7-76713BE0D86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435164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8" name="Text Placeholder 1">
            <a:extLst>
              <a:ext uri="{FF2B5EF4-FFF2-40B4-BE49-F238E27FC236}">
                <a16:creationId xmlns:a16="http://schemas.microsoft.com/office/drawing/2014/main" id="{A2E4FFF3-9474-E5B8-57D4-C6683618BF77}"/>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8515632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FF2618EF-01C7-DFDA-ACC1-207CA4493DC1}"/>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3905725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6CB525AF-895A-9E4C-4F68-AAD1F25E61EB}"/>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9071031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E2BECAE-D69D-4674-A96D-4ADDD5E4398A}"/>
              </a:ext>
            </a:extLst>
          </p:cNvPr>
          <p:cNvSpPr>
            <a:spLocks noGrp="1"/>
          </p:cNvSpPr>
          <p:nvPr>
            <p:ph type="body" idx="2"/>
          </p:nvPr>
        </p:nvSpPr>
        <p:spPr/>
        <p:txBody>
          <a:bodyPr/>
          <a:lstStyle/>
          <a:p>
            <a:r>
              <a:rPr lang="en-CA" dirty="0"/>
              <a:t>75</a:t>
            </a:r>
          </a:p>
        </p:txBody>
      </p:sp>
      <p:sp>
        <p:nvSpPr>
          <p:cNvPr id="3" name="Text Placeholder 2">
            <a:extLst>
              <a:ext uri="{FF2B5EF4-FFF2-40B4-BE49-F238E27FC236}">
                <a16:creationId xmlns:a16="http://schemas.microsoft.com/office/drawing/2014/main" id="{647CCE7C-B966-B64B-3B7A-2DA66D3E5E32}"/>
              </a:ext>
            </a:extLst>
          </p:cNvPr>
          <p:cNvSpPr>
            <a:spLocks noGrp="1"/>
          </p:cNvSpPr>
          <p:nvPr>
            <p:ph type="body" idx="3"/>
          </p:nvPr>
        </p:nvSpPr>
        <p:spPr/>
        <p:txBody>
          <a:bodyPr/>
          <a:lstStyle/>
          <a:p>
            <a:r>
              <a:rPr lang="en-CA" dirty="0"/>
              <a:t>ABC Company Incorporated</a:t>
            </a:r>
          </a:p>
          <a:p>
            <a:endParaRPr lang="en-CA" dirty="0"/>
          </a:p>
        </p:txBody>
      </p:sp>
      <p:sp>
        <p:nvSpPr>
          <p:cNvPr id="4" name="Text Placeholder 1">
            <a:extLst>
              <a:ext uri="{FF2B5EF4-FFF2-40B4-BE49-F238E27FC236}">
                <a16:creationId xmlns:a16="http://schemas.microsoft.com/office/drawing/2014/main" id="{9737E858-60F3-3D25-CFA9-FB7F5D245AD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7498993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6DFBB1CD-B625-CF12-4DF3-B3720445CE57}"/>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0858057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B19D059F-A6DC-D8DA-87BE-27577DC5835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7993140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647DA94A-E0CD-2B43-DD3C-8DED328AAAED}"/>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7282702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7BBD76FC-E944-1EDF-FF9F-AF11369EA2EF}"/>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194192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25AAE68D-8FAE-7BBC-579A-BD15A52A53F1}"/>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1989432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43A845B2-2B73-B6D0-D58B-0A40DCD5C6B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9789050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4921D6AB-3106-5CD0-2359-5FF357D94D2C}"/>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63740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8" name="Text Placeholder 1">
            <a:extLst>
              <a:ext uri="{FF2B5EF4-FFF2-40B4-BE49-F238E27FC236}">
                <a16:creationId xmlns:a16="http://schemas.microsoft.com/office/drawing/2014/main" id="{4AA2E984-1467-E011-D2F7-1B1AA45ADBF7}"/>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0670830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0B4EC3D1-1665-9CD4-76A4-AAAF55983C75}"/>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699011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72247DA6-2C82-5571-E93C-536BB7BE2FF9}"/>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7459188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96F8D7A4-C4B0-4671-FE1C-46486B97DF96}"/>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704148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9E1DB416-5983-72F2-974B-370D9E48267B}"/>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9143656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74C3AB10-B2A9-E175-41CF-8C4174084F37}"/>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20139397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30DD425A-07B1-EA5C-823D-C88C7F787785}"/>
              </a:ext>
            </a:extLst>
          </p:cNvPr>
          <p:cNvSpPr>
            <a:spLocks noGrp="1"/>
          </p:cNvSpPr>
          <p:nvPr>
            <p:ph type="body" idx="1"/>
          </p:nvPr>
        </p:nvSpPr>
        <p:spPr>
          <a:xfrm>
            <a:off x="1288360" y="7483852"/>
            <a:ext cx="5292000" cy="380292"/>
          </a:xfrm>
        </p:spPr>
        <p:txBody>
          <a:bodyPr/>
          <a:lstStyle/>
          <a:p>
            <a:r>
              <a:rPr lang="en-US" sz="1700"/>
              <a:t>August 25, </a:t>
            </a:r>
            <a:r>
              <a:rPr lang="en-US" sz="1700" dirty="0"/>
              <a:t>2023.</a:t>
            </a:r>
          </a:p>
        </p:txBody>
      </p:sp>
    </p:spTree>
    <p:extLst>
      <p:ext uri="{BB962C8B-B14F-4D97-AF65-F5344CB8AC3E}">
        <p14:creationId xmlns:p14="http://schemas.microsoft.com/office/powerpoint/2010/main" val="2913743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7" name="Text Placeholder 1">
            <a:extLst>
              <a:ext uri="{FF2B5EF4-FFF2-40B4-BE49-F238E27FC236}">
                <a16:creationId xmlns:a16="http://schemas.microsoft.com/office/drawing/2014/main" id="{5728E08F-77B6-F443-0ECA-67518912B90C}"/>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1460472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1F917E01-A8C9-0E64-0954-96B9D07261A5}"/>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3975073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65670B0B-2F04-9585-D111-38643C5705D1}"/>
              </a:ext>
            </a:extLst>
          </p:cNvPr>
          <p:cNvSpPr>
            <a:spLocks noGrp="1"/>
          </p:cNvSpPr>
          <p:nvPr>
            <p:ph type="body" idx="1"/>
          </p:nvPr>
        </p:nvSpPr>
        <p:spPr>
          <a:xfrm>
            <a:off x="1288360" y="7483852"/>
            <a:ext cx="5292000" cy="380292"/>
          </a:xfrm>
        </p:spPr>
        <p:txBody>
          <a:bodyPr/>
          <a:lstStyle/>
          <a:p>
            <a:r>
              <a:rPr lang="en-US" sz="1700" dirty="0"/>
              <a:t>August 25, 2023.</a:t>
            </a:r>
          </a:p>
        </p:txBody>
      </p:sp>
    </p:spTree>
    <p:extLst>
      <p:ext uri="{BB962C8B-B14F-4D97-AF65-F5344CB8AC3E}">
        <p14:creationId xmlns:p14="http://schemas.microsoft.com/office/powerpoint/2010/main" val="4059304418"/>
      </p:ext>
    </p:extLst>
  </p:cSld>
  <p:clrMapOvr>
    <a:masterClrMapping/>
  </p:clrMapOvr>
</p:sld>
</file>

<file path=ppt/theme/theme1.xml><?xml version="1.0" encoding="utf-8"?>
<a:theme xmlns:a="http://schemas.openxmlformats.org/drawingml/2006/main" name="Office Theme">
  <a:themeElements>
    <a:clrScheme name="S&amp;P">
      <a:dk1>
        <a:srgbClr val="000000"/>
      </a:dk1>
      <a:lt1>
        <a:srgbClr val="FFFFFF"/>
      </a:lt1>
      <a:dk2>
        <a:srgbClr val="000000"/>
      </a:dk2>
      <a:lt2>
        <a:srgbClr val="E8EAE8"/>
      </a:lt2>
      <a:accent1>
        <a:srgbClr val="D6002A"/>
      </a:accent1>
      <a:accent2>
        <a:srgbClr val="EDF86F"/>
      </a:accent2>
      <a:accent3>
        <a:srgbClr val="9E8D73"/>
      </a:accent3>
      <a:accent4>
        <a:srgbClr val="C2C4C3"/>
      </a:accent4>
      <a:accent5>
        <a:srgbClr val="C7DAE0"/>
      </a:accent5>
      <a:accent6>
        <a:srgbClr val="000000"/>
      </a:accent6>
      <a:hlink>
        <a:srgbClr val="000000"/>
      </a:hlink>
      <a:folHlink>
        <a:srgbClr val="D6002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S&amp;P">
      <a:dk1>
        <a:srgbClr val="000000"/>
      </a:dk1>
      <a:lt1>
        <a:sysClr val="window" lastClr="FFFFFF"/>
      </a:lt1>
      <a:dk2>
        <a:srgbClr val="000000"/>
      </a:dk2>
      <a:lt2>
        <a:srgbClr val="E8EAE8"/>
      </a:lt2>
      <a:accent1>
        <a:srgbClr val="D6002A"/>
      </a:accent1>
      <a:accent2>
        <a:srgbClr val="EDF86F"/>
      </a:accent2>
      <a:accent3>
        <a:srgbClr val="9E8D73"/>
      </a:accent3>
      <a:accent4>
        <a:srgbClr val="C2C4C3"/>
      </a:accent4>
      <a:accent5>
        <a:srgbClr val="C7DAE0"/>
      </a:accent5>
      <a:accent6>
        <a:srgbClr val="000000"/>
      </a:accent6>
      <a:hlink>
        <a:srgbClr val="000000"/>
      </a:hlink>
      <a:folHlink>
        <a:srgbClr val="D6002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8f17d37-f38f-4b5c-a6ef-c145f77de616" xsi:nil="true"/>
    <lcf76f155ced4ddcb4097134ff3c332f xmlns="db9d82cd-8097-4e3b-a271-d5dd4069b80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516726846976B44BD91349A45F6F04A" ma:contentTypeVersion="16" ma:contentTypeDescription="Create a new document." ma:contentTypeScope="" ma:versionID="d55ed707ba46e739056c38fec6aa8cf5">
  <xsd:schema xmlns:xsd="http://www.w3.org/2001/XMLSchema" xmlns:xs="http://www.w3.org/2001/XMLSchema" xmlns:p="http://schemas.microsoft.com/office/2006/metadata/properties" xmlns:ns2="db9d82cd-8097-4e3b-a271-d5dd4069b80f" xmlns:ns3="08f17d37-f38f-4b5c-a6ef-c145f77de616" targetNamespace="http://schemas.microsoft.com/office/2006/metadata/properties" ma:root="true" ma:fieldsID="3626ff7024c5a913093f7fd44917aa70" ns2:_="" ns3:_="">
    <xsd:import namespace="db9d82cd-8097-4e3b-a271-d5dd4069b80f"/>
    <xsd:import namespace="08f17d37-f38f-4b5c-a6ef-c145f77de61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9d82cd-8097-4e3b-a271-d5dd4069b8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6f79bde-b34b-4e33-a562-f79c102b9a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f17d37-f38f-4b5c-a6ef-c145f77de61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ea79e3e-9f05-42d4-9a08-bf33f368d0ed}" ma:internalName="TaxCatchAll" ma:showField="CatchAllData" ma:web="08f17d37-f38f-4b5c-a6ef-c145f77de61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D0C0D2-6D65-4F05-BD94-C0C90BE529F5}">
  <ds:schemaRefs>
    <ds:schemaRef ds:uri="http://schemas.microsoft.com/office/2006/metadata/properties"/>
    <ds:schemaRef ds:uri="http://schemas.microsoft.com/office/infopath/2007/PartnerControls"/>
    <ds:schemaRef ds:uri="08f17d37-f38f-4b5c-a6ef-c145f77de616"/>
    <ds:schemaRef ds:uri="db9d82cd-8097-4e3b-a271-d5dd4069b80f"/>
  </ds:schemaRefs>
</ds:datastoreItem>
</file>

<file path=customXml/itemProps2.xml><?xml version="1.0" encoding="utf-8"?>
<ds:datastoreItem xmlns:ds="http://schemas.openxmlformats.org/officeDocument/2006/customXml" ds:itemID="{943201B1-9569-4F9E-A204-B097A208632C}">
  <ds:schemaRefs>
    <ds:schemaRef ds:uri="http://schemas.microsoft.com/sharepoint/v3/contenttype/forms"/>
  </ds:schemaRefs>
</ds:datastoreItem>
</file>

<file path=customXml/itemProps3.xml><?xml version="1.0" encoding="utf-8"?>
<ds:datastoreItem xmlns:ds="http://schemas.openxmlformats.org/officeDocument/2006/customXml" ds:itemID="{70D6778B-35A7-45F4-A69F-0D37BBEBA4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9d82cd-8097-4e3b-a271-d5dd4069b80f"/>
    <ds:schemaRef ds:uri="08f17d37-f38f-4b5c-a6ef-c145f77de6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2026</TotalTime>
  <Words>1107</Words>
  <Application>Microsoft Office PowerPoint</Application>
  <PresentationFormat>Custom</PresentationFormat>
  <Paragraphs>259</Paragraphs>
  <Slides>65</Slides>
  <Notes>63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-apple-system</vt:lpstr>
      <vt:lpstr>Arial</vt:lpstr>
      <vt:lpstr>Calibri</vt:lpstr>
      <vt:lpstr>Calibri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Andressa Sczuvetz da Silveira</dc:creator>
  <cp:keywords/>
  <dc:description/>
  <cp:lastModifiedBy>Fernando, Marian (Associated)</cp:lastModifiedBy>
  <cp:revision>53</cp:revision>
  <dcterms:created xsi:type="dcterms:W3CDTF">2022-09-15T12:56:12Z</dcterms:created>
  <dcterms:modified xsi:type="dcterms:W3CDTF">2023-09-14T12:56:41Z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31f0267-8575-4fc2-99cc-f6b7f9934be9_Enabled">
    <vt:lpwstr>true</vt:lpwstr>
  </property>
  <property fmtid="{D5CDD505-2E9C-101B-9397-08002B2CF9AE}" pid="3" name="MSIP_Label_831f0267-8575-4fc2-99cc-f6b7f9934be9_SetDate">
    <vt:lpwstr>2022-11-18T00:55:19Z</vt:lpwstr>
  </property>
  <property fmtid="{D5CDD505-2E9C-101B-9397-08002B2CF9AE}" pid="4" name="MSIP_Label_831f0267-8575-4fc2-99cc-f6b7f9934be9_Method">
    <vt:lpwstr>Standard</vt:lpwstr>
  </property>
  <property fmtid="{D5CDD505-2E9C-101B-9397-08002B2CF9AE}" pid="5" name="MSIP_Label_831f0267-8575-4fc2-99cc-f6b7f9934be9_Name">
    <vt:lpwstr>831f0267-8575-4fc2-99cc-f6b7f9934be9</vt:lpwstr>
  </property>
  <property fmtid="{D5CDD505-2E9C-101B-9397-08002B2CF9AE}" pid="6" name="MSIP_Label_831f0267-8575-4fc2-99cc-f6b7f9934be9_SiteId">
    <vt:lpwstr>8f3e36ea-8039-4b40-81a7-7dc0599e8645</vt:lpwstr>
  </property>
  <property fmtid="{D5CDD505-2E9C-101B-9397-08002B2CF9AE}" pid="7" name="MSIP_Label_831f0267-8575-4fc2-99cc-f6b7f9934be9_ActionId">
    <vt:lpwstr>377c2ef2-356f-4cd2-8b52-e84393c318c7</vt:lpwstr>
  </property>
  <property fmtid="{D5CDD505-2E9C-101B-9397-08002B2CF9AE}" pid="8" name="MSIP_Label_831f0267-8575-4fc2-99cc-f6b7f9934be9_ContentBits">
    <vt:lpwstr>0</vt:lpwstr>
  </property>
  <property fmtid="{D5CDD505-2E9C-101B-9397-08002B2CF9AE}" pid="9" name="TitusGUID">
    <vt:lpwstr>74def7e8-e9ba-49c6-b812-de55f128c1ea</vt:lpwstr>
  </property>
  <property fmtid="{D5CDD505-2E9C-101B-9397-08002B2CF9AE}" pid="10" name="ContentTypeId">
    <vt:lpwstr>0x0101007516726846976B44BD91349A45F6F04A</vt:lpwstr>
  </property>
  <property fmtid="{D5CDD505-2E9C-101B-9397-08002B2CF9AE}" pid="11" name="MediaServiceImageTags">
    <vt:lpwstr/>
  </property>
</Properties>
</file>